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6" r:id="rId5"/>
    <p:sldId id="307" r:id="rId6"/>
    <p:sldId id="317" r:id="rId7"/>
    <p:sldId id="308" r:id="rId8"/>
    <p:sldId id="311" r:id="rId9"/>
    <p:sldId id="31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 autoAdjust="0"/>
    <p:restoredTop sz="94833" autoAdjust="0"/>
  </p:normalViewPr>
  <p:slideViewPr>
    <p:cSldViewPr>
      <p:cViewPr varScale="1">
        <p:scale>
          <a:sx n="82" d="100"/>
          <a:sy n="82" d="100"/>
        </p:scale>
        <p:origin x="18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BA4C-528D-D844-9C53-C5697639A568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ECDC3-4D03-5849-99E7-586C2A34AF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6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9A6A-8F41-4F66-BBA0-DB91B065751A}" type="datetimeFigureOut">
              <a:rPr lang="it-IT" smtClean="0"/>
              <a:pPr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929822" y="101186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NDUSTRIALE 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8635" y="1856423"/>
            <a:ext cx="9075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162230"/>
                </a:solidFill>
                <a:latin typeface="Century Gothic"/>
                <a:cs typeface="Century Gothic"/>
              </a:rPr>
              <a:t>Master Science Degree on Autonomous Vehicle Engineering </a:t>
            </a:r>
          </a:p>
          <a:p>
            <a:pPr algn="ctr"/>
            <a:r>
              <a:rPr lang="en-GB" sz="2000" b="1" dirty="0">
                <a:solidFill>
                  <a:srgbClr val="162230"/>
                </a:solidFill>
                <a:latin typeface="Century Gothic"/>
                <a:cs typeface="Century Gothic"/>
              </a:rPr>
              <a:t>I year I Semester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902577"/>
            <a:ext cx="914829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</a:rPr>
              <a:t>CONTROL SYSTEMS FOR AUTONOMOUS GROUND VEHICLES </a:t>
            </a:r>
            <a:endParaRPr lang="en-AU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Challenge 2022/2023</a:t>
            </a:r>
          </a:p>
          <a:p>
            <a:endParaRPr lang="pl-PL" dirty="0"/>
          </a:p>
        </p:txBody>
      </p:sp>
      <p:sp>
        <p:nvSpPr>
          <p:cNvPr id="18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/>
          <p:cNvSpPr txBox="1"/>
          <p:nvPr/>
        </p:nvSpPr>
        <p:spPr>
          <a:xfrm>
            <a:off x="68845" y="5141115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Prof. Stefania Santini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4DFBB6-8EDA-814C-A41E-296CB16C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ADBC3FF-6DA9-DB7E-91BA-25C7E735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4371DA2-D5C8-EE3C-CA29-56387EB2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048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Autonomous Vehicles Control  under Variable Speed Limit (VLS) system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EDEB40-3C75-A641-9099-7D70FCCBB274}"/>
              </a:ext>
            </a:extLst>
          </p:cNvPr>
          <p:cNvSpPr txBox="1"/>
          <p:nvPr/>
        </p:nvSpPr>
        <p:spPr>
          <a:xfrm>
            <a:off x="179512" y="1196752"/>
            <a:ext cx="885698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/>
              <a:t>Considering a connected autonomous vehicle (CAV), traveling in an highway scenario and able to share their state information with the surrounding environment via V2X communication. More specifically, the CAV receives information: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about position and speed of the preceding vehicles via V2V communication and on-board sensors;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about the reference speed to track, along with speed limits, from the RSU via V2I communication;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205BB71-195A-A383-706F-230EA26DBB53}"/>
              </a:ext>
            </a:extLst>
          </p:cNvPr>
          <p:cNvGrpSpPr/>
          <p:nvPr/>
        </p:nvGrpSpPr>
        <p:grpSpPr>
          <a:xfrm>
            <a:off x="1475656" y="3429000"/>
            <a:ext cx="6552728" cy="2671212"/>
            <a:chOff x="1619672" y="3715182"/>
            <a:chExt cx="6552728" cy="2671212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122D981-072E-79E9-26F7-57EA318F6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5373533"/>
              <a:ext cx="6552728" cy="101286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2AEAD287-07D9-C580-DDF0-DA5471D3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599" y="3715182"/>
              <a:ext cx="813740" cy="955260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C1A90E9-7666-FA12-2F56-ACFCE798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739" y="3773845"/>
              <a:ext cx="1489661" cy="83793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52C752D-AB43-2124-C319-ECAEE5E7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04048" y="3937909"/>
              <a:ext cx="2850605" cy="509806"/>
            </a:xfrm>
            <a:prstGeom prst="rect">
              <a:avLst/>
            </a:prstGeom>
          </p:spPr>
        </p:pic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1700FA81-B14B-D40B-5D8B-931FBE099FDA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619672" y="4670442"/>
              <a:ext cx="2871797" cy="70309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B498E539-113E-5A21-BB5B-8839E5554FF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491469" y="4670442"/>
              <a:ext cx="3680931" cy="70309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25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Problem Statement: Design of Autonomous Vehicles Control  under Variable Speed Limit (VLS) system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D4C0CF-7A75-5342-91C6-B61FC85744E9}"/>
              </a:ext>
            </a:extLst>
          </p:cNvPr>
          <p:cNvSpPr txBox="1"/>
          <p:nvPr/>
        </p:nvSpPr>
        <p:spPr>
          <a:xfrm>
            <a:off x="41404" y="1607692"/>
            <a:ext cx="907238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The challenge aim is to design an ADAS system for a CAV such that the following requirements are satisfied: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CAV tracks the reference behaviour imposed by RSU;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CAV speed does not exceed the speed limits imposed by the RSU;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CAV maintain a desired distance </a:t>
            </a:r>
            <a:r>
              <a:rPr lang="en-GB" dirty="0" err="1"/>
              <a:t>w.r.t.</a:t>
            </a:r>
            <a:r>
              <a:rPr lang="en-GB" dirty="0"/>
              <a:t> the preceding vehicle.</a:t>
            </a:r>
          </a:p>
        </p:txBody>
      </p:sp>
    </p:spTree>
    <p:extLst>
      <p:ext uri="{BB962C8B-B14F-4D97-AF65-F5344CB8AC3E}">
        <p14:creationId xmlns:p14="http://schemas.microsoft.com/office/powerpoint/2010/main" val="18630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Mathematical models: Vehicle Dynamics to be considered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EB2B00-8B07-AC48-ABE2-5DF849D9C7BD}"/>
              </a:ext>
            </a:extLst>
          </p:cNvPr>
          <p:cNvSpPr txBox="1"/>
          <p:nvPr/>
        </p:nvSpPr>
        <p:spPr>
          <a:xfrm>
            <a:off x="0" y="1187460"/>
            <a:ext cx="908498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The vehicle dynamics to considered  is described by the following nonlinear longitudinal dynamical system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79FD62C-C5CD-EE45-A6D4-E405F2B7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8" y="2402866"/>
            <a:ext cx="6745312" cy="935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B24D99-393B-D94A-AC8F-E07E30B4685E}"/>
                  </a:ext>
                </a:extLst>
              </p:cNvPr>
              <p:cNvSpPr txBox="1"/>
              <p:nvPr/>
            </p:nvSpPr>
            <p:spPr>
              <a:xfrm>
                <a:off x="107504" y="3827652"/>
                <a:ext cx="3945467" cy="2672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vehicle speed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vehicle position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 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the control input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it-IT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the vehicle mass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𝑘𝑔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gravity acceleration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rolling resistance coefficient;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B24D99-393B-D94A-AC8F-E07E30B4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27652"/>
                <a:ext cx="3945467" cy="2672526"/>
              </a:xfrm>
              <a:prstGeom prst="rect">
                <a:avLst/>
              </a:prstGeom>
              <a:blipFill>
                <a:blip r:embed="rId4"/>
                <a:stretch>
                  <a:fillRect l="-962" t="-16114" r="-1282" b="-2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929797D-21AC-F641-B6E8-7CA539DDCC95}"/>
                  </a:ext>
                </a:extLst>
              </p:cNvPr>
              <p:cNvSpPr txBox="1"/>
              <p:nvPr/>
            </p:nvSpPr>
            <p:spPr>
              <a:xfrm>
                <a:off x="4572000" y="3678297"/>
                <a:ext cx="4512989" cy="2823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l-GR" sz="18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air density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drag coefficient;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𝜂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𝑡h𝑒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𝑒𝑓𝑓𝑖𝑐𝑖𝑒𝑛𝑐𝑦</m:t>
                    </m:r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the </a:t>
                </a: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wheel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radius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:r>
                  <a:rPr lang="it-IT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it-IT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altitude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factor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frontal area of the vehicle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road-track slope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𝑟𝑎𝑑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929797D-21AC-F641-B6E8-7CA539DD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78297"/>
                <a:ext cx="4512989" cy="2823017"/>
              </a:xfrm>
              <a:prstGeom prst="rect">
                <a:avLst/>
              </a:prstGeom>
              <a:blipFill>
                <a:blip r:embed="rId5"/>
                <a:stretch>
                  <a:fillRect l="-843" t="-14798" b="-2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Vehicle Dynamics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ADF12D-BDF1-4BEF-B6C4-4882B207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504" y="980728"/>
                <a:ext cx="8208912" cy="51125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=1521 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𝐾𝑔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𝑣𝑒h𝑖𝑐𝑙𝑒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𝑚𝑎𝑠𝑠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); 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=0,015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𝑟𝑜𝑙𝑙𝑖𝑛𝑔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𝑟𝑒𝑠𝑖𝑠𝑡𝑎𝑛𝑐𝑒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𝑐𝑜𝑒𝑓𝑓𝑖𝑐𝑖𝑒𝑛𝑡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=9,81 </m:t>
                    </m:r>
                    <m:f>
                      <m:fPr>
                        <m:type m:val="skw"/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𝑔𝑟𝑎𝑣𝑖𝑡𝑎𝑡𝑖𝑜𝑛𝑎𝑙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𝑎𝑐𝑐𝑒𝑙𝑒𝑟𝑎𝑡𝑖𝑜𝑛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=1,2 </m:t>
                    </m:r>
                    <m:f>
                      <m:fPr>
                        <m:type m:val="skw"/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𝑎𝑖𝑟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𝑑𝑒𝑛𝑠𝑖𝑡𝑦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=0,28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𝑑𝑟𝑎𝑔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𝑐𝑜𝑒𝑓𝑓𝑖𝑐𝑖𝑒𝑛𝑡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=2,33 </m:t>
                    </m:r>
                    <m:sSup>
                      <m:sSup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𝑓𝑟𝑜𝑛𝑡𝑎𝑙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=0.93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𝑒𝑓𝑓𝑖𝑐𝑖𝑒𝑛𝑐𝑦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R=0.5 (the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wheel radius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);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=1–0.085 H (where H [km] is the road altitude).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depend on the road features where the autonomous vehicle moves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ADF12D-BDF1-4BEF-B6C4-4882B207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208912" cy="5112568"/>
              </a:xfrm>
              <a:prstGeom prst="rect">
                <a:avLst/>
              </a:prstGeom>
              <a:blipFill>
                <a:blip r:embed="rId3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8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Challenge Road Map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EAD1-A081-FA49-8B16-8173223A7DBD}"/>
              </a:ext>
            </a:extLst>
          </p:cNvPr>
          <p:cNvSpPr>
            <a:spLocks noGrp="1"/>
          </p:cNvSpPr>
          <p:nvPr/>
        </p:nvSpPr>
        <p:spPr>
          <a:xfrm>
            <a:off x="30210" y="692696"/>
            <a:ext cx="9083580" cy="5796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challenge is articulated into the following steps: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Implement a </a:t>
            </a:r>
            <a:r>
              <a:rPr lang="en-US" dirty="0" err="1"/>
              <a:t>Matlab</a:t>
            </a:r>
            <a:r>
              <a:rPr lang="en-US" dirty="0"/>
              <a:t>/Simulink Scheme allowing emulating the behavior of the CAV.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Implement a block able to emulate the RSU such that it imposes a constant reference speed to be tracked and constant speed limits.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Design the ADAS for the autonomous vehicle and validate 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realistic road highway section in which the vehicle can move and emulate the presence of other vehicles present on the selected road section by exploiting the Automated Driving toolbox.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Validate the ADAS in the road section you create.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 an extensive simulation analysis for validating the proposed controller. For the extensive simulation, create a driving scenario where there are different highway road section and the RSU imposes a variable speed reference behavior.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Test the robustness of the proposed approach by considering uncertainties of 10% on the vehicles parameters.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659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C0B7096D586745A0E21BE1FA918595" ma:contentTypeVersion="4" ma:contentTypeDescription="Creare un nuovo documento." ma:contentTypeScope="" ma:versionID="14308229c047fe99022cb3b6503078e9">
  <xsd:schema xmlns:xsd="http://www.w3.org/2001/XMLSchema" xmlns:xs="http://www.w3.org/2001/XMLSchema" xmlns:p="http://schemas.microsoft.com/office/2006/metadata/properties" xmlns:ns2="7ab22180-8984-4d31-9fa2-3777855a25b5" targetNamespace="http://schemas.microsoft.com/office/2006/metadata/properties" ma:root="true" ma:fieldsID="4b2c19661699bf48a26c5bd950c3abcc" ns2:_="">
    <xsd:import namespace="7ab22180-8984-4d31-9fa2-3777855a25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22180-8984-4d31-9fa2-3777855a25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14F402-BEE3-46BD-9C5C-A2AAC399B4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80424F-2BD2-4CBC-9C94-ED9FC7951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74E410-4133-46AD-9AE0-D634474EB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22180-8984-4d31-9fa2-3777855a25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98303</TotalTime>
  <Words>548</Words>
  <Application>Microsoft Office PowerPoint</Application>
  <PresentationFormat>Presentazione su schermo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Francesco</dc:creator>
  <cp:lastModifiedBy>CIRO ARENA</cp:lastModifiedBy>
  <cp:revision>290</cp:revision>
  <dcterms:created xsi:type="dcterms:W3CDTF">2016-08-04T10:38:45Z</dcterms:created>
  <dcterms:modified xsi:type="dcterms:W3CDTF">2023-01-25T21:48:09Z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0x01010071C0B7096D586745A0E21BE1FA918595</vt:lpwstr>
  </property>
</Properties>
</file>