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2397E1BF-4255-46E9-B0A8-33B69D10BBDD}">
          <p14:sldIdLst>
            <p14:sldId id="256"/>
          </p14:sldIdLst>
        </p14:section>
        <p14:section name="Sezione senza titolo" id="{6AAD66DC-B780-4A12-9575-01D522EF7867}">
          <p14:sldIdLst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RO ARENA" initials="CA" lastIdx="5" clrIdx="0">
    <p:extLst>
      <p:ext uri="{19B8F6BF-5375-455C-9EA6-DF929625EA0E}">
        <p15:presenceInfo xmlns:p15="http://schemas.microsoft.com/office/powerpoint/2012/main" userId="CIRO AR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4A7EBB"/>
    <a:srgbClr val="971720"/>
    <a:srgbClr val="162230"/>
    <a:srgbClr val="7F7F7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4F915-DDDE-4CAA-895D-614564BB8837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884-7D75-46CC-B688-7B54B2BD8EA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C5A5-33D0-4441-96FE-163C8B7C9D3F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E1B5-63BC-4334-9D81-D58D41015F1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7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1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4E1B5-63BC-4334-9D81-D58D41015F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87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28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1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7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6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24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10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0A91-0F3D-9944-94EF-F5C93CDE0643}" type="datetimeFigureOut">
              <a:rPr lang="it-IT" smtClean="0"/>
              <a:t>03/03/2023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2948-A980-434D-BAB3-FF8DF2F469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0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otaroute.com/route/2157148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png"/><Relationship Id="rId4" Type="http://schemas.openxmlformats.org/officeDocument/2006/relationships/tags" Target="../tags/tag11.xml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.xml"/><Relationship Id="rId7" Type="http://schemas.openxmlformats.org/officeDocument/2006/relationships/image" Target="../media/image4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0.png"/><Relationship Id="rId5" Type="http://schemas.openxmlformats.org/officeDocument/2006/relationships/image" Target="../media/image39.emf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0" y="902138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</a:t>
            </a:r>
            <a:r>
              <a:rPr lang="it-IT" dirty="0">
                <a:latin typeface="Century Gothic"/>
                <a:cs typeface="Century Gothic"/>
              </a:rPr>
              <a:t>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E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LETTRICA E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T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ECNOLOGIE DEL</a:t>
            </a:r>
            <a:r>
              <a:rPr lang="it-IT" dirty="0">
                <a:latin typeface="Century Gothic"/>
                <a:cs typeface="Century Gothic"/>
              </a:rPr>
              <a:t>L’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NFORMAZIONE</a:t>
            </a:r>
          </a:p>
          <a:p>
            <a:endParaRPr lang="it-IT" sz="800" dirty="0">
              <a:solidFill>
                <a:srgbClr val="162230"/>
              </a:solidFill>
              <a:latin typeface="Century Gothic"/>
              <a:cs typeface="Century Gothic"/>
            </a:endParaRPr>
          </a:p>
          <a:p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				SCUOLA POLITECNICA E DELLE SCIENZE DI BASE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-1913" y="2114443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CONTROL SYSTEMS OF AUTONOMOUS GROUND VEHICLES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839120"/>
            <a:ext cx="9148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Design of Autonomous Vehicles Control  under Variable Speed Limit (VLS) system</a:t>
            </a:r>
            <a:endParaRPr lang="it-IT" sz="3200" dirty="0">
              <a:solidFill>
                <a:srgbClr val="971720"/>
              </a:solidFill>
              <a:latin typeface="Century Gothic"/>
              <a:cs typeface="Century Gothic"/>
            </a:endParaRPr>
          </a:p>
        </p:txBody>
      </p:sp>
      <p:sp>
        <p:nvSpPr>
          <p:cNvPr id="18" name="Rettangolo 10">
            <a:extLst>
              <a:ext uri="{FF2B5EF4-FFF2-40B4-BE49-F238E27FC236}">
                <a16:creationId xmlns:a16="http://schemas.microsoft.com/office/drawing/2014/main" id="{039BDE51-A028-4FF4-8670-F3F9623F719E}"/>
              </a:ext>
            </a:extLst>
          </p:cNvPr>
          <p:cNvSpPr/>
          <p:nvPr/>
        </p:nvSpPr>
        <p:spPr>
          <a:xfrm>
            <a:off x="0" y="648950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algn="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1800" dirty="0">
              <a:solidFill>
                <a:srgbClr val="162230"/>
              </a:solidFill>
              <a:latin typeface="Century Gothic"/>
              <a:cs typeface="Century Gothic"/>
            </a:endParaRPr>
          </a:p>
        </p:txBody>
      </p:sp>
      <p:pic>
        <p:nvPicPr>
          <p:cNvPr id="20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0C48AE7C-8871-4519-8560-5F5A2807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" y="65092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2F72187-D38B-4105-B7A5-91B54B646F03}"/>
              </a:ext>
            </a:extLst>
          </p:cNvPr>
          <p:cNvSpPr txBox="1"/>
          <p:nvPr/>
        </p:nvSpPr>
        <p:spPr>
          <a:xfrm>
            <a:off x="1811706" y="4892468"/>
            <a:ext cx="5400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Ch.mo Prof.re:   Stefania Santini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5F05A4-E56D-43A8-B3C1-AD40F4E1AA1A}"/>
              </a:ext>
            </a:extLst>
          </p:cNvPr>
          <p:cNvSpPr txBox="1"/>
          <p:nvPr/>
        </p:nvSpPr>
        <p:spPr>
          <a:xfrm>
            <a:off x="1811707" y="4435246"/>
            <a:ext cx="5400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Century Gothic" panose="020B0502020202020204" pitchFamily="34" charset="0"/>
              </a:rPr>
              <a:t>Candidato:   	 Ciro Arena P38/53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51B1F5-2B47-4AB9-82F9-1CCA21C9A888}"/>
              </a:ext>
            </a:extLst>
          </p:cNvPr>
          <p:cNvSpPr txBox="1"/>
          <p:nvPr/>
        </p:nvSpPr>
        <p:spPr>
          <a:xfrm>
            <a:off x="2403418" y="5811357"/>
            <a:ext cx="42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Anno Accademico 2022/23</a:t>
            </a:r>
          </a:p>
        </p:txBody>
      </p:sp>
    </p:spTree>
    <p:extLst>
      <p:ext uri="{BB962C8B-B14F-4D97-AF65-F5344CB8AC3E}">
        <p14:creationId xmlns:p14="http://schemas.microsoft.com/office/powerpoint/2010/main" val="31654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3AB620-CE3E-41FC-A91B-479BABFB5EA3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ACC with PID</a:t>
            </a:r>
            <a:endParaRPr lang="it-IT" sz="32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2988E24-894E-4813-915A-09731F1C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79" y="674942"/>
            <a:ext cx="4198778" cy="323028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430C727-697C-4FE8-B6D4-63C4558A0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3"/>
          <a:stretch/>
        </p:blipFill>
        <p:spPr>
          <a:xfrm>
            <a:off x="3774424" y="3905224"/>
            <a:ext cx="5369576" cy="2831478"/>
          </a:xfrm>
          <a:prstGeom prst="rect">
            <a:avLst/>
          </a:prstGeom>
        </p:spPr>
      </p:pic>
      <p:pic>
        <p:nvPicPr>
          <p:cNvPr id="18" name="Immagine 17" descr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 title="IguanaTex Bitmap Display">
            <a:extLst>
              <a:ext uri="{FF2B5EF4-FFF2-40B4-BE49-F238E27FC236}">
                <a16:creationId xmlns:a16="http://schemas.microsoft.com/office/drawing/2014/main" id="{D130489F-E3C2-4382-95D1-E2A71983FA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0" y="1248325"/>
            <a:ext cx="4314211" cy="17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5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5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10"/>
          <p:cNvSpPr/>
          <p:nvPr/>
        </p:nvSpPr>
        <p:spPr>
          <a:xfrm>
            <a:off x="0" y="6480466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>
                <a:solidFill>
                  <a:srgbClr val="162230"/>
                </a:solidFill>
                <a:latin typeface="Century Gothic"/>
                <a:cs typeface="Century Gothic"/>
              </a:rPr>
              <a:t>1/12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0178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616" y="47721"/>
            <a:ext cx="647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3200" dirty="0">
                <a:solidFill>
                  <a:srgbClr val="971720"/>
                </a:solidFill>
                <a:latin typeface="Century Gothic"/>
                <a:cs typeface="Century Gothic"/>
              </a:rPr>
              <a:t>OUTLINE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8581D4-7E28-475F-B34E-6F1928436556}"/>
              </a:ext>
            </a:extLst>
          </p:cNvPr>
          <p:cNvSpPr/>
          <p:nvPr/>
        </p:nvSpPr>
        <p:spPr>
          <a:xfrm>
            <a:off x="224949" y="843396"/>
            <a:ext cx="6475796" cy="380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Simulink model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Open loop analysis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Clr>
                <a:srgbClr val="FFDC0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ADAS </a:t>
            </a: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designing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Feedback Linearization control law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PID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r>
              <a:rPr lang="it-IT" sz="1600" dirty="0">
                <a:solidFill>
                  <a:srgbClr val="162230"/>
                </a:solidFill>
                <a:latin typeface="Century Gothic" pitchFamily="34" charset="0"/>
              </a:rPr>
              <a:t>ACC with MPC</a:t>
            </a: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4A7EBB"/>
              </a:buClr>
              <a:buSzPct val="70000"/>
              <a:buFont typeface="Wingdings" pitchFamily="2" charset="2"/>
              <a:buChar char="u"/>
            </a:pPr>
            <a:r>
              <a:rPr lang="it-IT" sz="1600" dirty="0" err="1">
                <a:solidFill>
                  <a:srgbClr val="162230"/>
                </a:solidFill>
                <a:latin typeface="Century Gothic" pitchFamily="34" charset="0"/>
              </a:rPr>
              <a:t>Results</a:t>
            </a:r>
            <a:endParaRPr lang="it-IT" sz="1600" dirty="0">
              <a:solidFill>
                <a:srgbClr val="162230"/>
              </a:solidFill>
              <a:latin typeface="Century Gothic" pitchFamily="34" charset="0"/>
            </a:endParaRPr>
          </a:p>
          <a:p>
            <a:pPr marL="1257300" lvl="2" indent="-342900">
              <a:lnSpc>
                <a:spcPct val="150000"/>
              </a:lnSpc>
              <a:spcBef>
                <a:spcPct val="20000"/>
              </a:spcBef>
              <a:buClr>
                <a:srgbClr val="971720"/>
              </a:buClr>
              <a:buSzPct val="70000"/>
              <a:buFont typeface="Wingdings" pitchFamily="2" charset="2"/>
              <a:buChar char="u"/>
            </a:pPr>
            <a:endParaRPr lang="it-IT" dirty="0">
              <a:solidFill>
                <a:srgbClr val="4A7EBB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10">
            <a:extLst>
              <a:ext uri="{FF2B5EF4-FFF2-40B4-BE49-F238E27FC236}">
                <a16:creationId xmlns:a16="http://schemas.microsoft.com/office/drawing/2014/main" id="{3837FA77-7B3A-4707-99AC-44DCCCA79FA2}"/>
              </a:ext>
            </a:extLst>
          </p:cNvPr>
          <p:cNvSpPr/>
          <p:nvPr/>
        </p:nvSpPr>
        <p:spPr>
          <a:xfrm>
            <a:off x="0" y="6488910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2/12</a:t>
            </a: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4" name="Picture 2" descr="C:\Bruno\campus\unina\Stationery\Dipartimenti\DIETI\Logo_DIETI_Porte.png">
            <a:extLst>
              <a:ext uri="{FF2B5EF4-FFF2-40B4-BE49-F238E27FC236}">
                <a16:creationId xmlns:a16="http://schemas.microsoft.com/office/drawing/2014/main" id="{C942A2AF-1E51-4E89-B8E1-1C005760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" y="6508622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DBA827-8FA3-46E0-8A1D-D1878E75AA55}"/>
              </a:ext>
            </a:extLst>
          </p:cNvPr>
          <p:cNvSpPr txBox="1"/>
          <p:nvPr/>
        </p:nvSpPr>
        <p:spPr>
          <a:xfrm>
            <a:off x="30673" y="75946"/>
            <a:ext cx="4595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971720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Simulink model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ED4E3-E8D8-466E-9AB6-40FB4F0CB9F1}"/>
              </a:ext>
            </a:extLst>
          </p:cNvPr>
          <p:cNvSpPr/>
          <p:nvPr/>
        </p:nvSpPr>
        <p:spPr>
          <a:xfrm>
            <a:off x="4222101" y="1007519"/>
            <a:ext cx="1838131" cy="6314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38A580-1519-4805-AE7B-30EE4984F35E}"/>
              </a:ext>
            </a:extLst>
          </p:cNvPr>
          <p:cNvCxnSpPr/>
          <p:nvPr/>
        </p:nvCxnSpPr>
        <p:spPr>
          <a:xfrm flipV="1">
            <a:off x="1138335" y="1299729"/>
            <a:ext cx="429208" cy="2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\documentclass{article}&#10;\usepackage{amsmath}&#10;\pagestyle{empty}&#10;\begin{document}&#10;&#10;$\dot{p} = v$&#10;&#10;&#10;\end{document}" title="IguanaTex Bitmap Display">
            <a:extLst>
              <a:ext uri="{FF2B5EF4-FFF2-40B4-BE49-F238E27FC236}">
                <a16:creationId xmlns:a16="http://schemas.microsoft.com/office/drawing/2014/main" id="{F2806B8C-0CE1-48A0-A27D-9B1E213DEA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59033" y="1116693"/>
            <a:ext cx="591543" cy="218514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pagestyle{empty}&#10;\begin{document}&#10;&#10;&#10;$\frac{\eta}{RM}u(t)$&#10;&#10;\end{document}" title="IguanaTex Bitmap Display">
            <a:extLst>
              <a:ext uri="{FF2B5EF4-FFF2-40B4-BE49-F238E27FC236}">
                <a16:creationId xmlns:a16="http://schemas.microsoft.com/office/drawing/2014/main" id="{8252BB0E-327C-49F4-8174-BB2189E9E8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49589" y="808677"/>
            <a:ext cx="803657" cy="281600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7D49B63-46BF-4142-9743-006582540C6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0965"/>
          <a:stretch/>
        </p:blipFill>
        <p:spPr>
          <a:xfrm>
            <a:off x="-2" y="1541271"/>
            <a:ext cx="9144000" cy="3332405"/>
          </a:xfrm>
          <a:prstGeom prst="rect">
            <a:avLst/>
          </a:prstGeom>
        </p:spPr>
      </p:pic>
      <p:sp>
        <p:nvSpPr>
          <p:cNvPr id="32" name="Elaborazione 31">
            <a:extLst>
              <a:ext uri="{FF2B5EF4-FFF2-40B4-BE49-F238E27FC236}">
                <a16:creationId xmlns:a16="http://schemas.microsoft.com/office/drawing/2014/main" id="{81678A5E-F6FA-4001-B2CF-60BF6775B76C}"/>
              </a:ext>
            </a:extLst>
          </p:cNvPr>
          <p:cNvSpPr/>
          <p:nvPr/>
        </p:nvSpPr>
        <p:spPr>
          <a:xfrm>
            <a:off x="60371" y="1541271"/>
            <a:ext cx="2544576" cy="443054"/>
          </a:xfrm>
          <a:prstGeom prst="flowChartProcess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E8D0E86-24DA-4CB2-9491-47ECDE757567}"/>
              </a:ext>
            </a:extLst>
          </p:cNvPr>
          <p:cNvSpPr/>
          <p:nvPr/>
        </p:nvSpPr>
        <p:spPr>
          <a:xfrm>
            <a:off x="4571998" y="1646386"/>
            <a:ext cx="1838131" cy="5990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88657BC-57AF-4DB8-A7B4-A46DCC0DF99E}"/>
              </a:ext>
            </a:extLst>
          </p:cNvPr>
          <p:cNvCxnSpPr>
            <a:cxnSpLocks/>
          </p:cNvCxnSpPr>
          <p:nvPr/>
        </p:nvCxnSpPr>
        <p:spPr>
          <a:xfrm flipV="1">
            <a:off x="4731242" y="1074393"/>
            <a:ext cx="188946" cy="556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24D26A89-16C2-4719-8EE3-0DDC82115FC1}"/>
              </a:ext>
            </a:extLst>
          </p:cNvPr>
          <p:cNvSpPr/>
          <p:nvPr/>
        </p:nvSpPr>
        <p:spPr>
          <a:xfrm>
            <a:off x="3396343" y="2407298"/>
            <a:ext cx="3013786" cy="63149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11001E8-7803-45D9-9C0C-9EB755436F95}"/>
              </a:ext>
            </a:extLst>
          </p:cNvPr>
          <p:cNvCxnSpPr/>
          <p:nvPr/>
        </p:nvCxnSpPr>
        <p:spPr>
          <a:xfrm flipH="1" flipV="1">
            <a:off x="3601616" y="1956304"/>
            <a:ext cx="74645" cy="443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9" name="Immagine 38" descr="\documentclass{article}&#10;\usepackage{amsmath}&#10;\pagestyle{empty}&#10;\begin{document}&#10;&#10;&#10;$gf_r \cos(\theta)$&#10;&#10;\end{document}" title="IguanaTex Bitmap Display">
            <a:extLst>
              <a:ext uri="{FF2B5EF4-FFF2-40B4-BE49-F238E27FC236}">
                <a16:creationId xmlns:a16="http://schemas.microsoft.com/office/drawing/2014/main" id="{204D00A3-DC49-4FD1-ABE7-DC7AD1FA03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81644" y="1689840"/>
            <a:ext cx="1040457" cy="253257"/>
          </a:xfrm>
          <a:prstGeom prst="rect">
            <a:avLst/>
          </a:prstGeom>
        </p:spPr>
      </p:pic>
      <p:pic>
        <p:nvPicPr>
          <p:cNvPr id="41" name="Immagine 40" descr="\documentclass{article}&#10;\usepackage{amsmath}&#10;\pagestyle{empty}&#10;\begin{document}&#10;&#10;$g\sin(\theta)$&#10;&#10;\end{document}" title="IguanaTex Bitmap Display">
            <a:extLst>
              <a:ext uri="{FF2B5EF4-FFF2-40B4-BE49-F238E27FC236}">
                <a16:creationId xmlns:a16="http://schemas.microsoft.com/office/drawing/2014/main" id="{7D1C4C5F-D4BA-4F33-9D00-9ECE5659A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43457" y="3302371"/>
            <a:ext cx="776229" cy="253257"/>
          </a:xfrm>
          <a:prstGeom prst="rect">
            <a:avLst/>
          </a:prstGeom>
        </p:spPr>
      </p:pic>
      <p:sp>
        <p:nvSpPr>
          <p:cNvPr id="42" name="Rettangolo 41">
            <a:extLst>
              <a:ext uri="{FF2B5EF4-FFF2-40B4-BE49-F238E27FC236}">
                <a16:creationId xmlns:a16="http://schemas.microsoft.com/office/drawing/2014/main" id="{DB471E1F-2867-4168-99A1-7645184C0734}"/>
              </a:ext>
            </a:extLst>
          </p:cNvPr>
          <p:cNvSpPr/>
          <p:nvPr/>
        </p:nvSpPr>
        <p:spPr>
          <a:xfrm>
            <a:off x="4399381" y="3244857"/>
            <a:ext cx="2034072" cy="5168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BE9041C-13AE-4E57-ADD8-29372BAA6412}"/>
              </a:ext>
            </a:extLst>
          </p:cNvPr>
          <p:cNvCxnSpPr/>
          <p:nvPr/>
        </p:nvCxnSpPr>
        <p:spPr>
          <a:xfrm flipH="1">
            <a:off x="3816220" y="3428999"/>
            <a:ext cx="583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B111012-69BB-4FBA-A20F-F44D88C50487}"/>
              </a:ext>
            </a:extLst>
          </p:cNvPr>
          <p:cNvSpPr/>
          <p:nvPr/>
        </p:nvSpPr>
        <p:spPr>
          <a:xfrm>
            <a:off x="1847461" y="3807076"/>
            <a:ext cx="4585991" cy="8675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3FCB93C-D7B4-44C8-AF98-CBC1DE75D1B9}"/>
              </a:ext>
            </a:extLst>
          </p:cNvPr>
          <p:cNvCxnSpPr>
            <a:cxnSpLocks/>
          </p:cNvCxnSpPr>
          <p:nvPr/>
        </p:nvCxnSpPr>
        <p:spPr>
          <a:xfrm flipH="1">
            <a:off x="1332659" y="4438571"/>
            <a:ext cx="514802" cy="35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begin{document}&#10;&#10;$\frac{0.5}{m}\rho C_D C_h A_f v^2(t)$&#10;&#10;&#10;\end{document}" title="IguanaTex Bitmap Display">
            <a:extLst>
              <a:ext uri="{FF2B5EF4-FFF2-40B4-BE49-F238E27FC236}">
                <a16:creationId xmlns:a16="http://schemas.microsoft.com/office/drawing/2014/main" id="{B1044510-CF2D-4D2C-86CF-30146300AF0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1433" y="4873676"/>
            <a:ext cx="1929143" cy="3062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CD502A60-8C22-4DB9-817E-4064292733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2011" y="4956256"/>
            <a:ext cx="3931713" cy="1194114"/>
          </a:xfrm>
          <a:prstGeom prst="rect">
            <a:avLst/>
          </a:prstGeom>
        </p:spPr>
      </p:pic>
      <p:sp>
        <p:nvSpPr>
          <p:cNvPr id="53" name="Rettangolo 52">
            <a:extLst>
              <a:ext uri="{FF2B5EF4-FFF2-40B4-BE49-F238E27FC236}">
                <a16:creationId xmlns:a16="http://schemas.microsoft.com/office/drawing/2014/main" id="{833E16D3-2941-41DB-A10E-46F8BBBDB25B}"/>
              </a:ext>
            </a:extLst>
          </p:cNvPr>
          <p:cNvSpPr/>
          <p:nvPr/>
        </p:nvSpPr>
        <p:spPr>
          <a:xfrm>
            <a:off x="2654558" y="5022245"/>
            <a:ext cx="3849166" cy="11603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01284B76-E640-496C-BAC6-3C9442C42659}"/>
              </a:ext>
            </a:extLst>
          </p:cNvPr>
          <p:cNvCxnSpPr/>
          <p:nvPr/>
        </p:nvCxnSpPr>
        <p:spPr>
          <a:xfrm>
            <a:off x="6503724" y="5416274"/>
            <a:ext cx="747590" cy="176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" name="Immagine 60" descr="\documentclass{article}&#10;\usepackage{amsmath}&#10;\pagestyle{empty}&#10;\begin{document}&#10;&#10;$1-0.000085H$&#10;&#10;\end{document}" title="IguanaTex Bitmap Display">
            <a:extLst>
              <a:ext uri="{FF2B5EF4-FFF2-40B4-BE49-F238E27FC236}">
                <a16:creationId xmlns:a16="http://schemas.microsoft.com/office/drawing/2014/main" id="{A55B47DD-9A43-4FE3-A907-711476D42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65348" y="5744863"/>
            <a:ext cx="1591771" cy="1782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869CC58-4F49-438A-8677-3E0A2DC26E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62" y="2362402"/>
            <a:ext cx="2514818" cy="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39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(1)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5" y="1073020"/>
            <a:ext cx="432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zero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4CC40F-7F8C-42DA-A547-159BE18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8" y="1861289"/>
            <a:ext cx="3573867" cy="19904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836C6B9-B360-4579-97A5-8CB56A8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4391931"/>
            <a:ext cx="3534897" cy="199040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D31DEDE-1E9B-4641-B622-16AD9F00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750007"/>
            <a:ext cx="4069227" cy="30519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C501BFF-F135-40E8-88F7-7F420111E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801927"/>
            <a:ext cx="3975921" cy="29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CD517B-1337-438A-B541-0D8C92FFE18F}"/>
              </a:ext>
            </a:extLst>
          </p:cNvPr>
          <p:cNvSpPr txBox="1"/>
          <p:nvPr/>
        </p:nvSpPr>
        <p:spPr>
          <a:xfrm>
            <a:off x="93305" y="165232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(2)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D1F081-20D2-4640-AF91-6DB1572ED0BA}"/>
              </a:ext>
            </a:extLst>
          </p:cNvPr>
          <p:cNvSpPr txBox="1"/>
          <p:nvPr/>
        </p:nvSpPr>
        <p:spPr>
          <a:xfrm>
            <a:off x="93304" y="1073020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Zero input and </a:t>
            </a:r>
            <a:r>
              <a:rPr lang="it-IT" b="1" dirty="0" err="1"/>
              <a:t>initial</a:t>
            </a:r>
            <a:r>
              <a:rPr lang="it-IT" b="1" dirty="0"/>
              <a:t> </a:t>
            </a:r>
            <a:r>
              <a:rPr lang="it-IT" b="1" dirty="0" err="1"/>
              <a:t>condition</a:t>
            </a:r>
            <a:r>
              <a:rPr lang="it-IT" b="1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054F80-0087-460C-957A-42C31BD4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" y="1765365"/>
            <a:ext cx="3707141" cy="2072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D4BF67-2A29-4CDA-BDBD-B88E8275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32" y="4466516"/>
            <a:ext cx="3712245" cy="1970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E73047-B08E-43C6-B4EC-108E41503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305" y="886716"/>
            <a:ext cx="3934613" cy="29509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EF700B9-3DE7-449B-A07C-27800C13F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79" y="3694970"/>
            <a:ext cx="3997063" cy="2997798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begin{document}&#10;&#10;$\begin{bmatrix}&#10;0 &amp; 40&#10;\end{bmatrix}$&#10;&#10;&#10;\end{document}" title="IguanaTex Bitmap Display">
            <a:extLst>
              <a:ext uri="{FF2B5EF4-FFF2-40B4-BE49-F238E27FC236}">
                <a16:creationId xmlns:a16="http://schemas.microsoft.com/office/drawing/2014/main" id="{BF944451-5A8A-469E-967A-AC4FD69DB3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36092" y="1123212"/>
            <a:ext cx="658784" cy="2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B718DA-4B15-4939-BC81-E7FC0095C06E}"/>
              </a:ext>
            </a:extLst>
          </p:cNvPr>
          <p:cNvSpPr txBox="1"/>
          <p:nvPr/>
        </p:nvSpPr>
        <p:spPr>
          <a:xfrm>
            <a:off x="-37324" y="38241"/>
            <a:ext cx="47679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(3)</a:t>
            </a:r>
            <a:endParaRPr lang="it-IT" sz="3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F231BC6-F4A3-4634-9251-675F2FC9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" y="1169314"/>
            <a:ext cx="3452327" cy="17879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E9D3DBD-EE35-4F8B-976E-88E3AE824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43" y="1040102"/>
            <a:ext cx="3545633" cy="9435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6EC2DE1-67A4-47E6-9C79-90BC2E08B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324" y="661493"/>
            <a:ext cx="3620278" cy="5602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15CD77-B814-487D-BA40-05863C2D8C4E}"/>
              </a:ext>
            </a:extLst>
          </p:cNvPr>
          <p:cNvSpPr txBox="1"/>
          <p:nvPr/>
        </p:nvSpPr>
        <p:spPr>
          <a:xfrm>
            <a:off x="46652" y="2972133"/>
            <a:ext cx="3620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hlinkClick r:id="rId6"/>
              </a:rPr>
              <a:t>https://www.plotaroute.com/route/2157148</a:t>
            </a:r>
            <a:endParaRPr lang="it-IT" sz="1400" dirty="0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34C301A4-A032-40AC-A36C-98DD118B95A8}"/>
              </a:ext>
            </a:extLst>
          </p:cNvPr>
          <p:cNvSpPr/>
          <p:nvPr/>
        </p:nvSpPr>
        <p:spPr>
          <a:xfrm rot="16200000">
            <a:off x="4112486" y="1783132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83FE6F72-3184-44A4-A259-340384B33D7C}"/>
              </a:ext>
            </a:extLst>
          </p:cNvPr>
          <p:cNvSpPr/>
          <p:nvPr/>
        </p:nvSpPr>
        <p:spPr>
          <a:xfrm>
            <a:off x="7495237" y="3279910"/>
            <a:ext cx="401216" cy="5602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7A26896-B322-452C-B21A-279DECBC6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520" y="2109756"/>
            <a:ext cx="3456993" cy="86237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48C4276-1C5C-457F-ABF9-08794BB86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2514" y="3840191"/>
            <a:ext cx="1846662" cy="184666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FA6ED78-5BCF-4BEE-951A-E1CAC6242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708901" y="4692888"/>
            <a:ext cx="658425" cy="51210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B3E8CE-2D39-408E-B68A-C47DEE0266DE}"/>
              </a:ext>
            </a:extLst>
          </p:cNvPr>
          <p:cNvSpPr txBox="1"/>
          <p:nvPr/>
        </p:nvSpPr>
        <p:spPr>
          <a:xfrm>
            <a:off x="5385832" y="4298335"/>
            <a:ext cx="1431941" cy="37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readmatrix()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24C1C8-368F-4D7F-8A1F-016AB957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954" y="3989281"/>
            <a:ext cx="1528333" cy="137358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7AA38BC-63A3-4BFE-8156-61C00DC85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343997" y="4544456"/>
            <a:ext cx="658425" cy="51210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AEE0ED51-385E-474C-B50D-3DE418C1CE6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5333"/>
          <a:stretch/>
        </p:blipFill>
        <p:spPr>
          <a:xfrm>
            <a:off x="524824" y="4322882"/>
            <a:ext cx="1486029" cy="10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9F9A9B-9108-4682-867C-FFA4FE02E0C1}"/>
              </a:ext>
            </a:extLst>
          </p:cNvPr>
          <p:cNvSpPr txBox="1"/>
          <p:nvPr/>
        </p:nvSpPr>
        <p:spPr>
          <a:xfrm>
            <a:off x="242594" y="214604"/>
            <a:ext cx="5467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Open loop analysis (4)</a:t>
            </a:r>
            <a:endParaRPr lang="it-IT" sz="32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A19C45-3EC1-427D-8AB3-DC3B36F8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633" y="1024555"/>
            <a:ext cx="3153746" cy="23653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EC2E63-5DAD-4A74-802E-53384E19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117" y="1024555"/>
            <a:ext cx="3057331" cy="22929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EEE06-EA93-4CFF-9C7E-8528A194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0" y="3409756"/>
            <a:ext cx="4555643" cy="34167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F389401-6F25-4C01-AF8F-EBAA24997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91" y="3356688"/>
            <a:ext cx="4658280" cy="34937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8632892-B1B3-46A2-9917-EE8077519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2" y="1006105"/>
            <a:ext cx="3380791" cy="237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E024C-1FC6-46C4-BFD7-D9AADD0868B5}"/>
              </a:ext>
            </a:extLst>
          </p:cNvPr>
          <p:cNvSpPr txBox="1"/>
          <p:nvPr/>
        </p:nvSpPr>
        <p:spPr>
          <a:xfrm>
            <a:off x="242594" y="214604"/>
            <a:ext cx="3806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endParaRPr lang="it-IT" sz="3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BDAAB4-CC0E-4A91-8D0E-363169E58708}"/>
              </a:ext>
            </a:extLst>
          </p:cNvPr>
          <p:cNvSpPr txBox="1"/>
          <p:nvPr/>
        </p:nvSpPr>
        <p:spPr>
          <a:xfrm>
            <a:off x="0" y="4480130"/>
            <a:ext cx="2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Limit </a:t>
            </a:r>
            <a:r>
              <a:rPr lang="it-IT" sz="2800" b="1" dirty="0" err="1"/>
              <a:t>velocity</a:t>
            </a:r>
            <a:r>
              <a:rPr lang="it-IT" sz="2800" b="1" dirty="0"/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490F9B-B6F4-44EC-B67A-BF85168F3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662" y="4189328"/>
            <a:ext cx="1068354" cy="1068354"/>
          </a:xfrm>
          <a:prstGeom prst="rect">
            <a:avLst/>
          </a:prstGeom>
        </p:spPr>
      </p:pic>
      <p:pic>
        <p:nvPicPr>
          <p:cNvPr id="33" name="Immagine 32" descr="\documentclass{article}&#10;\usepackage{amsmath}&#10;\pagestyle{empty}&#10;\begin{document}&#10;&#10;\[&#10;\begin{cases}&#10;-2\leq a(t) \leq 2.5 \\&#10;1\leq j(t) \leq 6&#10;\end{cases}&#10;\]&#10;&#10;\end{document}" title="IguanaTex Bitmap Display">
            <a:extLst>
              <a:ext uri="{FF2B5EF4-FFF2-40B4-BE49-F238E27FC236}">
                <a16:creationId xmlns:a16="http://schemas.microsoft.com/office/drawing/2014/main" id="{D1177A81-CE28-4CA1-AED9-5B81F0D05B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5519" y="5500843"/>
            <a:ext cx="2413740" cy="9697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6AB6D2-5172-4377-A311-186EC472FBD3}"/>
              </a:ext>
            </a:extLst>
          </p:cNvPr>
          <p:cNvSpPr txBox="1"/>
          <p:nvPr/>
        </p:nvSpPr>
        <p:spPr>
          <a:xfrm>
            <a:off x="27992" y="5724123"/>
            <a:ext cx="459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Constraints</a:t>
            </a:r>
            <a:r>
              <a:rPr lang="it-IT" sz="2800" b="1" dirty="0"/>
              <a:t>:  </a:t>
            </a:r>
            <a:r>
              <a:rPr lang="it-IT" sz="2800" b="1" dirty="0" err="1"/>
              <a:t>Driving</a:t>
            </a:r>
            <a:r>
              <a:rPr lang="it-IT" sz="2800" b="1" dirty="0"/>
              <a:t> Comfort</a:t>
            </a:r>
          </a:p>
        </p:txBody>
      </p:sp>
      <p:pic>
        <p:nvPicPr>
          <p:cNvPr id="29" name="Immagine 28" descr="\documentclass{article}&#10;\usepackage{amsmath}&#10;\pagestyle{empty}&#10;\begin{document}&#10;&#10;$\cong$ $20 \frac{m}{s}$&#10;&#10;&#10;\end{document}" title="IguanaTex Bitmap Display">
            <a:extLst>
              <a:ext uri="{FF2B5EF4-FFF2-40B4-BE49-F238E27FC236}">
                <a16:creationId xmlns:a16="http://schemas.microsoft.com/office/drawing/2014/main" id="{3F04C729-EAD7-47CE-9112-EAF7ECE2E77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679495" y="4503399"/>
            <a:ext cx="1576649" cy="574160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begin{document}&#10;&#10;$\Rightarrow$&#10;&#10;&#10;\end{document}" title="IguanaTex Bitmap Display">
            <a:extLst>
              <a:ext uri="{FF2B5EF4-FFF2-40B4-BE49-F238E27FC236}">
                <a16:creationId xmlns:a16="http://schemas.microsoft.com/office/drawing/2014/main" id="{BC62A8AD-E522-444C-A609-A3859DC6054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44164" y="5781086"/>
            <a:ext cx="694395" cy="42905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4828148-17B0-488D-A035-C95AC0B8F64C}"/>
              </a:ext>
            </a:extLst>
          </p:cNvPr>
          <p:cNvSpPr txBox="1"/>
          <p:nvPr/>
        </p:nvSpPr>
        <p:spPr>
          <a:xfrm>
            <a:off x="0" y="728483"/>
            <a:ext cx="752980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The aim is to design an ADAS system in a such a way that</a:t>
            </a:r>
          </a:p>
        </p:txBody>
      </p:sp>
      <p:pic>
        <p:nvPicPr>
          <p:cNvPr id="40" name="Immagine 39" descr="\documentclass{article}&#10;\usepackage{amsmath}&#10;\pagestyle{empty}&#10;\begin{document}&#10;&#10;\begin{enumerate}&#10;\item $v_{rel}\rightarrow 0$&#10;\item $v(t)\leq v_{lim}$&#10;\item $d{rel}\rightarrow d_{safe}$&#10;&#10;\end{enumerate}&#10;&#10;&#10;\end{document}" title="IguanaTex Bitmap Display">
            <a:extLst>
              <a:ext uri="{FF2B5EF4-FFF2-40B4-BE49-F238E27FC236}">
                <a16:creationId xmlns:a16="http://schemas.microsoft.com/office/drawing/2014/main" id="{4D0E12E1-185B-475A-A2F2-DEC5E8DFB9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1362" y="1582321"/>
            <a:ext cx="2451877" cy="1807589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E9AAECFC-7BAF-4AAB-8C28-7A3B5A3F58E3}"/>
              </a:ext>
            </a:extLst>
          </p:cNvPr>
          <p:cNvSpPr/>
          <p:nvPr/>
        </p:nvSpPr>
        <p:spPr>
          <a:xfrm>
            <a:off x="2978839" y="2276669"/>
            <a:ext cx="895739" cy="523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310A6C7D-D47F-46A1-9F31-5FD553546342}"/>
              </a:ext>
            </a:extLst>
          </p:cNvPr>
          <p:cNvSpPr/>
          <p:nvPr/>
        </p:nvSpPr>
        <p:spPr>
          <a:xfrm>
            <a:off x="4167915" y="2044005"/>
            <a:ext cx="1330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ACC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51BAA63-344A-44A3-81D5-D7A42A0948F7}"/>
              </a:ext>
            </a:extLst>
          </p:cNvPr>
          <p:cNvCxnSpPr>
            <a:cxnSpLocks/>
          </p:cNvCxnSpPr>
          <p:nvPr/>
        </p:nvCxnSpPr>
        <p:spPr>
          <a:xfrm flipV="1">
            <a:off x="5598367" y="1809785"/>
            <a:ext cx="707837" cy="454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2F8B5315-4830-485C-9867-3A710DEE1DF0}"/>
              </a:ext>
            </a:extLst>
          </p:cNvPr>
          <p:cNvCxnSpPr>
            <a:cxnSpLocks/>
          </p:cNvCxnSpPr>
          <p:nvPr/>
        </p:nvCxnSpPr>
        <p:spPr>
          <a:xfrm>
            <a:off x="5598367" y="2756946"/>
            <a:ext cx="691756" cy="33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0A7BEAA-6B0D-4137-A069-562B8AD86E89}"/>
              </a:ext>
            </a:extLst>
          </p:cNvPr>
          <p:cNvSpPr/>
          <p:nvPr/>
        </p:nvSpPr>
        <p:spPr>
          <a:xfrm>
            <a:off x="6370908" y="1296060"/>
            <a:ext cx="1202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PID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97291C-592D-4D9F-90BB-F91243299462}"/>
              </a:ext>
            </a:extLst>
          </p:cNvPr>
          <p:cNvSpPr txBox="1"/>
          <p:nvPr/>
        </p:nvSpPr>
        <p:spPr>
          <a:xfrm>
            <a:off x="6433048" y="2633078"/>
            <a:ext cx="14606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MPC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899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D0889C-90E4-4BE3-9B25-40DF6EEE7AEB}"/>
              </a:ext>
            </a:extLst>
          </p:cNvPr>
          <p:cNvSpPr txBox="1"/>
          <p:nvPr/>
        </p:nvSpPr>
        <p:spPr>
          <a:xfrm>
            <a:off x="242594" y="214604"/>
            <a:ext cx="83415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971720"/>
                </a:solidFill>
                <a:latin typeface="Century Gothic"/>
              </a:rPr>
              <a:t>ADAS </a:t>
            </a:r>
            <a:r>
              <a:rPr lang="it-IT" sz="3200" dirty="0" err="1">
                <a:solidFill>
                  <a:srgbClr val="971720"/>
                </a:solidFill>
                <a:latin typeface="Century Gothic"/>
              </a:rPr>
              <a:t>Designing</a:t>
            </a:r>
            <a:r>
              <a:rPr lang="it-IT" sz="3200" dirty="0">
                <a:solidFill>
                  <a:srgbClr val="971720"/>
                </a:solidFill>
                <a:latin typeface="Century Gothic"/>
              </a:rPr>
              <a:t>: Feedback Linearization </a:t>
            </a:r>
            <a:endParaRPr lang="it-IT" sz="3200" dirty="0"/>
          </a:p>
        </p:txBody>
      </p:sp>
      <p:pic>
        <p:nvPicPr>
          <p:cNvPr id="7" name="Picture 2 2">
            <a:extLst>
              <a:ext uri="{FF2B5EF4-FFF2-40B4-BE49-F238E27FC236}">
                <a16:creationId xmlns:a16="http://schemas.microsoft.com/office/drawing/2014/main" id="{7C618F50-AD86-4B0F-A7F3-BAE28833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722" y="1466879"/>
            <a:ext cx="6745312" cy="9356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43F189-B5D8-4EDF-9010-6C8A43B78CB2}"/>
              </a:ext>
            </a:extLst>
          </p:cNvPr>
          <p:cNvSpPr txBox="1"/>
          <p:nvPr/>
        </p:nvSpPr>
        <p:spPr>
          <a:xfrm>
            <a:off x="1861457" y="1005214"/>
            <a:ext cx="542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u="sng" spc="300" dirty="0">
                <a:solidFill>
                  <a:srgbClr val="99FF66"/>
                </a:solidFill>
                <a:highlight>
                  <a:srgbClr val="000080"/>
                </a:highlight>
              </a:rPr>
              <a:t>NONLINEAR</a:t>
            </a:r>
            <a:r>
              <a:rPr lang="it-IT" sz="2400" spc="300" dirty="0">
                <a:solidFill>
                  <a:srgbClr val="99FF66"/>
                </a:solidFill>
                <a:highlight>
                  <a:srgbClr val="000080"/>
                </a:highlight>
              </a:rPr>
              <a:t> MODEL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3F708001-D4AB-4A2C-AAA2-2C37E3A3AED1}"/>
              </a:ext>
            </a:extLst>
          </p:cNvPr>
          <p:cNvSpPr/>
          <p:nvPr/>
        </p:nvSpPr>
        <p:spPr>
          <a:xfrm>
            <a:off x="3795487" y="2585478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\documentclass{article}&#10;\usepackage{amsmath}&#10;\pagestyle{empty}&#10;\begin{document}&#10;&#10;$u(t) = \frac{Rm}{\eta}(g\sin(\theta) + gf_r\cos(\theta) + \frac{0.5}{m}\rho C_DC_hA_fv^2(t) + w(t))$&#10;&#10;\end{document}" title="IguanaTex Bitmap Display">
            <a:extLst>
              <a:ext uri="{FF2B5EF4-FFF2-40B4-BE49-F238E27FC236}">
                <a16:creationId xmlns:a16="http://schemas.microsoft.com/office/drawing/2014/main" id="{AB0DBCF5-B34B-4E67-9894-461CCF9932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2917" y="3787981"/>
            <a:ext cx="7098166" cy="373297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E301AA58-F83F-4494-9464-7BD9CF8BBAB0}"/>
              </a:ext>
            </a:extLst>
          </p:cNvPr>
          <p:cNvSpPr/>
          <p:nvPr/>
        </p:nvSpPr>
        <p:spPr>
          <a:xfrm>
            <a:off x="4329404" y="4268833"/>
            <a:ext cx="335902" cy="50410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ED9ED8B-1F41-4E31-ACAA-3E3BE90A8A92}"/>
              </a:ext>
            </a:extLst>
          </p:cNvPr>
          <p:cNvSpPr txBox="1"/>
          <p:nvPr/>
        </p:nvSpPr>
        <p:spPr>
          <a:xfrm>
            <a:off x="2593910" y="3272538"/>
            <a:ext cx="380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FFC000"/>
                </a:solidFill>
                <a:highlight>
                  <a:srgbClr val="008080"/>
                </a:highlight>
              </a:rPr>
              <a:t>CONTROL LAW</a:t>
            </a:r>
          </a:p>
        </p:txBody>
      </p:sp>
      <p:pic>
        <p:nvPicPr>
          <p:cNvPr id="21" name="Immagine 20" descr="\documentclass{article}&#10;\usepackage{amsmath}&#10;\pagestyle{empty}&#10;\begin{document}&#10;&#10;$r=n=2$&#10;&#10;\end{document}" title="IguanaTex Bitmap Display">
            <a:extLst>
              <a:ext uri="{FF2B5EF4-FFF2-40B4-BE49-F238E27FC236}">
                <a16:creationId xmlns:a16="http://schemas.microsoft.com/office/drawing/2014/main" id="{55F8541A-954D-4B9D-B132-9373B9655D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2730080"/>
            <a:ext cx="1055086" cy="170971"/>
          </a:xfrm>
          <a:prstGeom prst="rect">
            <a:avLst/>
          </a:prstGeom>
        </p:spPr>
      </p:pic>
      <p:pic>
        <p:nvPicPr>
          <p:cNvPr id="23" name="Immagine 22" descr="\documentclass{article}&#10;\usepackage{amsmath}&#10;\pagestyle{empty}&#10;\begin{document}&#10;&#10;\[&#10;\begin{cases}&#10;\dot{p}(t) = v(t)\\&#10;\dot{v}(t) = w(t)&#10;\end{cases}&#10;\]&#10;&#10;&#10;\end{document}" title="IguanaTex Bitmap Display">
            <a:extLst>
              <a:ext uri="{FF2B5EF4-FFF2-40B4-BE49-F238E27FC236}">
                <a16:creationId xmlns:a16="http://schemas.microsoft.com/office/drawing/2014/main" id="{98368DE1-0676-4D73-BE1D-402E256D8E0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44540" y="5560652"/>
            <a:ext cx="1905627" cy="10489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C03EDF-69B2-4815-816A-94CD305736D6}"/>
              </a:ext>
            </a:extLst>
          </p:cNvPr>
          <p:cNvSpPr txBox="1"/>
          <p:nvPr/>
        </p:nvSpPr>
        <p:spPr>
          <a:xfrm>
            <a:off x="2836505" y="4944045"/>
            <a:ext cx="332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rgbClr val="00B0F0"/>
                </a:solidFill>
                <a:highlight>
                  <a:srgbClr val="FF0000"/>
                </a:highlight>
              </a:rPr>
              <a:t>LINEARIZED MODEL</a:t>
            </a:r>
          </a:p>
        </p:txBody>
      </p:sp>
    </p:spTree>
    <p:extLst>
      <p:ext uri="{BB962C8B-B14F-4D97-AF65-F5344CB8AC3E}">
        <p14:creationId xmlns:p14="http://schemas.microsoft.com/office/powerpoint/2010/main" val="1900063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9,2276"/>
  <p:tag name="ORIGINALWIDTH" val="485,1894"/>
  <p:tag name="OUTPUTTYPE" val="PNG"/>
  <p:tag name="IGUANATEXVERSION" val="160"/>
  <p:tag name="LATEXADDIN" val="\documentclass{article}&#10;\usepackage{amsmath}&#10;\pagestyle{empty}&#10;\begin{document}&#10;&#10;$\dot{p} = v$&#10;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3,9857"/>
  <p:tag name="ORIGINALWIDTH" val="184,4769"/>
  <p:tag name="OUTPUTTYPE" val="PNG"/>
  <p:tag name="IGUANATEXVERSION" val="160"/>
  <p:tag name="LATEXADDIN" val="\documentclass{article}&#10;\usepackage{amsmath}&#10;\pagestyle{empty}&#10;\begin{document}&#10;&#10;$\Rightarrow$&#10;&#10;&#10;\end{document}"/>
  <p:tag name="IGUANATEXSIZE" val="20"/>
  <p:tag name="IGUANATEXCURSOR" val="94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28,121"/>
  <p:tag name="ORIGINALWIDTH" val="1395,575"/>
  <p:tag name="OUTPUTTYPE" val="PNG"/>
  <p:tag name="IGUANATEXVERSION" val="160"/>
  <p:tag name="LATEXADDIN" val="\documentclass{article}&#10;\usepackage{amsmath}&#10;\pagestyle{empty}&#10;\begin{document}&#10;&#10;\begin{enumerate}&#10;\item $v_{rel}\rightarrow 0$&#10;\item $v(t)\leq v_{lim}$&#10;\item $d{rel}\rightarrow d_{safe}$&#10;&#10;\end{enumerate}&#10;&#10;&#10;\end{document}"/>
  <p:tag name="IGUANATEXSIZE" val="20"/>
  <p:tag name="IGUANATEXCURSOR" val="1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83,4646"/>
  <p:tag name="ORIGINALWIDTH" val="5406,824"/>
  <p:tag name="OUTPUTTYPE" val="PNG"/>
  <p:tag name="IGUANATEXVERSION" val="160"/>
  <p:tag name="LATEXADDIN" val="\documentclass{article}&#10;\usepackage{amsmath}&#10;\pagestyle{empty}&#10;\begin{document}&#10;&#10;$u(t) = \frac{Rm}{\eta}(g\sin(\theta) + gf_r\cos(\theta) + \frac{0.5}{m}\rho C_DC_hA_fv^2(t) + w(t))$&#10;&#10;\end{document}"/>
  <p:tag name="IGUANATEXSIZE" val="20"/>
  <p:tag name="IGUANATEXCURSOR" val="1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0,2324"/>
  <p:tag name="ORIGINALWIDTH" val="865,3918"/>
  <p:tag name="OUTPUTTYPE" val="PNG"/>
  <p:tag name="IGUANATEXVERSION" val="160"/>
  <p:tag name="LATEXADDIN" val="\documentclass{article}&#10;\usepackage{amsmath}&#10;\pagestyle{empty}&#10;\begin{document}&#10;&#10;$r=n=2$&#10;&#10;\end{document}"/>
  <p:tag name="IGUANATEXSIZE" val="20"/>
  <p:tag name="IGUANATEXCURSOR" val="87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129,359"/>
  <p:tag name="OUTPUTTYPE" val="PNG"/>
  <p:tag name="IGUANATEXVERSION" val="160"/>
  <p:tag name="LATEXADDIN" val="\documentclass{article}&#10;\usepackage{amsmath}&#10;\pagestyle{empty}&#10;\begin{document}&#10;&#10;\[&#10;\begin{cases}&#10;\dot{p}(t) = v(t)\\&#10;\dot{v}(t) = w(t)&#10;\end{cases}&#10;\]&#10;&#10;&#10;\end{document}"/>
  <p:tag name="IGUANATEXSIZE" val="20"/>
  <p:tag name="IGUANATEXCURSOR" val="13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50,8811"/>
  <p:tag name="ORIGINALWIDTH" val="2420,697"/>
  <p:tag name="OUTPUTTYPE" val="PNG"/>
  <p:tag name="IGUANATEXVERSION" val="160"/>
  <p:tag name="LATEXADDIN" val="\documentclass{article}&#10;\usepackage{amsmath}&#10;\pagestyle{empty}&#10;\begin{document}&#10;&#10;$\tilde{p} = d_{safe}-d_{rel}$&#10;&#10;$d_{rel} = p_{lead}-p_{ego}$&#10;&#10;$d_{safe} = d_{default} + T_{gap}v_{ego}$&#10;&#10;$v_{rel} = \dot{\tilde{p}} = v_{ego}-v_{lead}$&#10;&#10;\end{document}"/>
  <p:tag name="IGUANATEXSIZE" val="20"/>
  <p:tag name="IGUANATEXCURSOR" val="231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0,9711"/>
  <p:tag name="ORIGINALWIDTH" val="659,1675"/>
  <p:tag name="OUTPUTTYPE" val="PNG"/>
  <p:tag name="IGUANATEXVERSION" val="160"/>
  <p:tag name="LATEXADDIN" val="\documentclass{article}&#10;\usepackage{amsmath}&#10;\pagestyle{empty}&#10;\begin{document}&#10;&#10;&#10;$\frac{\eta}{RM}u(t)$&#10;&#10;\end{document}"/>
  <p:tag name="IGUANATEXSIZE" val="20"/>
  <p:tag name="IGUANATEXCURSOR" val="102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853,3933"/>
  <p:tag name="OUTPUTTYPE" val="PNG"/>
  <p:tag name="IGUANATEXVERSION" val="160"/>
  <p:tag name="LATEXADDIN" val="\documentclass{article}&#10;\usepackage{amsmath}&#10;\pagestyle{empty}&#10;\begin{document}&#10;&#10;&#10;$gf_r \cos(\theta)$&#10;&#10;\end{document}"/>
  <p:tag name="IGUANATEXSIZE" val="20"/>
  <p:tag name="IGUANATEXCURSOR" val="99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,724"/>
  <p:tag name="ORIGINALWIDTH" val="636,6704"/>
  <p:tag name="OUTPUTTYPE" val="PNG"/>
  <p:tag name="IGUANATEXVERSION" val="160"/>
  <p:tag name="LATEXADDIN" val="\documentclass{article}&#10;\usepackage{amsmath}&#10;\pagestyle{empty}&#10;\begin{document}&#10;&#10;$g\sin(\theta)$&#10;&#10;\end{document}"/>
  <p:tag name="IGUANATEXSIZE" val="20"/>
  <p:tag name="IGUANATEXCURSOR" val="95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1,2186"/>
  <p:tag name="ORIGINALWIDTH" val="1582,302"/>
  <p:tag name="OUTPUTTYPE" val="PNG"/>
  <p:tag name="IGUANATEXVERSION" val="160"/>
  <p:tag name="LATEXADDIN" val="\documentclass{article}&#10;\usepackage{amsmath}&#10;\pagestyle{empty}&#10;\begin{document}&#10;&#10;$\frac{0.5}{m}\rho C_D C_h A_f v^2(t)$&#10;&#10;&#10;\end{document}"/>
  <p:tag name="IGUANATEXSIZE" val="20"/>
  <p:tag name="IGUANATEXCURSOR" val="118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,2317"/>
  <p:tag name="ORIGINALWIDTH" val="1305,587"/>
  <p:tag name="OUTPUTTYPE" val="PNG"/>
  <p:tag name="IGUANATEXVERSION" val="160"/>
  <p:tag name="LATEXADDIN" val="\documentclass{article}&#10;\usepackage{amsmath}&#10;\pagestyle{empty}&#10;\begin{document}&#10;&#10;$1-0.000085H$&#10;&#10;\end{document}"/>
  <p:tag name="IGUANATEXSIZE" val="20"/>
  <p:tag name="IGUANATEXCURSOR" val="9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8,9689"/>
  <p:tag name="ORIGINALWIDTH" val="608,9238"/>
  <p:tag name="OUTPUTTYPE" val="PNG"/>
  <p:tag name="IGUANATEXVERSION" val="160"/>
  <p:tag name="LATEXADDIN" val="\documentclass{article}&#10;\usepackage{amsmath}&#10;\pagestyle{empty}&#10;\begin{document}&#10;&#10;$\begin{bmatrix}&#10;0 &amp; 40&#10;\end{bmatrix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1,6723"/>
  <p:tag name="ORIGINALWIDTH" val="1557,555"/>
  <p:tag name="OUTPUTTYPE" val="PNG"/>
  <p:tag name="IGUANATEXVERSION" val="160"/>
  <p:tag name="LATEXADDIN" val="\documentclass{article}&#10;\usepackage{amsmath}&#10;\pagestyle{empty}&#10;\begin{document}&#10;&#10;\[&#10;\begin{cases}&#10;-2\leq a(t) \leq 2.5 \\&#10;1\leq j(t) \leq 6&#10;\end{cases}&#10;\]&#10;&#10;\end{document}"/>
  <p:tag name="IGUANATEXSIZE" val="20"/>
  <p:tag name="IGUANATEXCURSOR" val="80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,2228"/>
  <p:tag name="ORIGINALWIDTH" val="599,925"/>
  <p:tag name="OUTPUTTYPE" val="PNG"/>
  <p:tag name="IGUANATEXVERSION" val="160"/>
  <p:tag name="LATEXADDIN" val="\documentclass{article}&#10;\usepackage{amsmath}&#10;\pagestyle{empty}&#10;\begin{document}&#10;&#10;$\cong$ $20 \frac{m}{s}$&#10;&#10;&#10;\end{document}"/>
  <p:tag name="IGUANATEXSIZE" val="20"/>
  <p:tag name="IGUANATEXCURSOR" val="103"/>
  <p:tag name="TRANSPARENCY" val="Vero"/>
  <p:tag name="FILENAME" val=""/>
  <p:tag name="LATEXENGINEID" val="0"/>
  <p:tag name="TEMPFOLDER" val=".\temp\"/>
  <p:tag name="LATEXFORMHEIGHT" val="320"/>
  <p:tag name="LATEXFORMWIDTH" val="385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174</Words>
  <Application>Microsoft Office PowerPoint</Application>
  <PresentationFormat>Presentazione su schermo (4:3)</PresentationFormat>
  <Paragraphs>43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degli Studi Federico 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studi in Ingegneria dell'Automazione</dc:title>
  <dc:subject>Presentazione</dc:subject>
  <dc:creator>Bruno Siciliano</dc:creator>
  <cp:lastModifiedBy>CIRO ARENA</cp:lastModifiedBy>
  <cp:revision>126</cp:revision>
  <dcterms:created xsi:type="dcterms:W3CDTF">2013-09-05T14:27:33Z</dcterms:created>
  <dcterms:modified xsi:type="dcterms:W3CDTF">2023-03-03T21:46:37Z</dcterms:modified>
</cp:coreProperties>
</file>