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97E1BF-4255-46E9-B0A8-33B69D10BBDD}">
          <p14:sldIdLst>
            <p14:sldId id="256"/>
          </p14:sldIdLst>
        </p14:section>
        <p14:section name="Sezione senza titolo" id="{6AAD66DC-B780-4A12-9575-01D522EF7867}">
          <p14:sldIdLst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5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04/03/2023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04/03/2023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7.xml"/><Relationship Id="rId7" Type="http://schemas.openxmlformats.org/officeDocument/2006/relationships/image" Target="../media/image4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4" Type="http://schemas.openxmlformats.org/officeDocument/2006/relationships/tags" Target="../tags/tag18.xml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otaroute.com/route/2157148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0.xml"/><Relationship Id="rId7" Type="http://schemas.openxmlformats.org/officeDocument/2006/relationships/image" Target="../media/image3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11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4.xml"/><Relationship Id="rId7" Type="http://schemas.openxmlformats.org/officeDocument/2006/relationships/image" Target="../media/image4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892468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AB620-CE3E-41FC-A91B-479BABFB5EA3}"/>
              </a:ext>
            </a:extLst>
          </p:cNvPr>
          <p:cNvSpPr txBox="1"/>
          <p:nvPr/>
        </p:nvSpPr>
        <p:spPr>
          <a:xfrm>
            <a:off x="242594" y="214604"/>
            <a:ext cx="6326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ACC with PID</a:t>
            </a:r>
            <a:endParaRPr lang="it-IT" sz="3200" dirty="0"/>
          </a:p>
        </p:txBody>
      </p:sp>
      <p:pic>
        <p:nvPicPr>
          <p:cNvPr id="18" name="Immagine 17" descr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 title="IguanaTex Bitmap Display">
            <a:extLst>
              <a:ext uri="{FF2B5EF4-FFF2-40B4-BE49-F238E27FC236}">
                <a16:creationId xmlns:a16="http://schemas.microsoft.com/office/drawing/2014/main" id="{D130489F-E3C2-4382-95D1-E2A71983FA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886" y="5030156"/>
            <a:ext cx="2833187" cy="14172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6B420EE-1E8A-4771-B6C1-5EBA81CF8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75" y="749003"/>
            <a:ext cx="8976049" cy="4039769"/>
          </a:xfrm>
          <a:prstGeom prst="rect">
            <a:avLst/>
          </a:prstGeom>
        </p:spPr>
      </p:pic>
      <p:pic>
        <p:nvPicPr>
          <p:cNvPr id="11" name="Immagine 10" descr="\documentclass{article}&#10;\usepackage{amsmath}&#10;\pagestyle{empty}&#10;\begin{document}&#10;&#10;\[&#10;\begin{cases}&#10;\tilde{p} = v_{rel}\\&#10;\dot{v}_{rel} = u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4B7DF3FA-675E-4183-8265-BD4B049E91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99183" y="5052812"/>
            <a:ext cx="1545632" cy="894783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pagestyle{empty}&#10;\begin{document}&#10;&#10;$u(t) = k_p \tilde{p} + k_v v_{rel}$&#10;&#10;\end{document}" title="IguanaTex Bitmap Display">
            <a:extLst>
              <a:ext uri="{FF2B5EF4-FFF2-40B4-BE49-F238E27FC236}">
                <a16:creationId xmlns:a16="http://schemas.microsoft.com/office/drawing/2014/main" id="{2039D78C-7D87-475C-AD76-37C304BF27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22176" y="6211635"/>
            <a:ext cx="2474099" cy="313634"/>
          </a:xfrm>
          <a:prstGeom prst="rect">
            <a:avLst/>
          </a:prstGeom>
        </p:spPr>
      </p:pic>
      <p:pic>
        <p:nvPicPr>
          <p:cNvPr id="19" name="Immagine 18" descr="\documentclass{article}&#10;\usepackage{amsmath}&#10;\pagestyle{empty}&#10;\begin{document}&#10;&#10;$T_{gap} = 5$&#10;&#10;$k_p = -5$&#10;&#10;$k_v = -50$&#10;&#10;$d_{default} = 10$&#10;&#10;\end{document}" title="IguanaTex Bitmap Display">
            <a:extLst>
              <a:ext uri="{FF2B5EF4-FFF2-40B4-BE49-F238E27FC236}">
                <a16:creationId xmlns:a16="http://schemas.microsoft.com/office/drawing/2014/main" id="{6C5CECB1-5632-46C7-87D5-8FA8B5E25E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72378" y="5195811"/>
            <a:ext cx="1409841" cy="11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5487DC-D7AD-4852-8037-172DE6811263}"/>
              </a:ext>
            </a:extLst>
          </p:cNvPr>
          <p:cNvSpPr txBox="1"/>
          <p:nvPr/>
        </p:nvSpPr>
        <p:spPr>
          <a:xfrm>
            <a:off x="242595" y="65314"/>
            <a:ext cx="1670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Results</a:t>
            </a:r>
            <a:endParaRPr lang="it-IT" sz="3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DCF9F0-8B91-492E-BA52-02BDB1D21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" t="2689" r="6238"/>
          <a:stretch/>
        </p:blipFill>
        <p:spPr>
          <a:xfrm>
            <a:off x="613484" y="663603"/>
            <a:ext cx="3958516" cy="29166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FE975C8-4B8A-47D5-989F-062D2676D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3" t="3097" r="6325"/>
          <a:stretch/>
        </p:blipFill>
        <p:spPr>
          <a:xfrm>
            <a:off x="4572000" y="650089"/>
            <a:ext cx="4133462" cy="29301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534454B-75B4-4C59-84FF-3E3299919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3" t="2881" r="6473"/>
          <a:stretch/>
        </p:blipFill>
        <p:spPr>
          <a:xfrm>
            <a:off x="613484" y="3672489"/>
            <a:ext cx="3958516" cy="291664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B25775-000F-41E1-B59B-C322CE3A1D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93" t="2508" r="7033" b="2134"/>
          <a:stretch/>
        </p:blipFill>
        <p:spPr>
          <a:xfrm>
            <a:off x="4572000" y="3672489"/>
            <a:ext cx="4133462" cy="29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1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67D91B-7F34-4B6A-88E9-75B15A00B729}"/>
              </a:ext>
            </a:extLst>
          </p:cNvPr>
          <p:cNvSpPr txBox="1"/>
          <p:nvPr/>
        </p:nvSpPr>
        <p:spPr>
          <a:xfrm>
            <a:off x="242594" y="214604"/>
            <a:ext cx="6774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ACC with MPC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8307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rgbClr val="162230"/>
                </a:solidFill>
                <a:latin typeface="Century Gothic"/>
                <a:cs typeface="Century Gothic"/>
              </a:rPr>
              <a:t>1/12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8581D4-7E28-475F-B34E-6F1928436556}"/>
              </a:ext>
            </a:extLst>
          </p:cNvPr>
          <p:cNvSpPr/>
          <p:nvPr/>
        </p:nvSpPr>
        <p:spPr>
          <a:xfrm>
            <a:off x="224949" y="843396"/>
            <a:ext cx="6475796" cy="380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Simulink model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Open loop analysis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ADAS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designing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Feedback Linearization control law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PID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endParaRPr lang="it-IT" dirty="0">
              <a:solidFill>
                <a:srgbClr val="4A7EBB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DBA827-8FA3-46E0-8A1D-D1878E75AA55}"/>
              </a:ext>
            </a:extLst>
          </p:cNvPr>
          <p:cNvSpPr txBox="1"/>
          <p:nvPr/>
        </p:nvSpPr>
        <p:spPr>
          <a:xfrm>
            <a:off x="30673" y="75946"/>
            <a:ext cx="4595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Simulink model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9ED4E3-E8D8-466E-9AB6-40FB4F0CB9F1}"/>
              </a:ext>
            </a:extLst>
          </p:cNvPr>
          <p:cNvSpPr/>
          <p:nvPr/>
        </p:nvSpPr>
        <p:spPr>
          <a:xfrm>
            <a:off x="4222101" y="1007519"/>
            <a:ext cx="1838131" cy="6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38A580-1519-4805-AE7B-30EE4984F35E}"/>
              </a:ext>
            </a:extLst>
          </p:cNvPr>
          <p:cNvCxnSpPr/>
          <p:nvPr/>
        </p:nvCxnSpPr>
        <p:spPr>
          <a:xfrm flipV="1">
            <a:off x="1138335" y="1299729"/>
            <a:ext cx="429208" cy="2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\documentclass{article}&#10;\usepackage{amsmath}&#10;\pagestyle{empty}&#10;\begin{document}&#10;&#10;$\dot{p} = v$&#10;&#10;&#10;\end{document}" title="IguanaTex Bitmap Display">
            <a:extLst>
              <a:ext uri="{FF2B5EF4-FFF2-40B4-BE49-F238E27FC236}">
                <a16:creationId xmlns:a16="http://schemas.microsoft.com/office/drawing/2014/main" id="{F2806B8C-0CE1-48A0-A27D-9B1E213DEA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59033" y="1116693"/>
            <a:ext cx="591543" cy="218514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pagestyle{empty}&#10;\begin{document}&#10;&#10;&#10;$\frac{\eta}{RM}u(t)$&#10;&#10;\end{document}" title="IguanaTex Bitmap Display">
            <a:extLst>
              <a:ext uri="{FF2B5EF4-FFF2-40B4-BE49-F238E27FC236}">
                <a16:creationId xmlns:a16="http://schemas.microsoft.com/office/drawing/2014/main" id="{8252BB0E-327C-49F4-8174-BB2189E9E8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949589" y="808677"/>
            <a:ext cx="803657" cy="2816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7D49B63-46BF-4142-9743-006582540C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0965"/>
          <a:stretch/>
        </p:blipFill>
        <p:spPr>
          <a:xfrm>
            <a:off x="-2" y="1541271"/>
            <a:ext cx="9144000" cy="3332405"/>
          </a:xfrm>
          <a:prstGeom prst="rect">
            <a:avLst/>
          </a:prstGeom>
        </p:spPr>
      </p:pic>
      <p:sp>
        <p:nvSpPr>
          <p:cNvPr id="32" name="Elaborazione 31">
            <a:extLst>
              <a:ext uri="{FF2B5EF4-FFF2-40B4-BE49-F238E27FC236}">
                <a16:creationId xmlns:a16="http://schemas.microsoft.com/office/drawing/2014/main" id="{81678A5E-F6FA-4001-B2CF-60BF6775B76C}"/>
              </a:ext>
            </a:extLst>
          </p:cNvPr>
          <p:cNvSpPr/>
          <p:nvPr/>
        </p:nvSpPr>
        <p:spPr>
          <a:xfrm>
            <a:off x="60371" y="1541271"/>
            <a:ext cx="2544576" cy="443054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E8D0E86-24DA-4CB2-9491-47ECDE757567}"/>
              </a:ext>
            </a:extLst>
          </p:cNvPr>
          <p:cNvSpPr/>
          <p:nvPr/>
        </p:nvSpPr>
        <p:spPr>
          <a:xfrm>
            <a:off x="4571998" y="1646386"/>
            <a:ext cx="1838131" cy="5990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88657BC-57AF-4DB8-A7B4-A46DCC0DF99E}"/>
              </a:ext>
            </a:extLst>
          </p:cNvPr>
          <p:cNvCxnSpPr>
            <a:cxnSpLocks/>
          </p:cNvCxnSpPr>
          <p:nvPr/>
        </p:nvCxnSpPr>
        <p:spPr>
          <a:xfrm flipV="1">
            <a:off x="4731242" y="1074393"/>
            <a:ext cx="188946" cy="556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24D26A89-16C2-4719-8EE3-0DDC82115FC1}"/>
              </a:ext>
            </a:extLst>
          </p:cNvPr>
          <p:cNvSpPr/>
          <p:nvPr/>
        </p:nvSpPr>
        <p:spPr>
          <a:xfrm>
            <a:off x="3396343" y="2407298"/>
            <a:ext cx="3013786" cy="63149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11001E8-7803-45D9-9C0C-9EB755436F95}"/>
              </a:ext>
            </a:extLst>
          </p:cNvPr>
          <p:cNvCxnSpPr/>
          <p:nvPr/>
        </p:nvCxnSpPr>
        <p:spPr>
          <a:xfrm flipH="1" flipV="1">
            <a:off x="3601616" y="1956304"/>
            <a:ext cx="74645" cy="44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9" name="Immagine 38" descr="\documentclass{article}&#10;\usepackage{amsmath}&#10;\pagestyle{empty}&#10;\begin{document}&#10;&#10;&#10;$gf_r \cos(\theta)$&#10;&#10;\end{document}" title="IguanaTex Bitmap Display">
            <a:extLst>
              <a:ext uri="{FF2B5EF4-FFF2-40B4-BE49-F238E27FC236}">
                <a16:creationId xmlns:a16="http://schemas.microsoft.com/office/drawing/2014/main" id="{204D00A3-DC49-4FD1-ABE7-DC7AD1FA03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81644" y="1689840"/>
            <a:ext cx="1040457" cy="253257"/>
          </a:xfrm>
          <a:prstGeom prst="rect">
            <a:avLst/>
          </a:prstGeom>
        </p:spPr>
      </p:pic>
      <p:pic>
        <p:nvPicPr>
          <p:cNvPr id="41" name="Immagine 40" descr="\documentclass{article}&#10;\usepackage{amsmath}&#10;\pagestyle{empty}&#10;\begin{document}&#10;&#10;$g\sin(\theta)$&#10;&#10;\end{document}" title="IguanaTex Bitmap Display">
            <a:extLst>
              <a:ext uri="{FF2B5EF4-FFF2-40B4-BE49-F238E27FC236}">
                <a16:creationId xmlns:a16="http://schemas.microsoft.com/office/drawing/2014/main" id="{7D1C4C5F-D4BA-4F33-9D00-9ECE5659A1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43457" y="3302371"/>
            <a:ext cx="776229" cy="25325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DB471E1F-2867-4168-99A1-7645184C0734}"/>
              </a:ext>
            </a:extLst>
          </p:cNvPr>
          <p:cNvSpPr/>
          <p:nvPr/>
        </p:nvSpPr>
        <p:spPr>
          <a:xfrm>
            <a:off x="4399381" y="3244857"/>
            <a:ext cx="2034072" cy="51683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E9041C-13AE-4E57-ADD8-29372BAA6412}"/>
              </a:ext>
            </a:extLst>
          </p:cNvPr>
          <p:cNvCxnSpPr/>
          <p:nvPr/>
        </p:nvCxnSpPr>
        <p:spPr>
          <a:xfrm flipH="1">
            <a:off x="3816220" y="3428999"/>
            <a:ext cx="583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B111012-69BB-4FBA-A20F-F44D88C50487}"/>
              </a:ext>
            </a:extLst>
          </p:cNvPr>
          <p:cNvSpPr/>
          <p:nvPr/>
        </p:nvSpPr>
        <p:spPr>
          <a:xfrm>
            <a:off x="1847461" y="3807076"/>
            <a:ext cx="4585991" cy="8675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3FCB93C-D7B4-44C8-AF98-CBC1DE75D1B9}"/>
              </a:ext>
            </a:extLst>
          </p:cNvPr>
          <p:cNvCxnSpPr>
            <a:cxnSpLocks/>
          </p:cNvCxnSpPr>
          <p:nvPr/>
        </p:nvCxnSpPr>
        <p:spPr>
          <a:xfrm flipH="1">
            <a:off x="1332659" y="4438571"/>
            <a:ext cx="514802" cy="35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begin{document}&#10;&#10;$\frac{0.5}{m}\rho C_D C_h A_f v^2(t)$&#10;&#10;&#10;\end{document}" title="IguanaTex Bitmap Display">
            <a:extLst>
              <a:ext uri="{FF2B5EF4-FFF2-40B4-BE49-F238E27FC236}">
                <a16:creationId xmlns:a16="http://schemas.microsoft.com/office/drawing/2014/main" id="{B1044510-CF2D-4D2C-86CF-30146300AF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1433" y="4873676"/>
            <a:ext cx="1929143" cy="3062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CD502A60-8C22-4DB9-817E-4064292733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011" y="4956256"/>
            <a:ext cx="3931713" cy="1194114"/>
          </a:xfrm>
          <a:prstGeom prst="rect">
            <a:avLst/>
          </a:prstGeom>
        </p:spPr>
      </p:pic>
      <p:sp>
        <p:nvSpPr>
          <p:cNvPr id="53" name="Rettangolo 52">
            <a:extLst>
              <a:ext uri="{FF2B5EF4-FFF2-40B4-BE49-F238E27FC236}">
                <a16:creationId xmlns:a16="http://schemas.microsoft.com/office/drawing/2014/main" id="{833E16D3-2941-41DB-A10E-46F8BBBDB25B}"/>
              </a:ext>
            </a:extLst>
          </p:cNvPr>
          <p:cNvSpPr/>
          <p:nvPr/>
        </p:nvSpPr>
        <p:spPr>
          <a:xfrm>
            <a:off x="2654558" y="5022245"/>
            <a:ext cx="3849166" cy="11603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1284B76-E640-496C-BAC6-3C9442C42659}"/>
              </a:ext>
            </a:extLst>
          </p:cNvPr>
          <p:cNvCxnSpPr/>
          <p:nvPr/>
        </p:nvCxnSpPr>
        <p:spPr>
          <a:xfrm>
            <a:off x="6503724" y="5416274"/>
            <a:ext cx="747590" cy="17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" name="Immagine 60" descr="\documentclass{article}&#10;\usepackage{amsmath}&#10;\pagestyle{empty}&#10;\begin{document}&#10;&#10;$1-0.000085H$&#10;&#10;\end{document}" title="IguanaTex Bitmap Display">
            <a:extLst>
              <a:ext uri="{FF2B5EF4-FFF2-40B4-BE49-F238E27FC236}">
                <a16:creationId xmlns:a16="http://schemas.microsoft.com/office/drawing/2014/main" id="{A55B47DD-9A43-4FE3-A907-711476D423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65348" y="5744863"/>
            <a:ext cx="1591771" cy="1782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69CC58-4F49-438A-8677-3E0A2DC26E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62" y="2362402"/>
            <a:ext cx="2514818" cy="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39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(1)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5" y="1073020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zero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CC40F-7F8C-42DA-A547-159BE18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8" y="1861289"/>
            <a:ext cx="3573867" cy="19904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836C6B9-B360-4579-97A5-8CB56A8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8" y="4391931"/>
            <a:ext cx="3534897" cy="199040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D31DEDE-1E9B-4641-B622-16AD9F00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750007"/>
            <a:ext cx="4069227" cy="3051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501BFF-F135-40E8-88F7-7F420111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801927"/>
            <a:ext cx="3975921" cy="29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(2)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4" y="1073020"/>
            <a:ext cx="35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r>
              <a:rPr lang="it-IT" b="1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54F80-0087-460C-957A-42C31BD4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" y="1765365"/>
            <a:ext cx="3707141" cy="2072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D4BF67-2A29-4CDA-BDBD-B88E8275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2" y="4466516"/>
            <a:ext cx="3712245" cy="1970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E73047-B08E-43C6-B4EC-108E41503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05" y="886716"/>
            <a:ext cx="3934613" cy="29509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F700B9-3DE7-449B-A07C-27800C13F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79" y="3694970"/>
            <a:ext cx="3997063" cy="2997798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\begin{bmatrix}&#10;0 &amp; 40&#10;\end{bmatrix}$&#10;&#10;&#10;\end{document}" title="IguanaTex Bitmap Display">
            <a:extLst>
              <a:ext uri="{FF2B5EF4-FFF2-40B4-BE49-F238E27FC236}">
                <a16:creationId xmlns:a16="http://schemas.microsoft.com/office/drawing/2014/main" id="{BF944451-5A8A-469E-967A-AC4FD69DB3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36092" y="1123212"/>
            <a:ext cx="658784" cy="2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B718DA-4B15-4939-BC81-E7FC0095C06E}"/>
              </a:ext>
            </a:extLst>
          </p:cNvPr>
          <p:cNvSpPr txBox="1"/>
          <p:nvPr/>
        </p:nvSpPr>
        <p:spPr>
          <a:xfrm>
            <a:off x="-37324" y="38241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(3)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231BC6-F4A3-4634-9251-675F2FC9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1169314"/>
            <a:ext cx="3452327" cy="17879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9D3DBD-EE35-4F8B-976E-88E3AE824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3" y="1040102"/>
            <a:ext cx="3545633" cy="9435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EC2DE1-67A4-47E6-9C79-90BC2E08B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324" y="661493"/>
            <a:ext cx="3620278" cy="56028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5CD77-B814-487D-BA40-05863C2D8C4E}"/>
              </a:ext>
            </a:extLst>
          </p:cNvPr>
          <p:cNvSpPr txBox="1"/>
          <p:nvPr/>
        </p:nvSpPr>
        <p:spPr>
          <a:xfrm>
            <a:off x="46652" y="2972133"/>
            <a:ext cx="36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https://www.plotaroute.com/route/2157148</a:t>
            </a:r>
            <a:endParaRPr lang="it-IT" sz="1400" dirty="0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34C301A4-A032-40AC-A36C-98DD118B95A8}"/>
              </a:ext>
            </a:extLst>
          </p:cNvPr>
          <p:cNvSpPr/>
          <p:nvPr/>
        </p:nvSpPr>
        <p:spPr>
          <a:xfrm rot="16200000">
            <a:off x="4112486" y="1783132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83FE6F72-3184-44A4-A259-340384B33D7C}"/>
              </a:ext>
            </a:extLst>
          </p:cNvPr>
          <p:cNvSpPr/>
          <p:nvPr/>
        </p:nvSpPr>
        <p:spPr>
          <a:xfrm>
            <a:off x="7495237" y="3279910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7A26896-B322-452C-B21A-279DECBC6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520" y="2109756"/>
            <a:ext cx="3456993" cy="8623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48C4276-1C5C-457F-ABF9-08794BB86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514" y="3840191"/>
            <a:ext cx="1846662" cy="18466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FA6ED78-5BCF-4BEE-951A-E1CAC6242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708901" y="4692888"/>
            <a:ext cx="658425" cy="5121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B3E8CE-2D39-408E-B68A-C47DEE0266DE}"/>
              </a:ext>
            </a:extLst>
          </p:cNvPr>
          <p:cNvSpPr txBox="1"/>
          <p:nvPr/>
        </p:nvSpPr>
        <p:spPr>
          <a:xfrm>
            <a:off x="5385832" y="4298335"/>
            <a:ext cx="1431941" cy="37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readmatrix()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824C1C8-368F-4D7F-8A1F-016AB957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954" y="3989281"/>
            <a:ext cx="1528333" cy="13735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AA38BC-63A3-4BFE-8156-61C00DC85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343997" y="4544456"/>
            <a:ext cx="658425" cy="51210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EE0ED51-385E-474C-B50D-3DE418C1CE6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5333"/>
          <a:stretch/>
        </p:blipFill>
        <p:spPr>
          <a:xfrm>
            <a:off x="524824" y="4322882"/>
            <a:ext cx="1486029" cy="10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F9A9B-9108-4682-867C-FFA4FE02E0C1}"/>
              </a:ext>
            </a:extLst>
          </p:cNvPr>
          <p:cNvSpPr txBox="1"/>
          <p:nvPr/>
        </p:nvSpPr>
        <p:spPr>
          <a:xfrm>
            <a:off x="242594" y="214604"/>
            <a:ext cx="5467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(4)</a:t>
            </a:r>
            <a:endParaRPr lang="it-IT" sz="3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A19C45-3EC1-427D-8AB3-DC3B36F8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3" y="1024555"/>
            <a:ext cx="3153746" cy="23653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EC2E63-5DAD-4A74-802E-53384E19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17" y="1024555"/>
            <a:ext cx="3057331" cy="2292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FEEE06-EA93-4CFF-9C7E-8528A194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" y="3409756"/>
            <a:ext cx="4555643" cy="34167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389401-6F25-4C01-AF8F-EBAA24997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091" y="3356688"/>
            <a:ext cx="4658280" cy="3493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632892-B1B3-46A2-9917-EE8077519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2" y="1006105"/>
            <a:ext cx="3380791" cy="23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E024C-1FC6-46C4-BFD7-D9AADD0868B5}"/>
              </a:ext>
            </a:extLst>
          </p:cNvPr>
          <p:cNvSpPr txBox="1"/>
          <p:nvPr/>
        </p:nvSpPr>
        <p:spPr>
          <a:xfrm>
            <a:off x="242594" y="214604"/>
            <a:ext cx="3806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endParaRPr lang="it-IT" sz="3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BDAAB4-CC0E-4A91-8D0E-363169E58708}"/>
              </a:ext>
            </a:extLst>
          </p:cNvPr>
          <p:cNvSpPr txBox="1"/>
          <p:nvPr/>
        </p:nvSpPr>
        <p:spPr>
          <a:xfrm>
            <a:off x="0" y="4480130"/>
            <a:ext cx="23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Limit </a:t>
            </a:r>
            <a:r>
              <a:rPr lang="it-IT" sz="2800" b="1" dirty="0" err="1"/>
              <a:t>velocity</a:t>
            </a:r>
            <a:r>
              <a:rPr lang="it-IT" sz="2800" b="1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B490F9B-B6F4-44EC-B67A-BF85168F3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662" y="4189328"/>
            <a:ext cx="1068354" cy="1068354"/>
          </a:xfrm>
          <a:prstGeom prst="rect">
            <a:avLst/>
          </a:prstGeom>
        </p:spPr>
      </p:pic>
      <p:pic>
        <p:nvPicPr>
          <p:cNvPr id="33" name="Immagine 32" descr="\documentclass{article}&#10;\usepackage{amsmath}&#10;\pagestyle{empty}&#10;\begin{document}&#10;&#10;\[&#10;\begin{cases}&#10;-2\leq a(t) \leq 2.5 \\&#10;1\leq j(t) \leq 6&#10;\end{cases}&#10;\]&#10;&#10;\end{document}" title="IguanaTex Bitmap Display">
            <a:extLst>
              <a:ext uri="{FF2B5EF4-FFF2-40B4-BE49-F238E27FC236}">
                <a16:creationId xmlns:a16="http://schemas.microsoft.com/office/drawing/2014/main" id="{D1177A81-CE28-4CA1-AED9-5B81F0D05B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5519" y="5500843"/>
            <a:ext cx="2413740" cy="9697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6AB6D2-5172-4377-A311-186EC472FBD3}"/>
              </a:ext>
            </a:extLst>
          </p:cNvPr>
          <p:cNvSpPr txBox="1"/>
          <p:nvPr/>
        </p:nvSpPr>
        <p:spPr>
          <a:xfrm>
            <a:off x="27992" y="5724123"/>
            <a:ext cx="459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Constraints</a:t>
            </a:r>
            <a:r>
              <a:rPr lang="it-IT" sz="2800" b="1" dirty="0"/>
              <a:t>:  </a:t>
            </a:r>
            <a:r>
              <a:rPr lang="it-IT" sz="2800" b="1" dirty="0" err="1"/>
              <a:t>Driving</a:t>
            </a:r>
            <a:r>
              <a:rPr lang="it-IT" sz="2800" b="1" dirty="0"/>
              <a:t> Comfort</a:t>
            </a:r>
          </a:p>
        </p:txBody>
      </p:sp>
      <p:pic>
        <p:nvPicPr>
          <p:cNvPr id="29" name="Immagine 28" descr="\documentclass{article}&#10;\usepackage{amsmath}&#10;\pagestyle{empty}&#10;\begin{document}&#10;&#10;$\cong$ $20 \frac{m}{s}$&#10;&#10;&#10;\end{document}" title="IguanaTex Bitmap Display">
            <a:extLst>
              <a:ext uri="{FF2B5EF4-FFF2-40B4-BE49-F238E27FC236}">
                <a16:creationId xmlns:a16="http://schemas.microsoft.com/office/drawing/2014/main" id="{3F04C729-EAD7-47CE-9112-EAF7ECE2E7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79495" y="4503399"/>
            <a:ext cx="1576649" cy="574160"/>
          </a:xfrm>
          <a:prstGeom prst="rect">
            <a:avLst/>
          </a:prstGeom>
        </p:spPr>
      </p:pic>
      <p:pic>
        <p:nvPicPr>
          <p:cNvPr id="35" name="Immagine 34" descr="\documentclass{article}&#10;\usepackage{amsmath}&#10;\pagestyle{empty}&#10;\begin{document}&#10;&#10;$\Rightarrow$&#10;&#10;&#10;\end{document}" title="IguanaTex Bitmap Display">
            <a:extLst>
              <a:ext uri="{FF2B5EF4-FFF2-40B4-BE49-F238E27FC236}">
                <a16:creationId xmlns:a16="http://schemas.microsoft.com/office/drawing/2014/main" id="{BC62A8AD-E522-444C-A609-A3859DC605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44164" y="5781086"/>
            <a:ext cx="694395" cy="42905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4828148-17B0-488D-A035-C95AC0B8F64C}"/>
              </a:ext>
            </a:extLst>
          </p:cNvPr>
          <p:cNvSpPr txBox="1"/>
          <p:nvPr/>
        </p:nvSpPr>
        <p:spPr>
          <a:xfrm>
            <a:off x="0" y="728483"/>
            <a:ext cx="752980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/>
              <a:t>The aim is to design an ADAS system in a such a way that</a:t>
            </a:r>
          </a:p>
        </p:txBody>
      </p:sp>
      <p:pic>
        <p:nvPicPr>
          <p:cNvPr id="40" name="Immagine 39" descr="\documentclass{article}&#10;\usepackage{amsmath}&#10;\pagestyle{empty}&#10;\begin{document}&#10;&#10;\begin{enumerate}&#10;\item $v_{rel}\rightarrow 0$&#10;\item $v(t)\leq v_{lim}$&#10;\item $d{rel}\rightarrow d_{safe}$&#10;&#10;\end{enumerate}&#10;&#10;&#10;\end{document}" title="IguanaTex Bitmap Display">
            <a:extLst>
              <a:ext uri="{FF2B5EF4-FFF2-40B4-BE49-F238E27FC236}">
                <a16:creationId xmlns:a16="http://schemas.microsoft.com/office/drawing/2014/main" id="{4D0E12E1-185B-475A-A2F2-DEC5E8DFB9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1362" y="1582321"/>
            <a:ext cx="2451877" cy="1807589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E9AAECFC-7BAF-4AAB-8C28-7A3B5A3F58E3}"/>
              </a:ext>
            </a:extLst>
          </p:cNvPr>
          <p:cNvSpPr/>
          <p:nvPr/>
        </p:nvSpPr>
        <p:spPr>
          <a:xfrm>
            <a:off x="2978839" y="2276669"/>
            <a:ext cx="895739" cy="523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10A6C7D-D47F-46A1-9F31-5FD553546342}"/>
              </a:ext>
            </a:extLst>
          </p:cNvPr>
          <p:cNvSpPr/>
          <p:nvPr/>
        </p:nvSpPr>
        <p:spPr>
          <a:xfrm>
            <a:off x="4167915" y="2044005"/>
            <a:ext cx="1330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ACC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51BAA63-344A-44A3-81D5-D7A42A0948F7}"/>
              </a:ext>
            </a:extLst>
          </p:cNvPr>
          <p:cNvCxnSpPr>
            <a:cxnSpLocks/>
          </p:cNvCxnSpPr>
          <p:nvPr/>
        </p:nvCxnSpPr>
        <p:spPr>
          <a:xfrm flipV="1">
            <a:off x="5598367" y="1809785"/>
            <a:ext cx="707837" cy="45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2F8B5315-4830-485C-9867-3A710DEE1DF0}"/>
              </a:ext>
            </a:extLst>
          </p:cNvPr>
          <p:cNvCxnSpPr>
            <a:cxnSpLocks/>
          </p:cNvCxnSpPr>
          <p:nvPr/>
        </p:nvCxnSpPr>
        <p:spPr>
          <a:xfrm>
            <a:off x="5598367" y="2756946"/>
            <a:ext cx="691756" cy="33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0A7BEAA-6B0D-4137-A069-562B8AD86E89}"/>
              </a:ext>
            </a:extLst>
          </p:cNvPr>
          <p:cNvSpPr/>
          <p:nvPr/>
        </p:nvSpPr>
        <p:spPr>
          <a:xfrm>
            <a:off x="6370908" y="1296060"/>
            <a:ext cx="1202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PID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97291C-592D-4D9F-90BB-F91243299462}"/>
              </a:ext>
            </a:extLst>
          </p:cNvPr>
          <p:cNvSpPr txBox="1"/>
          <p:nvPr/>
        </p:nvSpPr>
        <p:spPr>
          <a:xfrm>
            <a:off x="6433048" y="2633078"/>
            <a:ext cx="146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MPC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2899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D0889C-90E4-4BE3-9B25-40DF6EEE7AEB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Feedback Linearization </a:t>
            </a:r>
            <a:endParaRPr lang="it-IT" sz="3200" dirty="0"/>
          </a:p>
        </p:txBody>
      </p:sp>
      <p:pic>
        <p:nvPicPr>
          <p:cNvPr id="7" name="Picture 2 2">
            <a:extLst>
              <a:ext uri="{FF2B5EF4-FFF2-40B4-BE49-F238E27FC236}">
                <a16:creationId xmlns:a16="http://schemas.microsoft.com/office/drawing/2014/main" id="{7C618F50-AD86-4B0F-A7F3-BAE28833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22" y="1466879"/>
            <a:ext cx="6745312" cy="9356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43F189-B5D8-4EDF-9010-6C8A43B78CB2}"/>
              </a:ext>
            </a:extLst>
          </p:cNvPr>
          <p:cNvSpPr txBox="1"/>
          <p:nvPr/>
        </p:nvSpPr>
        <p:spPr>
          <a:xfrm>
            <a:off x="1861457" y="1005214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u="sng" spc="300" dirty="0">
                <a:solidFill>
                  <a:srgbClr val="99FF66"/>
                </a:solidFill>
                <a:highlight>
                  <a:srgbClr val="000080"/>
                </a:highlight>
              </a:rPr>
              <a:t>NONLINEAR</a:t>
            </a:r>
            <a:r>
              <a:rPr lang="it-IT" sz="2400" spc="300" dirty="0">
                <a:solidFill>
                  <a:srgbClr val="99FF66"/>
                </a:solidFill>
                <a:highlight>
                  <a:srgbClr val="000080"/>
                </a:highlight>
              </a:rPr>
              <a:t> MODEL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F708001-D4AB-4A2C-AAA2-2C37E3A3AED1}"/>
              </a:ext>
            </a:extLst>
          </p:cNvPr>
          <p:cNvSpPr/>
          <p:nvPr/>
        </p:nvSpPr>
        <p:spPr>
          <a:xfrm>
            <a:off x="3795487" y="2585478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\documentclass{article}&#10;\usepackage{amsmath}&#10;\pagestyle{empty}&#10;\begin{document}&#10;&#10;$u(t) = \frac{Rm}{\eta}(g\sin(\theta) + gf_r\cos(\theta) + \frac{0.5}{m}\rho C_DC_hA_fv^2(t) + w(t))$&#10;&#10;\end{document}" title="IguanaTex Bitmap Display">
            <a:extLst>
              <a:ext uri="{FF2B5EF4-FFF2-40B4-BE49-F238E27FC236}">
                <a16:creationId xmlns:a16="http://schemas.microsoft.com/office/drawing/2014/main" id="{AB0DBCF5-B34B-4E67-9894-461CCF993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2917" y="3787981"/>
            <a:ext cx="7098166" cy="373297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E301AA58-F83F-4494-9464-7BD9CF8BBAB0}"/>
              </a:ext>
            </a:extLst>
          </p:cNvPr>
          <p:cNvSpPr/>
          <p:nvPr/>
        </p:nvSpPr>
        <p:spPr>
          <a:xfrm>
            <a:off x="4329404" y="4268833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ED9ED8B-1F41-4E31-ACAA-3E3BE90A8A92}"/>
              </a:ext>
            </a:extLst>
          </p:cNvPr>
          <p:cNvSpPr txBox="1"/>
          <p:nvPr/>
        </p:nvSpPr>
        <p:spPr>
          <a:xfrm>
            <a:off x="2593910" y="3272538"/>
            <a:ext cx="38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FFC000"/>
                </a:solidFill>
                <a:highlight>
                  <a:srgbClr val="008080"/>
                </a:highlight>
              </a:rPr>
              <a:t>CONTROL LAW</a:t>
            </a:r>
          </a:p>
        </p:txBody>
      </p:sp>
      <p:pic>
        <p:nvPicPr>
          <p:cNvPr id="21" name="Immagine 20" descr="\documentclass{article}&#10;\usepackage{amsmath}&#10;\pagestyle{empty}&#10;\begin{document}&#10;&#10;$r=n=2$&#10;&#10;\end{document}" title="IguanaTex Bitmap Display">
            <a:extLst>
              <a:ext uri="{FF2B5EF4-FFF2-40B4-BE49-F238E27FC236}">
                <a16:creationId xmlns:a16="http://schemas.microsoft.com/office/drawing/2014/main" id="{55F8541A-954D-4B9D-B132-9373B9655D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0" y="2730080"/>
            <a:ext cx="1055086" cy="170971"/>
          </a:xfrm>
          <a:prstGeom prst="rect">
            <a:avLst/>
          </a:prstGeom>
        </p:spPr>
      </p:pic>
      <p:pic>
        <p:nvPicPr>
          <p:cNvPr id="23" name="Immagine 22" descr="\documentclass{article}&#10;\usepackage{amsmath}&#10;\pagestyle{empty}&#10;\begin{document}&#10;&#10;\[&#10;\begin{cases}&#10;\dot{p}(t) = v(t)\\&#10;\dot{v}(t) = w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98368DE1-0676-4D73-BE1D-402E256D8E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44540" y="5560652"/>
            <a:ext cx="1905627" cy="104898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DC03EDF-69B2-4815-816A-94CD305736D6}"/>
              </a:ext>
            </a:extLst>
          </p:cNvPr>
          <p:cNvSpPr txBox="1"/>
          <p:nvPr/>
        </p:nvSpPr>
        <p:spPr>
          <a:xfrm>
            <a:off x="2836505" y="4944045"/>
            <a:ext cx="332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00B0F0"/>
                </a:solidFill>
                <a:highlight>
                  <a:srgbClr val="FF0000"/>
                </a:highlight>
              </a:rPr>
              <a:t>LINEARIZED MODEL</a:t>
            </a:r>
          </a:p>
        </p:txBody>
      </p:sp>
    </p:spTree>
    <p:extLst>
      <p:ext uri="{BB962C8B-B14F-4D97-AF65-F5344CB8AC3E}">
        <p14:creationId xmlns:p14="http://schemas.microsoft.com/office/powerpoint/2010/main" val="1900063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2276"/>
  <p:tag name="ORIGINALWIDTH" val="485,1894"/>
  <p:tag name="OUTPUTTYPE" val="PNG"/>
  <p:tag name="IGUANATEXVERSION" val="160"/>
  <p:tag name="LATEXADDIN" val="\documentclass{article}&#10;\usepackage{amsmath}&#10;\pagestyle{empty}&#10;\begin{document}&#10;&#10;$\dot{p} = v$&#10;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3,9857"/>
  <p:tag name="ORIGINALWIDTH" val="184,4769"/>
  <p:tag name="OUTPUTTYPE" val="PNG"/>
  <p:tag name="IGUANATEXVERSION" val="160"/>
  <p:tag name="LATEXADDIN" val="\documentclass{article}&#10;\usepackage{amsmath}&#10;\pagestyle{empty}&#10;\begin{document}&#10;&#10;$\Rightarrow$&#10;&#10;&#10;\end{document}"/>
  <p:tag name="IGUANATEXSIZE" val="20"/>
  <p:tag name="IGUANATEXCURSOR" val="94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28,121"/>
  <p:tag name="ORIGINALWIDTH" val="1395,575"/>
  <p:tag name="OUTPUTTYPE" val="PNG"/>
  <p:tag name="IGUANATEXVERSION" val="160"/>
  <p:tag name="LATEXADDIN" val="\documentclass{article}&#10;\usepackage{amsmath}&#10;\pagestyle{empty}&#10;\begin{document}&#10;&#10;\begin{enumerate}&#10;\item $v_{rel}\rightarrow 0$&#10;\item $v(t)\leq v_{lim}$&#10;\item $d{rel}\rightarrow d_{safe}$&#10;&#10;\end{enumerate}&#10;&#10;&#10;\end{document}"/>
  <p:tag name="IGUANATEXSIZE" val="20"/>
  <p:tag name="IGUANATEXCURSOR" val="1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83,4646"/>
  <p:tag name="ORIGINALWIDTH" val="5406,824"/>
  <p:tag name="OUTPUTTYPE" val="PNG"/>
  <p:tag name="IGUANATEXVERSION" val="160"/>
  <p:tag name="LATEXADDIN" val="\documentclass{article}&#10;\usepackage{amsmath}&#10;\pagestyle{empty}&#10;\begin{document}&#10;&#10;$u(t) = \frac{Rm}{\eta}(g\sin(\theta) + gf_r\cos(\theta) + \frac{0.5}{m}\rho C_DC_hA_fv^2(t) + w(t))$&#10;&#10;\end{document}"/>
  <p:tag name="IGUANATEXSIZE" val="20"/>
  <p:tag name="IGUANATEXCURSOR" val="1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0,2324"/>
  <p:tag name="ORIGINALWIDTH" val="865,3918"/>
  <p:tag name="OUTPUTTYPE" val="PNG"/>
  <p:tag name="IGUANATEXVERSION" val="160"/>
  <p:tag name="LATEXADDIN" val="\documentclass{article}&#10;\usepackage{amsmath}&#10;\pagestyle{empty}&#10;\begin{document}&#10;&#10;$r=n=2$&#10;&#10;\end{document}"/>
  <p:tag name="IGUANATEXSIZE" val="20"/>
  <p:tag name="IGUANATEXCURSOR" val="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129,359"/>
  <p:tag name="OUTPUTTYPE" val="PNG"/>
  <p:tag name="IGUANATEXVERSION" val="160"/>
  <p:tag name="LATEXADDIN" val="\documentclass{article}&#10;\usepackage{amsmath}&#10;\pagestyle{empty}&#10;\begin{document}&#10;&#10;\[&#10;\begin{cases}&#10;\dot{p}(t) = v(t)\\&#10;\dot{v}(t) = w(t)&#10;\end{cases}&#10;\]&#10;&#10;&#10;\end{document}"/>
  <p:tag name="IGUANATEXSIZE" val="20"/>
  <p:tag name="IGUANATEXCURSOR" val="13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50,8811"/>
  <p:tag name="ORIGINALWIDTH" val="2420,697"/>
  <p:tag name="OUTPUTTYPE" val="PNG"/>
  <p:tag name="IGUANATEXVERSION" val="160"/>
  <p:tag name="LATEXADDIN" val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/>
  <p:tag name="IGUANATEXSIZE" val="20"/>
  <p:tag name="IGUANATEXCURSOR" val="23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073,866"/>
  <p:tag name="OUTPUTTYPE" val="PNG"/>
  <p:tag name="IGUANATEXVERSION" val="160"/>
  <p:tag name="LATEXADDIN" val="\documentclass{article}&#10;\usepackage{amsmath}&#10;\pagestyle{empty}&#10;\begin{document}&#10;&#10;\[&#10;\begin{cases}&#10;\tilde{p} = v_{rel}\\&#10;\dot{v}_{rel} = u(t)&#10;\end{cases}&#10;\]&#10;&#10;&#10;\end{document}"/>
  <p:tag name="IGUANATEXSIZE" val="20"/>
  <p:tag name="IGUANATEXCURSOR" val="14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5,2231"/>
  <p:tag name="ORIGINALWIDTH" val="1697,788"/>
  <p:tag name="OUTPUTTYPE" val="PNG"/>
  <p:tag name="IGUANATEXVERSION" val="160"/>
  <p:tag name="LATEXADDIN" val="\documentclass{article}&#10;\usepackage{amsmath}&#10;\pagestyle{empty}&#10;\begin{document}&#10;&#10;$u(t) = k_p \tilde{p} + k_v v_{rel}$&#10;&#10;\end{document}"/>
  <p:tag name="IGUANATEXSIZE" val="20"/>
  <p:tag name="IGUANATEXCURSOR" val="11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7,8815"/>
  <p:tag name="ORIGINALWIDTH" val="1156,355"/>
  <p:tag name="OUTPUTTYPE" val="PNG"/>
  <p:tag name="IGUANATEXVERSION" val="160"/>
  <p:tag name="LATEXADDIN" val="\documentclass{article}&#10;\usepackage{amsmath}&#10;\pagestyle{empty}&#10;\begin{document}&#10;&#10;$T_{gap} = 5$&#10;&#10;$k_p = -5$&#10;&#10;$k_v = -50$&#10;&#10;$d_{default} = 10$&#10;&#10;\end{document}"/>
  <p:tag name="IGUANATEXSIZE" val="20"/>
  <p:tag name="IGUANATEXCURSOR" val="12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0,9711"/>
  <p:tag name="ORIGINALWIDTH" val="659,1675"/>
  <p:tag name="OUTPUTTYPE" val="PNG"/>
  <p:tag name="IGUANATEXVERSION" val="160"/>
  <p:tag name="LATEXADDIN" val="\documentclass{article}&#10;\usepackage{amsmath}&#10;\pagestyle{empty}&#10;\begin{document}&#10;&#10;&#10;$\frac{\eta}{RM}u(t)$&#10;&#10;\end{document}"/>
  <p:tag name="IGUANATEXSIZE" val="20"/>
  <p:tag name="IGUANATEXCURSOR" val="10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3,3933"/>
  <p:tag name="OUTPUTTYPE" val="PNG"/>
  <p:tag name="IGUANATEXVERSION" val="160"/>
  <p:tag name="LATEXADDIN" val="\documentclass{article}&#10;\usepackage{amsmath}&#10;\pagestyle{empty}&#10;\begin{document}&#10;&#10;&#10;$gf_r \cos(\theta)$&#10;&#10;\end{document}"/>
  <p:tag name="IGUANATEXSIZE" val="20"/>
  <p:tag name="IGUANATEXCURSOR" val="99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636,6704"/>
  <p:tag name="OUTPUTTYPE" val="PNG"/>
  <p:tag name="IGUANATEXVERSION" val="160"/>
  <p:tag name="LATEXADDIN" val="\documentclass{article}&#10;\usepackage{amsmath}&#10;\pagestyle{empty}&#10;\begin{document}&#10;&#10;$g\sin(\theta)$&#10;&#10;\end{document}"/>
  <p:tag name="IGUANATEXSIZE" val="20"/>
  <p:tag name="IGUANATEXCURSOR" val="9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82,302"/>
  <p:tag name="OUTPUTTYPE" val="PNG"/>
  <p:tag name="IGUANATEXVERSION" val="160"/>
  <p:tag name="LATEXADDIN" val="\documentclass{article}&#10;\usepackage{amsmath}&#10;\pagestyle{empty}&#10;\begin{document}&#10;&#10;$\frac{0.5}{m}\rho C_D C_h A_f v^2(t)$&#10;&#10;&#10;\end{document}"/>
  <p:tag name="IGUANATEXSIZE" val="20"/>
  <p:tag name="IGUANATEXCURSOR" val="118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305,587"/>
  <p:tag name="OUTPUTTYPE" val="PNG"/>
  <p:tag name="IGUANATEXVERSION" val="160"/>
  <p:tag name="LATEXADDIN" val="\documentclass{article}&#10;\usepackage{amsmath}&#10;\pagestyle{empty}&#10;\begin{document}&#10;&#10;$1-0.000085H$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608,9238"/>
  <p:tag name="OUTPUTTYPE" val="PNG"/>
  <p:tag name="IGUANATEXVERSION" val="160"/>
  <p:tag name="LATEXADDIN" val="\documentclass{article}&#10;\usepackage{amsmath}&#10;\pagestyle{empty}&#10;\begin{document}&#10;&#10;$\begin{bmatrix}&#10;0 &amp; 40&#10;\end{bmatrix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557,555"/>
  <p:tag name="OUTPUTTYPE" val="PNG"/>
  <p:tag name="IGUANATEXVERSION" val="160"/>
  <p:tag name="LATEXADDIN" val="\documentclass{article}&#10;\usepackage{amsmath}&#10;\pagestyle{empty}&#10;\begin{document}&#10;&#10;\[&#10;\begin{cases}&#10;-2\leq a(t) \leq 2.5 \\&#10;1\leq j(t) \leq 6&#10;\end{cases}&#10;\]&#10;&#10;\end{document}"/>
  <p:tag name="IGUANATEXSIZE" val="20"/>
  <p:tag name="IGUANATEXCURSOR" val="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8,2228"/>
  <p:tag name="ORIGINALWIDTH" val="599,925"/>
  <p:tag name="OUTPUTTYPE" val="PNG"/>
  <p:tag name="IGUANATEXVERSION" val="160"/>
  <p:tag name="LATEXADDIN" val="\documentclass{article}&#10;\usepackage{amsmath}&#10;\pagestyle{empty}&#10;\begin{document}&#10;&#10;$\cong$ $20 \frac{m}{s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181</Words>
  <Application>Microsoft Office PowerPoint</Application>
  <PresentationFormat>Presentazione su schermo (4:3)</PresentationFormat>
  <Paragraphs>45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127</cp:revision>
  <dcterms:created xsi:type="dcterms:W3CDTF">2013-09-05T14:27:33Z</dcterms:created>
  <dcterms:modified xsi:type="dcterms:W3CDTF">2023-03-04T20:47:11Z</dcterms:modified>
</cp:coreProperties>
</file>