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397E1BF-4255-46E9-B0A8-33B69D10BBDD}">
          <p14:sldIdLst>
            <p14:sldId id="256"/>
          </p14:sldIdLst>
        </p14:section>
        <p14:section name="Sezione senza titolo" id="{6AAD66DC-B780-4A12-9575-01D522EF7867}">
          <p14:sldIdLst>
            <p14:sldId id="258"/>
            <p14:sldId id="259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O ARENA" initials="CA" lastIdx="5" clrIdx="0">
    <p:extLst>
      <p:ext uri="{19B8F6BF-5375-455C-9EA6-DF929625EA0E}">
        <p15:presenceInfo xmlns:p15="http://schemas.microsoft.com/office/powerpoint/2012/main" userId="CIRO A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1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otaroute.com/route/2157148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				SCUOLA POLITECNICA E DELLE SCIENZE DI BASE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CONTROL SYSTEMS OF AUTONOMOUS GROUND VEHICLES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839120"/>
            <a:ext cx="914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Design of Autonomous Vehicles Control  under Variable Speed Limit (VLS) system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8" name="Rettangolo 10">
            <a:extLst>
              <a:ext uri="{FF2B5EF4-FFF2-40B4-BE49-F238E27FC236}">
                <a16:creationId xmlns:a16="http://schemas.microsoft.com/office/drawing/2014/main" id="{039BDE51-A028-4FF4-8670-F3F9623F719E}"/>
              </a:ext>
            </a:extLst>
          </p:cNvPr>
          <p:cNvSpPr/>
          <p:nvPr/>
        </p:nvSpPr>
        <p:spPr>
          <a:xfrm>
            <a:off x="0" y="648950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1800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C48AE7C-8871-4519-8560-5F5A2807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" y="65092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F72187-D38B-4105-B7A5-91B54B646F03}"/>
              </a:ext>
            </a:extLst>
          </p:cNvPr>
          <p:cNvSpPr txBox="1"/>
          <p:nvPr/>
        </p:nvSpPr>
        <p:spPr>
          <a:xfrm>
            <a:off x="1811706" y="4892468"/>
            <a:ext cx="5400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Ch.mo Prof.re:   Stefania Santini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5F05A4-E56D-43A8-B3C1-AD40F4E1AA1A}"/>
              </a:ext>
            </a:extLst>
          </p:cNvPr>
          <p:cNvSpPr txBox="1"/>
          <p:nvPr/>
        </p:nvSpPr>
        <p:spPr>
          <a:xfrm>
            <a:off x="1811707" y="4435246"/>
            <a:ext cx="5400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Candidato:   	 Ciro Arena P38/53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1B1F5-2B47-4AB9-82F9-1CCA21C9A888}"/>
              </a:ext>
            </a:extLst>
          </p:cNvPr>
          <p:cNvSpPr txBox="1"/>
          <p:nvPr/>
        </p:nvSpPr>
        <p:spPr>
          <a:xfrm>
            <a:off x="2403418" y="5811357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Anno Accademico 2022/23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0466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srgbClr val="162230"/>
                </a:solidFill>
                <a:latin typeface="Century Gothic"/>
                <a:cs typeface="Century Gothic"/>
              </a:rPr>
              <a:t>1/12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0178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616" y="47721"/>
            <a:ext cx="647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OUTLINE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8581D4-7E28-475F-B34E-6F1928436556}"/>
              </a:ext>
            </a:extLst>
          </p:cNvPr>
          <p:cNvSpPr/>
          <p:nvPr/>
        </p:nvSpPr>
        <p:spPr>
          <a:xfrm>
            <a:off x="224949" y="843396"/>
            <a:ext cx="6475796" cy="233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Simulink model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Open loop analysis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Sintesi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Controllo Lineare</a:t>
            </a:r>
            <a:endParaRPr lang="it-IT" dirty="0">
              <a:solidFill>
                <a:srgbClr val="4A7EBB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I/O Feedback Linearization</a:t>
            </a:r>
            <a:endParaRPr lang="it-IT" dirty="0">
              <a:solidFill>
                <a:srgbClr val="4A7EBB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10">
            <a:extLst>
              <a:ext uri="{FF2B5EF4-FFF2-40B4-BE49-F238E27FC236}">
                <a16:creationId xmlns:a16="http://schemas.microsoft.com/office/drawing/2014/main" id="{3837FA77-7B3A-4707-99AC-44DCCCA79FA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4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C942A2AF-1E51-4E89-B8E1-1C005760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DBA827-8FA3-46E0-8A1D-D1878E75AA55}"/>
              </a:ext>
            </a:extLst>
          </p:cNvPr>
          <p:cNvSpPr txBox="1"/>
          <p:nvPr/>
        </p:nvSpPr>
        <p:spPr>
          <a:xfrm>
            <a:off x="30673" y="75946"/>
            <a:ext cx="4595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Simulink model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69ED4E3-E8D8-466E-9AB6-40FB4F0CB9F1}"/>
              </a:ext>
            </a:extLst>
          </p:cNvPr>
          <p:cNvSpPr/>
          <p:nvPr/>
        </p:nvSpPr>
        <p:spPr>
          <a:xfrm>
            <a:off x="4222101" y="1007519"/>
            <a:ext cx="1838131" cy="6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A38A580-1519-4805-AE7B-30EE4984F35E}"/>
              </a:ext>
            </a:extLst>
          </p:cNvPr>
          <p:cNvCxnSpPr/>
          <p:nvPr/>
        </p:nvCxnSpPr>
        <p:spPr>
          <a:xfrm flipV="1">
            <a:off x="1138335" y="1299729"/>
            <a:ext cx="429208" cy="2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\documentclass{article}&#10;\usepackage{amsmath}&#10;\pagestyle{empty}&#10;\begin{document}&#10;&#10;$\dot{p} = v$&#10;&#10;&#10;\end{document}" title="IguanaTex Bitmap Display">
            <a:extLst>
              <a:ext uri="{FF2B5EF4-FFF2-40B4-BE49-F238E27FC236}">
                <a16:creationId xmlns:a16="http://schemas.microsoft.com/office/drawing/2014/main" id="{F2806B8C-0CE1-48A0-A27D-9B1E213DEA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59033" y="1116693"/>
            <a:ext cx="591543" cy="218514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pagestyle{empty}&#10;\begin{document}&#10;&#10;&#10;$\frac{\eta}{RM}u(t)$&#10;&#10;\end{document}" title="IguanaTex Bitmap Display">
            <a:extLst>
              <a:ext uri="{FF2B5EF4-FFF2-40B4-BE49-F238E27FC236}">
                <a16:creationId xmlns:a16="http://schemas.microsoft.com/office/drawing/2014/main" id="{8252BB0E-327C-49F4-8174-BB2189E9E8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949589" y="808677"/>
            <a:ext cx="803657" cy="28160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7D49B63-46BF-4142-9743-006582540C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0965"/>
          <a:stretch/>
        </p:blipFill>
        <p:spPr>
          <a:xfrm>
            <a:off x="-2" y="1541271"/>
            <a:ext cx="9144000" cy="3332405"/>
          </a:xfrm>
          <a:prstGeom prst="rect">
            <a:avLst/>
          </a:prstGeom>
        </p:spPr>
      </p:pic>
      <p:sp>
        <p:nvSpPr>
          <p:cNvPr id="32" name="Elaborazione 31">
            <a:extLst>
              <a:ext uri="{FF2B5EF4-FFF2-40B4-BE49-F238E27FC236}">
                <a16:creationId xmlns:a16="http://schemas.microsoft.com/office/drawing/2014/main" id="{81678A5E-F6FA-4001-B2CF-60BF6775B76C}"/>
              </a:ext>
            </a:extLst>
          </p:cNvPr>
          <p:cNvSpPr/>
          <p:nvPr/>
        </p:nvSpPr>
        <p:spPr>
          <a:xfrm>
            <a:off x="60371" y="1541271"/>
            <a:ext cx="2544576" cy="443054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E8D0E86-24DA-4CB2-9491-47ECDE757567}"/>
              </a:ext>
            </a:extLst>
          </p:cNvPr>
          <p:cNvSpPr/>
          <p:nvPr/>
        </p:nvSpPr>
        <p:spPr>
          <a:xfrm>
            <a:off x="4571998" y="1646386"/>
            <a:ext cx="1838131" cy="5990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88657BC-57AF-4DB8-A7B4-A46DCC0DF99E}"/>
              </a:ext>
            </a:extLst>
          </p:cNvPr>
          <p:cNvCxnSpPr>
            <a:cxnSpLocks/>
          </p:cNvCxnSpPr>
          <p:nvPr/>
        </p:nvCxnSpPr>
        <p:spPr>
          <a:xfrm flipV="1">
            <a:off x="4731242" y="1074393"/>
            <a:ext cx="188946" cy="556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24D26A89-16C2-4719-8EE3-0DDC82115FC1}"/>
              </a:ext>
            </a:extLst>
          </p:cNvPr>
          <p:cNvSpPr/>
          <p:nvPr/>
        </p:nvSpPr>
        <p:spPr>
          <a:xfrm>
            <a:off x="3396343" y="2407298"/>
            <a:ext cx="3013786" cy="63149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11001E8-7803-45D9-9C0C-9EB755436F95}"/>
              </a:ext>
            </a:extLst>
          </p:cNvPr>
          <p:cNvCxnSpPr/>
          <p:nvPr/>
        </p:nvCxnSpPr>
        <p:spPr>
          <a:xfrm flipH="1" flipV="1">
            <a:off x="3601616" y="1956304"/>
            <a:ext cx="74645" cy="443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9" name="Immagine 38" descr="\documentclass{article}&#10;\usepackage{amsmath}&#10;\pagestyle{empty}&#10;\begin{document}&#10;&#10;&#10;$gf_r \cos(\theta)$&#10;&#10;\end{document}" title="IguanaTex Bitmap Display">
            <a:extLst>
              <a:ext uri="{FF2B5EF4-FFF2-40B4-BE49-F238E27FC236}">
                <a16:creationId xmlns:a16="http://schemas.microsoft.com/office/drawing/2014/main" id="{204D00A3-DC49-4FD1-ABE7-DC7AD1FA03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81644" y="1689840"/>
            <a:ext cx="1040457" cy="253257"/>
          </a:xfrm>
          <a:prstGeom prst="rect">
            <a:avLst/>
          </a:prstGeom>
        </p:spPr>
      </p:pic>
      <p:pic>
        <p:nvPicPr>
          <p:cNvPr id="41" name="Immagine 40" descr="\documentclass{article}&#10;\usepackage{amsmath}&#10;\pagestyle{empty}&#10;\begin{document}&#10;&#10;$g\sin(\theta)$&#10;&#10;\end{document}" title="IguanaTex Bitmap Display">
            <a:extLst>
              <a:ext uri="{FF2B5EF4-FFF2-40B4-BE49-F238E27FC236}">
                <a16:creationId xmlns:a16="http://schemas.microsoft.com/office/drawing/2014/main" id="{7D1C4C5F-D4BA-4F33-9D00-9ECE5659A1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43457" y="3302371"/>
            <a:ext cx="776229" cy="25325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DB471E1F-2867-4168-99A1-7645184C0734}"/>
              </a:ext>
            </a:extLst>
          </p:cNvPr>
          <p:cNvSpPr/>
          <p:nvPr/>
        </p:nvSpPr>
        <p:spPr>
          <a:xfrm>
            <a:off x="4399381" y="3244857"/>
            <a:ext cx="2034072" cy="51683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E9041C-13AE-4E57-ADD8-29372BAA6412}"/>
              </a:ext>
            </a:extLst>
          </p:cNvPr>
          <p:cNvCxnSpPr/>
          <p:nvPr/>
        </p:nvCxnSpPr>
        <p:spPr>
          <a:xfrm flipH="1">
            <a:off x="3816220" y="3428999"/>
            <a:ext cx="583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B111012-69BB-4FBA-A20F-F44D88C50487}"/>
              </a:ext>
            </a:extLst>
          </p:cNvPr>
          <p:cNvSpPr/>
          <p:nvPr/>
        </p:nvSpPr>
        <p:spPr>
          <a:xfrm>
            <a:off x="1847461" y="3807076"/>
            <a:ext cx="4585991" cy="8675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3FCB93C-D7B4-44C8-AF98-CBC1DE75D1B9}"/>
              </a:ext>
            </a:extLst>
          </p:cNvPr>
          <p:cNvCxnSpPr>
            <a:cxnSpLocks/>
          </p:cNvCxnSpPr>
          <p:nvPr/>
        </p:nvCxnSpPr>
        <p:spPr>
          <a:xfrm flipH="1">
            <a:off x="1332659" y="4438571"/>
            <a:ext cx="514802" cy="35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Immagine 48" descr="\documentclass{article}&#10;\usepackage{amsmath}&#10;\pagestyle{empty}&#10;\begin{document}&#10;&#10;$\frac{0.5}{m}\rho C_D C_h A_f v^2(t)$&#10;&#10;&#10;\end{document}" title="IguanaTex Bitmap Display">
            <a:extLst>
              <a:ext uri="{FF2B5EF4-FFF2-40B4-BE49-F238E27FC236}">
                <a16:creationId xmlns:a16="http://schemas.microsoft.com/office/drawing/2014/main" id="{B1044510-CF2D-4D2C-86CF-30146300AF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1433" y="4873676"/>
            <a:ext cx="1929143" cy="3062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CD502A60-8C22-4DB9-817E-4064292733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2011" y="4956256"/>
            <a:ext cx="3931713" cy="1194114"/>
          </a:xfrm>
          <a:prstGeom prst="rect">
            <a:avLst/>
          </a:prstGeom>
        </p:spPr>
      </p:pic>
      <p:sp>
        <p:nvSpPr>
          <p:cNvPr id="53" name="Rettangolo 52">
            <a:extLst>
              <a:ext uri="{FF2B5EF4-FFF2-40B4-BE49-F238E27FC236}">
                <a16:creationId xmlns:a16="http://schemas.microsoft.com/office/drawing/2014/main" id="{833E16D3-2941-41DB-A10E-46F8BBBDB25B}"/>
              </a:ext>
            </a:extLst>
          </p:cNvPr>
          <p:cNvSpPr/>
          <p:nvPr/>
        </p:nvSpPr>
        <p:spPr>
          <a:xfrm>
            <a:off x="2654558" y="5022245"/>
            <a:ext cx="3849166" cy="116037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1284B76-E640-496C-BAC6-3C9442C42659}"/>
              </a:ext>
            </a:extLst>
          </p:cNvPr>
          <p:cNvCxnSpPr/>
          <p:nvPr/>
        </p:nvCxnSpPr>
        <p:spPr>
          <a:xfrm>
            <a:off x="6503724" y="5416274"/>
            <a:ext cx="747590" cy="17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" name="Immagine 60" descr="\documentclass{article}&#10;\usepackage{amsmath}&#10;\pagestyle{empty}&#10;\begin{document}&#10;&#10;$1-0.000085H$&#10;&#10;\end{document}" title="IguanaTex Bitmap Display">
            <a:extLst>
              <a:ext uri="{FF2B5EF4-FFF2-40B4-BE49-F238E27FC236}">
                <a16:creationId xmlns:a16="http://schemas.microsoft.com/office/drawing/2014/main" id="{A55B47DD-9A43-4FE3-A907-711476D4235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65348" y="5744863"/>
            <a:ext cx="1591771" cy="1782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69CC58-4F49-438A-8677-3E0A2DC26E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62" y="2362402"/>
            <a:ext cx="2514818" cy="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39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(1)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5" y="1073020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zero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CC40F-7F8C-42DA-A547-159BE18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8" y="1861289"/>
            <a:ext cx="3573867" cy="19904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836C6B9-B360-4579-97A5-8CB56A88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8" y="4391931"/>
            <a:ext cx="3534897" cy="199040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D31DEDE-1E9B-4641-B622-16AD9F00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750007"/>
            <a:ext cx="4069227" cy="30519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501BFF-F135-40E8-88F7-7F420111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801927"/>
            <a:ext cx="3975921" cy="29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(2)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4" y="1073020"/>
            <a:ext cx="35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r>
              <a:rPr lang="it-IT" b="1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054F80-0087-460C-957A-42C31BD4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" y="1765365"/>
            <a:ext cx="3707141" cy="2072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D4BF67-2A29-4CDA-BDBD-B88E8275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2" y="4466516"/>
            <a:ext cx="3712245" cy="1970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E73047-B08E-43C6-B4EC-108E41503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305" y="886716"/>
            <a:ext cx="3934613" cy="29509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F700B9-3DE7-449B-A07C-27800C13F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79" y="3694970"/>
            <a:ext cx="3997063" cy="2997798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\begin{bmatrix}&#10;0 &amp; 40&#10;\end{bmatrix}$&#10;&#10;&#10;\end{document}" title="IguanaTex Bitmap Display">
            <a:extLst>
              <a:ext uri="{FF2B5EF4-FFF2-40B4-BE49-F238E27FC236}">
                <a16:creationId xmlns:a16="http://schemas.microsoft.com/office/drawing/2014/main" id="{BF944451-5A8A-469E-967A-AC4FD69DB3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36092" y="1123212"/>
            <a:ext cx="658784" cy="2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B718DA-4B15-4939-BC81-E7FC0095C06E}"/>
              </a:ext>
            </a:extLst>
          </p:cNvPr>
          <p:cNvSpPr txBox="1"/>
          <p:nvPr/>
        </p:nvSpPr>
        <p:spPr>
          <a:xfrm>
            <a:off x="-37324" y="38241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(3)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231BC6-F4A3-4634-9251-675F2FC9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1169314"/>
            <a:ext cx="3452327" cy="17879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9D3DBD-EE35-4F8B-976E-88E3AE824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43" y="1040102"/>
            <a:ext cx="3545633" cy="9435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6EC2DE1-67A4-47E6-9C79-90BC2E08B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324" y="661493"/>
            <a:ext cx="3620278" cy="56028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15CD77-B814-487D-BA40-05863C2D8C4E}"/>
              </a:ext>
            </a:extLst>
          </p:cNvPr>
          <p:cNvSpPr txBox="1"/>
          <p:nvPr/>
        </p:nvSpPr>
        <p:spPr>
          <a:xfrm>
            <a:off x="46652" y="2972133"/>
            <a:ext cx="3620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https://www.plotaroute.com/route/2157148</a:t>
            </a:r>
            <a:endParaRPr lang="it-IT" sz="1400" dirty="0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34C301A4-A032-40AC-A36C-98DD118B95A8}"/>
              </a:ext>
            </a:extLst>
          </p:cNvPr>
          <p:cNvSpPr/>
          <p:nvPr/>
        </p:nvSpPr>
        <p:spPr>
          <a:xfrm rot="16200000">
            <a:off x="4112486" y="1783132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83FE6F72-3184-44A4-A259-340384B33D7C}"/>
              </a:ext>
            </a:extLst>
          </p:cNvPr>
          <p:cNvSpPr/>
          <p:nvPr/>
        </p:nvSpPr>
        <p:spPr>
          <a:xfrm>
            <a:off x="7495237" y="3279910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7A26896-B322-452C-B21A-279DECBC6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520" y="2109756"/>
            <a:ext cx="3456993" cy="8623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48C4276-1C5C-457F-ABF9-08794BB86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2514" y="3840191"/>
            <a:ext cx="1846662" cy="18466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FA6ED78-5BCF-4BEE-951A-E1CAC6242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708901" y="4692888"/>
            <a:ext cx="658425" cy="51210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B3E8CE-2D39-408E-B68A-C47DEE0266DE}"/>
              </a:ext>
            </a:extLst>
          </p:cNvPr>
          <p:cNvSpPr txBox="1"/>
          <p:nvPr/>
        </p:nvSpPr>
        <p:spPr>
          <a:xfrm>
            <a:off x="5385832" y="4298335"/>
            <a:ext cx="1431941" cy="37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readmatrix()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824C1C8-368F-4D7F-8A1F-016AB957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954" y="3989281"/>
            <a:ext cx="1528333" cy="13735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AA38BC-63A3-4BFE-8156-61C00DC85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343997" y="4544456"/>
            <a:ext cx="658425" cy="51210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EE0ED51-385E-474C-B50D-3DE418C1CE6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5333"/>
          <a:stretch/>
        </p:blipFill>
        <p:spPr>
          <a:xfrm>
            <a:off x="524824" y="4322882"/>
            <a:ext cx="1486029" cy="10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F9A9B-9108-4682-867C-FFA4FE02E0C1}"/>
              </a:ext>
            </a:extLst>
          </p:cNvPr>
          <p:cNvSpPr txBox="1"/>
          <p:nvPr/>
        </p:nvSpPr>
        <p:spPr>
          <a:xfrm>
            <a:off x="242594" y="214604"/>
            <a:ext cx="5467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(4)</a:t>
            </a:r>
            <a:endParaRPr lang="it-IT" sz="3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A19C45-3EC1-427D-8AB3-DC3B36F8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33" y="1024555"/>
            <a:ext cx="3153746" cy="23653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EC2E63-5DAD-4A74-802E-53384E19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17" y="1024555"/>
            <a:ext cx="3057331" cy="22929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FEEE06-EA93-4CFF-9C7E-8528A194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" y="3409756"/>
            <a:ext cx="4555643" cy="34167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F389401-6F25-4C01-AF8F-EBAA24997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091" y="3356688"/>
            <a:ext cx="4658280" cy="34937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632892-B1B3-46A2-9917-EE8077519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2" y="1006105"/>
            <a:ext cx="3380791" cy="23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3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2276"/>
  <p:tag name="ORIGINALWIDTH" val="485,1894"/>
  <p:tag name="OUTPUTTYPE" val="PNG"/>
  <p:tag name="IGUANATEXVERSION" val="160"/>
  <p:tag name="LATEXADDIN" val="\documentclass{article}&#10;\usepackage{amsmath}&#10;\pagestyle{empty}&#10;\begin{document}&#10;&#10;$\dot{p} = v$&#10;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0,9711"/>
  <p:tag name="ORIGINALWIDTH" val="659,1675"/>
  <p:tag name="OUTPUTTYPE" val="PNG"/>
  <p:tag name="IGUANATEXVERSION" val="160"/>
  <p:tag name="LATEXADDIN" val="\documentclass{article}&#10;\usepackage{amsmath}&#10;\pagestyle{empty}&#10;\begin{document}&#10;&#10;&#10;$\frac{\eta}{RM}u(t)$&#10;&#10;\end{document}"/>
  <p:tag name="IGUANATEXSIZE" val="20"/>
  <p:tag name="IGUANATEXCURSOR" val="10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853,3933"/>
  <p:tag name="OUTPUTTYPE" val="PNG"/>
  <p:tag name="IGUANATEXVERSION" val="160"/>
  <p:tag name="LATEXADDIN" val="\documentclass{article}&#10;\usepackage{amsmath}&#10;\pagestyle{empty}&#10;\begin{document}&#10;&#10;&#10;$gf_r \cos(\theta)$&#10;&#10;\end{document}"/>
  <p:tag name="IGUANATEXSIZE" val="20"/>
  <p:tag name="IGUANATEXCURSOR" val="99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636,6704"/>
  <p:tag name="OUTPUTTYPE" val="PNG"/>
  <p:tag name="IGUANATEXVERSION" val="160"/>
  <p:tag name="LATEXADDIN" val="\documentclass{article}&#10;\usepackage{amsmath}&#10;\pagestyle{empty}&#10;\begin{document}&#10;&#10;$g\sin(\theta)$&#10;&#10;\end{document}"/>
  <p:tag name="IGUANATEXSIZE" val="20"/>
  <p:tag name="IGUANATEXCURSOR" val="9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1,2186"/>
  <p:tag name="ORIGINALWIDTH" val="1582,302"/>
  <p:tag name="OUTPUTTYPE" val="PNG"/>
  <p:tag name="IGUANATEXVERSION" val="160"/>
  <p:tag name="LATEXADDIN" val="\documentclass{article}&#10;\usepackage{amsmath}&#10;\pagestyle{empty}&#10;\begin{document}&#10;&#10;$\frac{0.5}{m}\rho C_D C_h A_f v^2(t)$&#10;&#10;&#10;\end{document}"/>
  <p:tag name="IGUANATEXSIZE" val="20"/>
  <p:tag name="IGUANATEXCURSOR" val="118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1305,587"/>
  <p:tag name="OUTPUTTYPE" val="PNG"/>
  <p:tag name="IGUANATEXVERSION" val="160"/>
  <p:tag name="LATEXADDIN" val="\documentclass{article}&#10;\usepackage{amsmath}&#10;\pagestyle{empty}&#10;\begin{document}&#10;&#10;$1-0.000085H$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608,9238"/>
  <p:tag name="OUTPUTTYPE" val="PNG"/>
  <p:tag name="IGUANATEXVERSION" val="160"/>
  <p:tag name="LATEXADDIN" val="\documentclass{article}&#10;\usepackage{amsmath}&#10;\pagestyle{empty}&#10;\begin{document}&#10;&#10;$\begin{bmatrix}&#10;0 &amp; 40&#10;\end{bmatrix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125</Words>
  <Application>Microsoft Office PowerPoint</Application>
  <PresentationFormat>Presentazione su schermo (4:3)</PresentationFormat>
  <Paragraphs>28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CIRO ARENA</cp:lastModifiedBy>
  <cp:revision>124</cp:revision>
  <dcterms:created xsi:type="dcterms:W3CDTF">2013-09-05T14:27:33Z</dcterms:created>
  <dcterms:modified xsi:type="dcterms:W3CDTF">2023-02-26T23:27:48Z</dcterms:modified>
</cp:coreProperties>
</file>