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  <a:srgbClr val="04CCC7"/>
    <a:srgbClr val="05F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2B4-0990-4879-BE45-44D33230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6439D-5F5D-40FE-B88B-79487BB91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E15B-3476-4B54-915F-680788AC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23F4-B862-4926-B0D0-E8D000D0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043C-4B0C-42EF-A0C6-0D94F5A3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25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7829-DFF9-4B5E-A991-76939446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3140D-267B-4042-AE33-B11AD000C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7E2D-30F6-4527-879C-4CE0FB7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0CDF-4ADD-44DD-B3C3-67944B67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F213-97E3-4072-AF8E-94FAD98C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446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765F6-84DB-4956-B831-2C507F8C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0F48-28E0-4D7E-AE17-9C38CD58E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0C827-03F0-4936-914C-9C4A7BD4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0AB0-F392-45FB-902E-FBF9F53F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7F19-ED81-45F4-B205-3A8F32C6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056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DDE8-2B32-4098-A5D3-C21B3E01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779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ED97-57E2-49A5-9EE1-53ECC750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804D-50E8-402F-966A-D0CDADEF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3C14-0A4A-49CF-9526-B4725A8B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D851-B6D4-4320-A856-749486A6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63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A63F-FE88-430F-99EA-AF94F372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B862-C607-40FD-BF09-532B9359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8650-2EFA-4051-9090-7A408303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B0B0-3B3A-4097-900E-2D816B1D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4F94-1456-40DD-BAE5-5CB7E5F6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603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79FA-ACAE-4B75-845C-9A0F9046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18BE-0AFA-4F9C-8F47-8BD146949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5389B-E409-4E09-9DA8-DD6305AB6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2FB01-69E6-452D-AB4F-A1513F96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4966E-ED24-4A32-815D-5CFCE834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66D8F-3A8E-49DA-A580-5D4890F7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26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5B13-B527-45CD-BC1D-92B1D06F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BA4BA-E57B-4DA6-8D66-62CF7503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BC39-BC79-42B3-8D12-29CD3815C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19F4B-87C2-4B14-8C78-8D7D217F9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CD57A-2C9E-4F48-A0C7-183622B30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CA01F-5F03-44F2-8A3F-A50C030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C0A01-6FE3-4D86-A7A3-6E271B1E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DB0B1-4D08-4CE4-A75B-61574E3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068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DD8-A896-402F-B0DE-A2CFDA5B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0DEA8-9479-44AD-81A2-0FE13C96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FEFC6-446B-41E3-BAC0-F7EA9277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EF019-EC31-47D1-B333-92D0B344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5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34BE2-BCAC-4173-9D8A-567553C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88A53-31D6-4D74-A8D7-2287A0A5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FC8C-78F2-4E32-8D51-BA658B7F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9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BDE6-1A1E-4946-AC85-0E6DC5C2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8A5A-A47D-42C0-9A4E-8C263D93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8572D-377B-4DC3-9EA8-DBD7004F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9C859-4134-4CB9-B4A9-BE70B977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F278-4B0E-4B01-8F34-C8945F4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1E3A-9D44-4FAC-B2E7-FBAFF14E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518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D883-359A-42C5-BB53-70B30FDD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6CF62-32A1-4006-AF66-B8F442A40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A97C3-6FE7-4F11-BDDB-413EAEB27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222E-04C8-4939-8773-03D8A7A4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6992E-6030-49BB-885A-7D605EE6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A29B-A0B0-46F4-B1A5-622063D2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7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1520-25BA-4333-9DE5-FD08C086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6135-C88C-4D1E-BE27-CE23D800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9087-54B7-4BDE-87A2-DE807A0BE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A611-F397-4197-A13F-7DD5252A116F}" type="datetimeFigureOut">
              <a:rPr lang="vi-VN" smtClean="0"/>
              <a:t>10/10/2021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4E40-71B1-4319-883C-4011D6FB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9BE3-7A40-4D91-B866-56634486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0647-6AA9-47BB-B9A6-853D0B1A3751}" type="slidenum">
              <a:rPr lang="vi-VN" smtClean="0"/>
              <a:t>‹#›</a:t>
            </a:fld>
            <a:endParaRPr lang="vi-VN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044670F-9CBB-414B-B53F-39FFB93A031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47106" cy="109936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81E4ACD-5491-433C-829E-37AC0AD80B1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710" y="2665"/>
            <a:ext cx="998290" cy="6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9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++ Arrays (With Examples)">
            <a:extLst>
              <a:ext uri="{FF2B5EF4-FFF2-40B4-BE49-F238E27FC236}">
                <a16:creationId xmlns:a16="http://schemas.microsoft.com/office/drawing/2014/main" id="{ADB8C837-8D75-4181-AAAA-F3089A33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797593"/>
            <a:ext cx="11496821" cy="30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98036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1FE2A7-9477-4B88-A28B-C1406849E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832" y="4791456"/>
            <a:ext cx="7178040" cy="1508760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ARRAYS (MẢNG)</a:t>
            </a:r>
            <a:endParaRPr lang="vi-VN" sz="4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5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D1C1F-1C41-4580-8108-FD2CF4495021}"/>
              </a:ext>
            </a:extLst>
          </p:cNvPr>
          <p:cNvSpPr/>
          <p:nvPr/>
        </p:nvSpPr>
        <p:spPr>
          <a:xfrm>
            <a:off x="1113905" y="1599884"/>
            <a:ext cx="9310255" cy="13972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// declare and initialize and array</a:t>
            </a:r>
          </a:p>
          <a:p>
            <a:r>
              <a:rPr lang="en-US" sz="28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int Number[6] = {19, 10, 8, 17, 9, 15};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4" y="1070181"/>
            <a:ext cx="10515600" cy="909062"/>
          </a:xfrm>
        </p:spPr>
        <p:txBody>
          <a:bodyPr>
            <a:noAutofit/>
          </a:bodyPr>
          <a:lstStyle/>
          <a:p>
            <a:pPr marL="465138" indent="-465138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Khởi tạo giá trị cho mọi phần tử của mảng: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250" y="1498"/>
            <a:ext cx="8911243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KHỞI TẠO MẢNG MỘT CHIỀU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97D5E8-B638-4F5F-A109-CD1BFCEF1051}"/>
              </a:ext>
            </a:extLst>
          </p:cNvPr>
          <p:cNvGrpSpPr/>
          <p:nvPr/>
        </p:nvGrpSpPr>
        <p:grpSpPr>
          <a:xfrm>
            <a:off x="1113905" y="4125604"/>
            <a:ext cx="9067189" cy="1610841"/>
            <a:chOff x="392694" y="2769968"/>
            <a:chExt cx="10347343" cy="183826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BD4C09-FD84-4E35-9FFE-C05F223BE51E}"/>
                </a:ext>
              </a:extLst>
            </p:cNvPr>
            <p:cNvSpPr/>
            <p:nvPr/>
          </p:nvSpPr>
          <p:spPr>
            <a:xfrm>
              <a:off x="399010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19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059646-5C44-4F98-819B-828CC0822E6F}"/>
                </a:ext>
              </a:extLst>
            </p:cNvPr>
            <p:cNvSpPr/>
            <p:nvPr/>
          </p:nvSpPr>
          <p:spPr>
            <a:xfrm>
              <a:off x="512063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5DB692-5220-4E3A-B04D-D7FD0717F3F5}"/>
                </a:ext>
              </a:extLst>
            </p:cNvPr>
            <p:cNvSpPr/>
            <p:nvPr/>
          </p:nvSpPr>
          <p:spPr>
            <a:xfrm>
              <a:off x="625116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E4A269-AC2D-4AA6-8879-EFB0371BDCEF}"/>
                </a:ext>
              </a:extLst>
            </p:cNvPr>
            <p:cNvSpPr/>
            <p:nvPr/>
          </p:nvSpPr>
          <p:spPr>
            <a:xfrm>
              <a:off x="738169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3B989-4D8E-4E35-9E2C-2345F2DD3D09}"/>
                </a:ext>
              </a:extLst>
            </p:cNvPr>
            <p:cNvSpPr/>
            <p:nvPr/>
          </p:nvSpPr>
          <p:spPr>
            <a:xfrm>
              <a:off x="851222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819A90-9D51-47B8-A206-D2FB7B5985D1}"/>
                </a:ext>
              </a:extLst>
            </p:cNvPr>
            <p:cNvSpPr/>
            <p:nvPr/>
          </p:nvSpPr>
          <p:spPr>
            <a:xfrm>
              <a:off x="964275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5B2FC2-056F-4F3D-9523-AB56C27392B5}"/>
                </a:ext>
              </a:extLst>
            </p:cNvPr>
            <p:cNvSpPr txBox="1"/>
            <p:nvPr/>
          </p:nvSpPr>
          <p:spPr>
            <a:xfrm>
              <a:off x="3990107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Number[0]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F8CDB9-9789-4CAB-9498-3275F1256C96}"/>
                </a:ext>
              </a:extLst>
            </p:cNvPr>
            <p:cNvSpPr txBox="1"/>
            <p:nvPr/>
          </p:nvSpPr>
          <p:spPr>
            <a:xfrm>
              <a:off x="5069249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Number[1]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C05DA2-F326-45A0-8C5F-9087C25BDB03}"/>
                </a:ext>
              </a:extLst>
            </p:cNvPr>
            <p:cNvSpPr txBox="1"/>
            <p:nvPr/>
          </p:nvSpPr>
          <p:spPr>
            <a:xfrm>
              <a:off x="6198265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Number[2]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CC3622-B4FE-49E2-8BD4-E21AAB215D3F}"/>
                </a:ext>
              </a:extLst>
            </p:cNvPr>
            <p:cNvSpPr txBox="1"/>
            <p:nvPr/>
          </p:nvSpPr>
          <p:spPr>
            <a:xfrm>
              <a:off x="7294033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Number[3]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337FE3-98FF-4257-8128-3A2642448AD5}"/>
                </a:ext>
              </a:extLst>
            </p:cNvPr>
            <p:cNvSpPr txBox="1"/>
            <p:nvPr/>
          </p:nvSpPr>
          <p:spPr>
            <a:xfrm>
              <a:off x="8489553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Number[4]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28EB9C-6365-45B1-ADAE-A83F17E51BCE}"/>
                </a:ext>
              </a:extLst>
            </p:cNvPr>
            <p:cNvSpPr txBox="1"/>
            <p:nvPr/>
          </p:nvSpPr>
          <p:spPr>
            <a:xfrm>
              <a:off x="9618567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Number[5]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B91443-0C10-4401-A714-8A1E21899C04}"/>
                </a:ext>
              </a:extLst>
            </p:cNvPr>
            <p:cNvSpPr txBox="1"/>
            <p:nvPr/>
          </p:nvSpPr>
          <p:spPr>
            <a:xfrm>
              <a:off x="4366813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8D7192-45FD-40EB-972C-2A170C7AE48C}"/>
                </a:ext>
              </a:extLst>
            </p:cNvPr>
            <p:cNvSpPr txBox="1"/>
            <p:nvPr/>
          </p:nvSpPr>
          <p:spPr>
            <a:xfrm>
              <a:off x="5445955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742A77-6BC7-4007-B741-8306AFE48D9A}"/>
                </a:ext>
              </a:extLst>
            </p:cNvPr>
            <p:cNvSpPr txBox="1"/>
            <p:nvPr/>
          </p:nvSpPr>
          <p:spPr>
            <a:xfrm>
              <a:off x="6636942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6A668F-3BD3-4DEA-84EB-C7E8EE7E69F9}"/>
                </a:ext>
              </a:extLst>
            </p:cNvPr>
            <p:cNvSpPr txBox="1"/>
            <p:nvPr/>
          </p:nvSpPr>
          <p:spPr>
            <a:xfrm>
              <a:off x="7774821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72E010-2700-4DBE-83EB-E4BC83B02E09}"/>
                </a:ext>
              </a:extLst>
            </p:cNvPr>
            <p:cNvSpPr txBox="1"/>
            <p:nvPr/>
          </p:nvSpPr>
          <p:spPr>
            <a:xfrm>
              <a:off x="8912700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5350EC-C15E-4E45-86AE-E9081F579DAF}"/>
                </a:ext>
              </a:extLst>
            </p:cNvPr>
            <p:cNvSpPr txBox="1"/>
            <p:nvPr/>
          </p:nvSpPr>
          <p:spPr>
            <a:xfrm>
              <a:off x="10050579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2EE26B-A77D-455A-BBB6-8791D39495C0}"/>
                </a:ext>
              </a:extLst>
            </p:cNvPr>
            <p:cNvSpPr txBox="1"/>
            <p:nvPr/>
          </p:nvSpPr>
          <p:spPr>
            <a:xfrm>
              <a:off x="392694" y="2769968"/>
              <a:ext cx="1944937" cy="42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Consolas" panose="020B0609020204030204" pitchFamily="49" charset="0"/>
                </a:rPr>
                <a:t>Phần tử mảng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5630AC-B73A-491F-A4BE-D88C2FE5F3EC}"/>
                </a:ext>
              </a:extLst>
            </p:cNvPr>
            <p:cNvSpPr txBox="1"/>
            <p:nvPr/>
          </p:nvSpPr>
          <p:spPr>
            <a:xfrm>
              <a:off x="407998" y="4186760"/>
              <a:ext cx="2378487" cy="42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Consolas" panose="020B0609020204030204" pitchFamily="49" charset="0"/>
                </a:rPr>
                <a:t>Chỉ mục phần tử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5697760-9E7F-410D-80A2-2874B9BE2BED}"/>
                </a:ext>
              </a:extLst>
            </p:cNvPr>
            <p:cNvCxnSpPr/>
            <p:nvPr/>
          </p:nvCxnSpPr>
          <p:spPr>
            <a:xfrm>
              <a:off x="2708628" y="2970023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F219F9B-4846-4976-BE1D-A495446EC885}"/>
                </a:ext>
              </a:extLst>
            </p:cNvPr>
            <p:cNvCxnSpPr/>
            <p:nvPr/>
          </p:nvCxnSpPr>
          <p:spPr>
            <a:xfrm>
              <a:off x="2708628" y="4367027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80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D1C1F-1C41-4580-8108-FD2CF4495021}"/>
              </a:ext>
            </a:extLst>
          </p:cNvPr>
          <p:cNvSpPr/>
          <p:nvPr/>
        </p:nvSpPr>
        <p:spPr>
          <a:xfrm>
            <a:off x="1113905" y="1599884"/>
            <a:ext cx="9310255" cy="13972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// declare and initialize and array</a:t>
            </a:r>
          </a:p>
          <a:p>
            <a:r>
              <a:rPr lang="en-US" sz="28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int Number[6] = {19, 10, 8, 17};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4" y="1070181"/>
            <a:ext cx="10515600" cy="909062"/>
          </a:xfrm>
        </p:spPr>
        <p:txBody>
          <a:bodyPr>
            <a:noAutofit/>
          </a:bodyPr>
          <a:lstStyle/>
          <a:p>
            <a:pPr marL="465138" indent="-465138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Khởi tạo giá trị cho một số phần tử của mảng: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250" y="1498"/>
            <a:ext cx="8911243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KHỞI TẠO MẢNG MỘT CHIỀU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97D5E8-B638-4F5F-A109-CD1BFCEF1051}"/>
              </a:ext>
            </a:extLst>
          </p:cNvPr>
          <p:cNvGrpSpPr/>
          <p:nvPr/>
        </p:nvGrpSpPr>
        <p:grpSpPr>
          <a:xfrm>
            <a:off x="1113905" y="4125604"/>
            <a:ext cx="9067189" cy="1610841"/>
            <a:chOff x="392694" y="2769968"/>
            <a:chExt cx="10347343" cy="183826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BD4C09-FD84-4E35-9FFE-C05F223BE51E}"/>
                </a:ext>
              </a:extLst>
            </p:cNvPr>
            <p:cNvSpPr/>
            <p:nvPr/>
          </p:nvSpPr>
          <p:spPr>
            <a:xfrm>
              <a:off x="399010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19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059646-5C44-4F98-819B-828CC0822E6F}"/>
                </a:ext>
              </a:extLst>
            </p:cNvPr>
            <p:cNvSpPr/>
            <p:nvPr/>
          </p:nvSpPr>
          <p:spPr>
            <a:xfrm>
              <a:off x="512063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5DB692-5220-4E3A-B04D-D7FD0717F3F5}"/>
                </a:ext>
              </a:extLst>
            </p:cNvPr>
            <p:cNvSpPr/>
            <p:nvPr/>
          </p:nvSpPr>
          <p:spPr>
            <a:xfrm>
              <a:off x="625116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E4A269-AC2D-4AA6-8879-EFB0371BDCEF}"/>
                </a:ext>
              </a:extLst>
            </p:cNvPr>
            <p:cNvSpPr/>
            <p:nvPr/>
          </p:nvSpPr>
          <p:spPr>
            <a:xfrm>
              <a:off x="738169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3B989-4D8E-4E35-9E2C-2345F2DD3D09}"/>
                </a:ext>
              </a:extLst>
            </p:cNvPr>
            <p:cNvSpPr/>
            <p:nvPr/>
          </p:nvSpPr>
          <p:spPr>
            <a:xfrm>
              <a:off x="851222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819A90-9D51-47B8-A206-D2FB7B5985D1}"/>
                </a:ext>
              </a:extLst>
            </p:cNvPr>
            <p:cNvSpPr/>
            <p:nvPr/>
          </p:nvSpPr>
          <p:spPr>
            <a:xfrm>
              <a:off x="964275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5B2FC2-056F-4F3D-9523-AB56C27392B5}"/>
                </a:ext>
              </a:extLst>
            </p:cNvPr>
            <p:cNvSpPr txBox="1"/>
            <p:nvPr/>
          </p:nvSpPr>
          <p:spPr>
            <a:xfrm>
              <a:off x="3990107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Number[0]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F8CDB9-9789-4CAB-9498-3275F1256C96}"/>
                </a:ext>
              </a:extLst>
            </p:cNvPr>
            <p:cNvSpPr txBox="1"/>
            <p:nvPr/>
          </p:nvSpPr>
          <p:spPr>
            <a:xfrm>
              <a:off x="5069249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Number[1]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C05DA2-F326-45A0-8C5F-9087C25BDB03}"/>
                </a:ext>
              </a:extLst>
            </p:cNvPr>
            <p:cNvSpPr txBox="1"/>
            <p:nvPr/>
          </p:nvSpPr>
          <p:spPr>
            <a:xfrm>
              <a:off x="6198265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Number[2]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CC3622-B4FE-49E2-8BD4-E21AAB215D3F}"/>
                </a:ext>
              </a:extLst>
            </p:cNvPr>
            <p:cNvSpPr txBox="1"/>
            <p:nvPr/>
          </p:nvSpPr>
          <p:spPr>
            <a:xfrm>
              <a:off x="7294033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Number[3]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337FE3-98FF-4257-8128-3A2642448AD5}"/>
                </a:ext>
              </a:extLst>
            </p:cNvPr>
            <p:cNvSpPr txBox="1"/>
            <p:nvPr/>
          </p:nvSpPr>
          <p:spPr>
            <a:xfrm>
              <a:off x="8489553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Number[4]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28EB9C-6365-45B1-ADAE-A83F17E51BCE}"/>
                </a:ext>
              </a:extLst>
            </p:cNvPr>
            <p:cNvSpPr txBox="1"/>
            <p:nvPr/>
          </p:nvSpPr>
          <p:spPr>
            <a:xfrm>
              <a:off x="9618567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Number[5]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B91443-0C10-4401-A714-8A1E21899C04}"/>
                </a:ext>
              </a:extLst>
            </p:cNvPr>
            <p:cNvSpPr txBox="1"/>
            <p:nvPr/>
          </p:nvSpPr>
          <p:spPr>
            <a:xfrm>
              <a:off x="4366813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8D7192-45FD-40EB-972C-2A170C7AE48C}"/>
                </a:ext>
              </a:extLst>
            </p:cNvPr>
            <p:cNvSpPr txBox="1"/>
            <p:nvPr/>
          </p:nvSpPr>
          <p:spPr>
            <a:xfrm>
              <a:off x="5445955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742A77-6BC7-4007-B741-8306AFE48D9A}"/>
                </a:ext>
              </a:extLst>
            </p:cNvPr>
            <p:cNvSpPr txBox="1"/>
            <p:nvPr/>
          </p:nvSpPr>
          <p:spPr>
            <a:xfrm>
              <a:off x="6636942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6A668F-3BD3-4DEA-84EB-C7E8EE7E69F9}"/>
                </a:ext>
              </a:extLst>
            </p:cNvPr>
            <p:cNvSpPr txBox="1"/>
            <p:nvPr/>
          </p:nvSpPr>
          <p:spPr>
            <a:xfrm>
              <a:off x="7774821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72E010-2700-4DBE-83EB-E4BC83B02E09}"/>
                </a:ext>
              </a:extLst>
            </p:cNvPr>
            <p:cNvSpPr txBox="1"/>
            <p:nvPr/>
          </p:nvSpPr>
          <p:spPr>
            <a:xfrm>
              <a:off x="8912700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5350EC-C15E-4E45-86AE-E9081F579DAF}"/>
                </a:ext>
              </a:extLst>
            </p:cNvPr>
            <p:cNvSpPr txBox="1"/>
            <p:nvPr/>
          </p:nvSpPr>
          <p:spPr>
            <a:xfrm>
              <a:off x="10050579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2EE26B-A77D-455A-BBB6-8791D39495C0}"/>
                </a:ext>
              </a:extLst>
            </p:cNvPr>
            <p:cNvSpPr txBox="1"/>
            <p:nvPr/>
          </p:nvSpPr>
          <p:spPr>
            <a:xfrm>
              <a:off x="392694" y="2769968"/>
              <a:ext cx="1944937" cy="42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Consolas" panose="020B0609020204030204" pitchFamily="49" charset="0"/>
                </a:rPr>
                <a:t>Phần tử mảng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5630AC-B73A-491F-A4BE-D88C2FE5F3EC}"/>
                </a:ext>
              </a:extLst>
            </p:cNvPr>
            <p:cNvSpPr txBox="1"/>
            <p:nvPr/>
          </p:nvSpPr>
          <p:spPr>
            <a:xfrm>
              <a:off x="407998" y="4186760"/>
              <a:ext cx="2378487" cy="42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Consolas" panose="020B0609020204030204" pitchFamily="49" charset="0"/>
                </a:rPr>
                <a:t>Chỉ mục phần tử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5697760-9E7F-410D-80A2-2874B9BE2BED}"/>
                </a:ext>
              </a:extLst>
            </p:cNvPr>
            <p:cNvCxnSpPr/>
            <p:nvPr/>
          </p:nvCxnSpPr>
          <p:spPr>
            <a:xfrm>
              <a:off x="2708628" y="2970023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F219F9B-4846-4976-BE1D-A495446EC885}"/>
                </a:ext>
              </a:extLst>
            </p:cNvPr>
            <p:cNvCxnSpPr/>
            <p:nvPr/>
          </p:nvCxnSpPr>
          <p:spPr>
            <a:xfrm>
              <a:off x="2708628" y="4367027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71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D1C1F-1C41-4580-8108-FD2CF4495021}"/>
              </a:ext>
            </a:extLst>
          </p:cNvPr>
          <p:cNvSpPr/>
          <p:nvPr/>
        </p:nvSpPr>
        <p:spPr>
          <a:xfrm>
            <a:off x="1113905" y="1599884"/>
            <a:ext cx="9310255" cy="13972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// declare and initialize and array</a:t>
            </a:r>
          </a:p>
          <a:p>
            <a:r>
              <a:rPr lang="en-US" sz="28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int Number[6] = {19, 10, 8, 17, 9, 15};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4" y="1070181"/>
            <a:ext cx="10515600" cy="909062"/>
          </a:xfrm>
        </p:spPr>
        <p:txBody>
          <a:bodyPr>
            <a:noAutofit/>
          </a:bodyPr>
          <a:lstStyle/>
          <a:p>
            <a:pPr marL="465138" indent="-465138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Tự xác định kích thước mảng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250" y="1498"/>
            <a:ext cx="8911243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KHỞI TẠO MẢNG MỘT CHIỀU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97D5E8-B638-4F5F-A109-CD1BFCEF1051}"/>
              </a:ext>
            </a:extLst>
          </p:cNvPr>
          <p:cNvGrpSpPr/>
          <p:nvPr/>
        </p:nvGrpSpPr>
        <p:grpSpPr>
          <a:xfrm>
            <a:off x="1113905" y="3526809"/>
            <a:ext cx="9067189" cy="1610841"/>
            <a:chOff x="392694" y="2769968"/>
            <a:chExt cx="10347343" cy="183826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BD4C09-FD84-4E35-9FFE-C05F223BE51E}"/>
                </a:ext>
              </a:extLst>
            </p:cNvPr>
            <p:cNvSpPr/>
            <p:nvPr/>
          </p:nvSpPr>
          <p:spPr>
            <a:xfrm>
              <a:off x="399010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19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059646-5C44-4F98-819B-828CC0822E6F}"/>
                </a:ext>
              </a:extLst>
            </p:cNvPr>
            <p:cNvSpPr/>
            <p:nvPr/>
          </p:nvSpPr>
          <p:spPr>
            <a:xfrm>
              <a:off x="512063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5DB692-5220-4E3A-B04D-D7FD0717F3F5}"/>
                </a:ext>
              </a:extLst>
            </p:cNvPr>
            <p:cNvSpPr/>
            <p:nvPr/>
          </p:nvSpPr>
          <p:spPr>
            <a:xfrm>
              <a:off x="625116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E4A269-AC2D-4AA6-8879-EFB0371BDCEF}"/>
                </a:ext>
              </a:extLst>
            </p:cNvPr>
            <p:cNvSpPr/>
            <p:nvPr/>
          </p:nvSpPr>
          <p:spPr>
            <a:xfrm>
              <a:off x="738169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3B989-4D8E-4E35-9E2C-2345F2DD3D09}"/>
                </a:ext>
              </a:extLst>
            </p:cNvPr>
            <p:cNvSpPr/>
            <p:nvPr/>
          </p:nvSpPr>
          <p:spPr>
            <a:xfrm>
              <a:off x="851222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819A90-9D51-47B8-A206-D2FB7B5985D1}"/>
                </a:ext>
              </a:extLst>
            </p:cNvPr>
            <p:cNvSpPr/>
            <p:nvPr/>
          </p:nvSpPr>
          <p:spPr>
            <a:xfrm>
              <a:off x="964275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5C646F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5B2FC2-056F-4F3D-9523-AB56C27392B5}"/>
                </a:ext>
              </a:extLst>
            </p:cNvPr>
            <p:cNvSpPr txBox="1"/>
            <p:nvPr/>
          </p:nvSpPr>
          <p:spPr>
            <a:xfrm>
              <a:off x="3990107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Number[0]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F8CDB9-9789-4CAB-9498-3275F1256C96}"/>
                </a:ext>
              </a:extLst>
            </p:cNvPr>
            <p:cNvSpPr txBox="1"/>
            <p:nvPr/>
          </p:nvSpPr>
          <p:spPr>
            <a:xfrm>
              <a:off x="5069249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Number[1]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C05DA2-F326-45A0-8C5F-9087C25BDB03}"/>
                </a:ext>
              </a:extLst>
            </p:cNvPr>
            <p:cNvSpPr txBox="1"/>
            <p:nvPr/>
          </p:nvSpPr>
          <p:spPr>
            <a:xfrm>
              <a:off x="6198265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Number[2]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CC3622-B4FE-49E2-8BD4-E21AAB215D3F}"/>
                </a:ext>
              </a:extLst>
            </p:cNvPr>
            <p:cNvSpPr txBox="1"/>
            <p:nvPr/>
          </p:nvSpPr>
          <p:spPr>
            <a:xfrm>
              <a:off x="7294033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Number[3]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337FE3-98FF-4257-8128-3A2642448AD5}"/>
                </a:ext>
              </a:extLst>
            </p:cNvPr>
            <p:cNvSpPr txBox="1"/>
            <p:nvPr/>
          </p:nvSpPr>
          <p:spPr>
            <a:xfrm>
              <a:off x="8489553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Number[4]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28EB9C-6365-45B1-ADAE-A83F17E51BCE}"/>
                </a:ext>
              </a:extLst>
            </p:cNvPr>
            <p:cNvSpPr txBox="1"/>
            <p:nvPr/>
          </p:nvSpPr>
          <p:spPr>
            <a:xfrm>
              <a:off x="9618567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Number[5]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B91443-0C10-4401-A714-8A1E21899C04}"/>
                </a:ext>
              </a:extLst>
            </p:cNvPr>
            <p:cNvSpPr txBox="1"/>
            <p:nvPr/>
          </p:nvSpPr>
          <p:spPr>
            <a:xfrm>
              <a:off x="4366813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8D7192-45FD-40EB-972C-2A170C7AE48C}"/>
                </a:ext>
              </a:extLst>
            </p:cNvPr>
            <p:cNvSpPr txBox="1"/>
            <p:nvPr/>
          </p:nvSpPr>
          <p:spPr>
            <a:xfrm>
              <a:off x="5445955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742A77-6BC7-4007-B741-8306AFE48D9A}"/>
                </a:ext>
              </a:extLst>
            </p:cNvPr>
            <p:cNvSpPr txBox="1"/>
            <p:nvPr/>
          </p:nvSpPr>
          <p:spPr>
            <a:xfrm>
              <a:off x="6636942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6A668F-3BD3-4DEA-84EB-C7E8EE7E69F9}"/>
                </a:ext>
              </a:extLst>
            </p:cNvPr>
            <p:cNvSpPr txBox="1"/>
            <p:nvPr/>
          </p:nvSpPr>
          <p:spPr>
            <a:xfrm>
              <a:off x="7774821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72E010-2700-4DBE-83EB-E4BC83B02E09}"/>
                </a:ext>
              </a:extLst>
            </p:cNvPr>
            <p:cNvSpPr txBox="1"/>
            <p:nvPr/>
          </p:nvSpPr>
          <p:spPr>
            <a:xfrm>
              <a:off x="8912700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5350EC-C15E-4E45-86AE-E9081F579DAF}"/>
                </a:ext>
              </a:extLst>
            </p:cNvPr>
            <p:cNvSpPr txBox="1"/>
            <p:nvPr/>
          </p:nvSpPr>
          <p:spPr>
            <a:xfrm>
              <a:off x="10050579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2EE26B-A77D-455A-BBB6-8791D39495C0}"/>
                </a:ext>
              </a:extLst>
            </p:cNvPr>
            <p:cNvSpPr txBox="1"/>
            <p:nvPr/>
          </p:nvSpPr>
          <p:spPr>
            <a:xfrm>
              <a:off x="392694" y="2769968"/>
              <a:ext cx="1944937" cy="42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Consolas" panose="020B0609020204030204" pitchFamily="49" charset="0"/>
                </a:rPr>
                <a:t>Phần tử mảng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5630AC-B73A-491F-A4BE-D88C2FE5F3EC}"/>
                </a:ext>
              </a:extLst>
            </p:cNvPr>
            <p:cNvSpPr txBox="1"/>
            <p:nvPr/>
          </p:nvSpPr>
          <p:spPr>
            <a:xfrm>
              <a:off x="407998" y="4186760"/>
              <a:ext cx="2378487" cy="42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Consolas" panose="020B0609020204030204" pitchFamily="49" charset="0"/>
                </a:rPr>
                <a:t>Chỉ mục phần tử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5697760-9E7F-410D-80A2-2874B9BE2BED}"/>
                </a:ext>
              </a:extLst>
            </p:cNvPr>
            <p:cNvCxnSpPr/>
            <p:nvPr/>
          </p:nvCxnSpPr>
          <p:spPr>
            <a:xfrm>
              <a:off x="2708628" y="2970023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F219F9B-4846-4976-BE1D-A495446EC885}"/>
                </a:ext>
              </a:extLst>
            </p:cNvPr>
            <p:cNvCxnSpPr/>
            <p:nvPr/>
          </p:nvCxnSpPr>
          <p:spPr>
            <a:xfrm>
              <a:off x="2708628" y="4367027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9F7E27-0121-45E8-A39C-8E6138237ECD}"/>
              </a:ext>
            </a:extLst>
          </p:cNvPr>
          <p:cNvSpPr txBox="1"/>
          <p:nvPr/>
        </p:nvSpPr>
        <p:spPr>
          <a:xfrm>
            <a:off x="1113905" y="5283462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800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Ở đây, chúng </a:t>
            </a:r>
            <a:r>
              <a:rPr lang="en-US" sz="2800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</a:t>
            </a:r>
            <a:r>
              <a:rPr lang="vi-VN" sz="2800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chưa đề cập đến kích thước của mảng. Trong những trường hợp như vậy, trình biên dịch sẽ tự động tính toán kích thước.</a:t>
            </a:r>
            <a:endParaRPr lang="en-US" sz="2800">
              <a:solidFill>
                <a:srgbClr val="5C646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5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D1C1F-1C41-4580-8108-FD2CF4495021}"/>
              </a:ext>
            </a:extLst>
          </p:cNvPr>
          <p:cNvSpPr/>
          <p:nvPr/>
        </p:nvSpPr>
        <p:spPr>
          <a:xfrm>
            <a:off x="1167934" y="2308702"/>
            <a:ext cx="9310255" cy="126577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array_Name[i]</a:t>
            </a:r>
            <a:r>
              <a:rPr lang="en-US" sz="28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= value_i;</a:t>
            </a:r>
            <a:endParaRPr lang="en-US" sz="2800" b="1">
              <a:solidFill>
                <a:srgbClr val="5C646F"/>
              </a:solidFill>
              <a:effectLst/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4" y="1070181"/>
            <a:ext cx="10515600" cy="612831"/>
          </a:xfrm>
        </p:spPr>
        <p:txBody>
          <a:bodyPr>
            <a:noAutofit/>
          </a:bodyPr>
          <a:lstStyle/>
          <a:p>
            <a:pPr marL="465138" indent="-465138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Để nhập giá trị cho phần tử mảng ta sử dụng phép gán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855" y="180835"/>
            <a:ext cx="9694699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NHẬP GIÁ TRỊ CHO MẢNG MỘT CHIỀU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EE0225-21D1-4F4E-B4BB-D5A783EF75DD}"/>
              </a:ext>
            </a:extLst>
          </p:cNvPr>
          <p:cNvSpPr txBox="1">
            <a:spLocks/>
          </p:cNvSpPr>
          <p:nvPr/>
        </p:nvSpPr>
        <p:spPr>
          <a:xfrm>
            <a:off x="1180404" y="4200163"/>
            <a:ext cx="10515600" cy="1740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Trong đó:</a:t>
            </a:r>
          </a:p>
          <a:p>
            <a:pPr lvl="1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array_Name </a:t>
            </a:r>
            <a:r>
              <a:rPr lang="en-US">
                <a:solidFill>
                  <a:srgbClr val="5C646F"/>
                </a:solidFill>
                <a:latin typeface="Helvetica Neue"/>
              </a:rPr>
              <a:t>: là tên mảng</a:t>
            </a:r>
          </a:p>
          <a:p>
            <a:pPr lvl="1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i</a:t>
            </a:r>
            <a:r>
              <a:rPr lang="en-US">
                <a:solidFill>
                  <a:srgbClr val="5C646F"/>
                </a:solidFill>
                <a:latin typeface="Helvetica Neue"/>
              </a:rPr>
              <a:t>: là chỉ mục phần tử mảng. Nếu mảng có n phần tử thì i có giá trị từ 0 đến n-1.</a:t>
            </a:r>
          </a:p>
        </p:txBody>
      </p:sp>
    </p:spTree>
    <p:extLst>
      <p:ext uri="{BB962C8B-B14F-4D97-AF65-F5344CB8AC3E}">
        <p14:creationId xmlns:p14="http://schemas.microsoft.com/office/powerpoint/2010/main" val="360975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D1C1F-1C41-4580-8108-FD2CF4495021}"/>
              </a:ext>
            </a:extLst>
          </p:cNvPr>
          <p:cNvSpPr/>
          <p:nvPr/>
        </p:nvSpPr>
        <p:spPr>
          <a:xfrm>
            <a:off x="1113905" y="1429778"/>
            <a:ext cx="9694699" cy="140932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int 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Number</a:t>
            </a:r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[6] = {19, 10, 8, 17, 9, 15};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// đổi giá trị của phần tử thứ 4 thành 9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Number[3] = 9;</a:t>
            </a:r>
            <a:endParaRPr lang="en-US" sz="2400" b="1">
              <a:solidFill>
                <a:srgbClr val="5C646F"/>
              </a:solidFill>
              <a:effectLst/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27" y="0"/>
            <a:ext cx="9830833" cy="1008444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NHẬP GIÁ TRỊ PHẦN TỬ MẢNG MỘT CHIỀU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DE753F-FBD2-428F-A3E1-499124A8495D}"/>
              </a:ext>
            </a:extLst>
          </p:cNvPr>
          <p:cNvSpPr/>
          <p:nvPr/>
        </p:nvSpPr>
        <p:spPr>
          <a:xfrm>
            <a:off x="1113904" y="3260435"/>
            <a:ext cx="9694699" cy="32671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int 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Number</a:t>
            </a:r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[6];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// Nhập giá trị từ bàn phím và lưu giá trị vào vị trí thứ i của mảng.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cin &gt;&gt; Number[i-1];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VD: 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	Nhập gi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á trị và lưu vào vị trí thứ 3 trong mảng.</a:t>
            </a:r>
            <a:endParaRPr lang="en-US" sz="2400" b="1">
              <a:solidFill>
                <a:srgbClr val="5C646F"/>
              </a:solidFill>
              <a:effectLst/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pPr lvl="1"/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	</a:t>
            </a:r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cin &gt;&gt; Number[2]</a:t>
            </a:r>
          </a:p>
          <a:p>
            <a:endParaRPr lang="en-US" sz="2800" b="1">
              <a:solidFill>
                <a:srgbClr val="5C646F"/>
              </a:solidFill>
              <a:effectLst/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0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237" y="0"/>
            <a:ext cx="9694699" cy="966321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IN GIÁ TRỊ PHẦN TỬ MẢNG MỘT CHIỀU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DE753F-FBD2-428F-A3E1-499124A8495D}"/>
              </a:ext>
            </a:extLst>
          </p:cNvPr>
          <p:cNvSpPr/>
          <p:nvPr/>
        </p:nvSpPr>
        <p:spPr>
          <a:xfrm>
            <a:off x="1248650" y="2225717"/>
            <a:ext cx="9694699" cy="27931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int 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Number</a:t>
            </a:r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[6] = {19, 10, 8, 17, 9, 15};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// In giá trị phần tử có vị trí thứ i của mảng.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cout &lt;&lt; Number[i-1];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VD: </a:t>
            </a:r>
          </a:p>
          <a:p>
            <a:pPr lvl="1"/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	In giá trị phần tử có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vị trí thứ 3 trong mảng.</a:t>
            </a:r>
            <a:endParaRPr lang="en-US" sz="2400" b="1">
              <a:solidFill>
                <a:srgbClr val="5C646F"/>
              </a:solidFill>
              <a:effectLst/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pPr lvl="1"/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	</a:t>
            </a:r>
            <a:r>
              <a:rPr lang="en-US" sz="24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cout &lt;&lt; Number[2]</a:t>
            </a:r>
          </a:p>
          <a:p>
            <a:endParaRPr lang="en-US" sz="2800" b="1">
              <a:solidFill>
                <a:srgbClr val="5C646F"/>
              </a:solidFill>
              <a:effectLst/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368" y="0"/>
            <a:ext cx="9694699" cy="966321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VÍ DỤ XỬ LÝ MẢNG MỘT CHIỀU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DE753F-FBD2-428F-A3E1-499124A8495D}"/>
              </a:ext>
            </a:extLst>
          </p:cNvPr>
          <p:cNvSpPr/>
          <p:nvPr/>
        </p:nvSpPr>
        <p:spPr>
          <a:xfrm>
            <a:off x="1248650" y="833317"/>
            <a:ext cx="9694699" cy="58916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/* Input values are accepted from the user into the array ary[10]*/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#include &lt;iostream&gt;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int main()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{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int ary[10];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int i, total, high;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for(i=0; i&lt;10; i++)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{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		cout &lt;&lt; "Enter value: " &lt;&lt; i+1;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		cin &gt;&gt; ary[i];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}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 /* Displays highest of the entered values */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 high = ary[0];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for(i=1; i&lt;10; i++)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 {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		if(ary[i] &gt; high) high = ary[i];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	 }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cout &lt;&lt; "\nHighest value entered was: " &lt;&lt;high;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/*	prints average of values entered for ary[10] */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for(i=0,total=0; i&lt;10; i++)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		total = total + ary[i];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	cout &lt;&lt; "\nThe average of the elements of ary is " &lt;&lt; total/i;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   return 0;</a:t>
            </a:r>
          </a:p>
          <a:p>
            <a:pPr lvl="1"/>
            <a:r>
              <a:rPr lang="en-US" sz="1600" b="1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84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8"/>
            <a:ext cx="10515600" cy="3851768"/>
          </a:xfrm>
        </p:spPr>
        <p:txBody>
          <a:bodyPr>
            <a:normAutofit/>
          </a:bodyPr>
          <a:lstStyle/>
          <a:p>
            <a:pPr marL="465138" indent="-465138">
              <a:tabLst>
                <a:tab pos="465138" algn="l"/>
                <a:tab pos="1030288" algn="l"/>
                <a:tab pos="1263650" algn="l"/>
              </a:tabLst>
            </a:pPr>
            <a:r>
              <a:rPr lang="en-US" b="0" i="0">
                <a:solidFill>
                  <a:srgbClr val="5C646F"/>
                </a:solidFill>
                <a:effectLst/>
                <a:latin typeface="Helvetica Neue"/>
              </a:rPr>
              <a:t>Mảng đa chiều đơn giản nhất và được sử dụng phổ biến nhất là mảng hai chiều.</a:t>
            </a:r>
          </a:p>
          <a:p>
            <a:pPr marL="465138" indent="-465138">
              <a:tabLst>
                <a:tab pos="465138" algn="l"/>
                <a:tab pos="1030288" algn="l"/>
                <a:tab pos="1263650" algn="l"/>
              </a:tabLst>
            </a:pPr>
            <a:r>
              <a:rPr lang="en-US" b="0" i="0">
                <a:solidFill>
                  <a:srgbClr val="5C646F"/>
                </a:solidFill>
                <a:effectLst/>
                <a:latin typeface="Helvetica Neue"/>
              </a:rPr>
              <a:t>Các phần tử trong mảng hai chiều có kiểu dữ liệu là mảng.</a:t>
            </a:r>
          </a:p>
          <a:p>
            <a:pPr marL="465138" indent="-465138"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Một mảng hai chiều có thể coi là một mảng gồm hai mảng đơn chiều.</a:t>
            </a:r>
          </a:p>
          <a:p>
            <a:pPr marL="465138" indent="-465138"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Một mảng hai chiều giống như một bảng gồm có hàng và cột.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975" y="134530"/>
            <a:ext cx="5935287" cy="67798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MẢNG HAI CHIỀU</a:t>
            </a:r>
          </a:p>
        </p:txBody>
      </p:sp>
    </p:spTree>
    <p:extLst>
      <p:ext uri="{BB962C8B-B14F-4D97-AF65-F5344CB8AC3E}">
        <p14:creationId xmlns:p14="http://schemas.microsoft.com/office/powerpoint/2010/main" val="52503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325" y="134530"/>
            <a:ext cx="6882938" cy="67798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KHAI BÁO MẢNG HAI CHIỀU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ECA317-83BC-42E0-ABDE-2A5BD7EBE7DA}"/>
              </a:ext>
            </a:extLst>
          </p:cNvPr>
          <p:cNvSpPr/>
          <p:nvPr/>
        </p:nvSpPr>
        <p:spPr>
          <a:xfrm>
            <a:off x="1801238" y="1865682"/>
            <a:ext cx="8589524" cy="81988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&lt;type&gt;</a:t>
            </a:r>
            <a:r>
              <a:rPr lang="en-US" sz="2400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 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&lt;array_name&gt;</a:t>
            </a:r>
            <a:r>
              <a:rPr lang="en-US" sz="2400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[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&lt;row&gt;</a:t>
            </a:r>
            <a:r>
              <a:rPr lang="en-US" sz="2400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][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&lt;col&gt;</a:t>
            </a:r>
            <a:r>
              <a:rPr lang="en-US" sz="2400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];</a:t>
            </a:r>
            <a:endParaRPr lang="en-US" sz="2400" b="1">
              <a:solidFill>
                <a:srgbClr val="5C646F"/>
              </a:solidFill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C75E2-20E0-4329-9391-FDCA2584CB65}"/>
              </a:ext>
            </a:extLst>
          </p:cNvPr>
          <p:cNvSpPr txBox="1"/>
          <p:nvPr/>
        </p:nvSpPr>
        <p:spPr>
          <a:xfrm>
            <a:off x="448476" y="1150305"/>
            <a:ext cx="994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Cú pháp: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31374-F004-47D7-B292-DBA51B01AE3F}"/>
              </a:ext>
            </a:extLst>
          </p:cNvPr>
          <p:cNvSpPr txBox="1"/>
          <p:nvPr/>
        </p:nvSpPr>
        <p:spPr>
          <a:xfrm>
            <a:off x="609468" y="3030039"/>
            <a:ext cx="99422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 đó: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Type: </a:t>
            </a:r>
            <a:r>
              <a:rPr lang="en-US" sz="2800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kiểu của phần tử mảng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array_name:</a:t>
            </a:r>
            <a:r>
              <a:rPr lang="en-US" sz="2800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Tên mảng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</a:t>
            </a:r>
            <a:r>
              <a:rPr lang="en-US" sz="2800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số dòng.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r>
              <a:rPr lang="en-US" sz="2800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số cột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Tổng số phần tử = </a:t>
            </a:r>
            <a:r>
              <a:rPr lang="en-US" sz="2800" b="1" i="0">
                <a:solidFill>
                  <a:srgbClr val="5C646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&lt;row&gt; * &lt;col&gt;</a:t>
            </a:r>
          </a:p>
        </p:txBody>
      </p:sp>
    </p:spTree>
    <p:extLst>
      <p:ext uri="{BB962C8B-B14F-4D97-AF65-F5344CB8AC3E}">
        <p14:creationId xmlns:p14="http://schemas.microsoft.com/office/powerpoint/2010/main" val="13853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325" y="134530"/>
            <a:ext cx="6882938" cy="67798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KHỞI TẠO MẢNG HAI CHIỀU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F2C7B-88B6-472D-9744-E5A82D1894E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77687" y="1444294"/>
            <a:ext cx="8345978" cy="18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            </a:t>
            </a:r>
            <a:r>
              <a:rPr lang="en-US" altLang="en-US" b="1">
                <a:latin typeface="Courier New" panose="02070309020205020404" pitchFamily="49" charset="0"/>
              </a:rPr>
              <a:t>int ary[3][4]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              {1,2,3,4,5,6,7,8,9,10,11,12};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34F8B-A2B1-4F48-AC00-6462AEB7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1" y="4296299"/>
            <a:ext cx="8467725" cy="1304925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D46F7ABE-FD0C-42C0-B640-746F078DD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1" y="3261149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800" b="1">
                <a:latin typeface="Cambria" panose="02040503050406030204" pitchFamily="18" charset="0"/>
                <a:ea typeface="Cambria" panose="02040503050406030204" pitchFamily="18" charset="0"/>
              </a:rPr>
              <a:t>Kết quả của phép gán trên sẽ như sau:</a:t>
            </a:r>
          </a:p>
        </p:txBody>
      </p:sp>
    </p:spTree>
    <p:extLst>
      <p:ext uri="{BB962C8B-B14F-4D97-AF65-F5344CB8AC3E}">
        <p14:creationId xmlns:p14="http://schemas.microsoft.com/office/powerpoint/2010/main" val="374084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0F9F-6992-4734-94B8-D2231583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298" y="35701"/>
            <a:ext cx="3816927" cy="677980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Cambria" panose="02040503050406030204" pitchFamily="18" charset="0"/>
              </a:rPr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E988-286A-4C1D-8C26-5583D3F4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Mảng</a:t>
            </a:r>
          </a:p>
          <a:p>
            <a:r>
              <a:rPr lang="en-US"/>
              <a:t>Mảng 1 chiều</a:t>
            </a:r>
          </a:p>
          <a:p>
            <a:r>
              <a:rPr lang="en-US"/>
              <a:t>Mảng 2 chiều</a:t>
            </a:r>
          </a:p>
        </p:txBody>
      </p:sp>
    </p:spTree>
    <p:extLst>
      <p:ext uri="{BB962C8B-B14F-4D97-AF65-F5344CB8AC3E}">
        <p14:creationId xmlns:p14="http://schemas.microsoft.com/office/powerpoint/2010/main" val="139143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325" y="134530"/>
            <a:ext cx="6882938" cy="67798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KHỞI TẠO MẢNG HAI CHIỀU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F7D64-8166-4D41-AA65-4A2F32BF9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0" y="1105593"/>
            <a:ext cx="7772400" cy="32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int ary[3][4]=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{1,2,3},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{4,5,6},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{7,8,3}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    };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A9E14-268C-4867-9287-56820E63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41" y="5128519"/>
            <a:ext cx="7934325" cy="1247775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73232C9F-855F-4ECD-9CDA-2D2203D10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041" y="4339244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800" b="1">
                <a:latin typeface="Cambria" panose="02040503050406030204" pitchFamily="18" charset="0"/>
                <a:ea typeface="Cambria" panose="02040503050406030204" pitchFamily="18" charset="0"/>
              </a:rPr>
              <a:t>Kết quả của phép gán trên sẽ như sau:</a:t>
            </a:r>
          </a:p>
        </p:txBody>
      </p:sp>
    </p:spTree>
    <p:extLst>
      <p:ext uri="{BB962C8B-B14F-4D97-AF65-F5344CB8AC3E}">
        <p14:creationId xmlns:p14="http://schemas.microsoft.com/office/powerpoint/2010/main" val="240596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238" y="141487"/>
            <a:ext cx="9631682" cy="67798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NHẬP GIÁ TRỊ PHẦN TỬ MẢNG HAI CHIỀU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43D87-3D0C-4EBC-B629-11A776F8B4B3}"/>
              </a:ext>
            </a:extLst>
          </p:cNvPr>
          <p:cNvSpPr/>
          <p:nvPr/>
        </p:nvSpPr>
        <p:spPr>
          <a:xfrm>
            <a:off x="1801237" y="1865682"/>
            <a:ext cx="9241231" cy="81988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&lt;array_name&gt;[&lt;row_index&gt;][&lt;col_index&gt;] = &lt;gia_tri&gt;;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A1567-1B27-4BC7-AA1C-CF04738BBF25}"/>
              </a:ext>
            </a:extLst>
          </p:cNvPr>
          <p:cNvSpPr txBox="1"/>
          <p:nvPr/>
        </p:nvSpPr>
        <p:spPr>
          <a:xfrm>
            <a:off x="448476" y="1150305"/>
            <a:ext cx="994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Cú pháp: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AB7B32-142D-4C90-ABF0-463AA2B35160}"/>
              </a:ext>
            </a:extLst>
          </p:cNvPr>
          <p:cNvSpPr/>
          <p:nvPr/>
        </p:nvSpPr>
        <p:spPr>
          <a:xfrm>
            <a:off x="3687360" y="3429000"/>
            <a:ext cx="2804160" cy="3118557"/>
          </a:xfrm>
          <a:prstGeom prst="roundRect">
            <a:avLst>
              <a:gd name="adj" fmla="val 2513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0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int a[2][3];</a:t>
            </a:r>
          </a:p>
          <a:p>
            <a:r>
              <a:rPr lang="pt-BR" sz="2400" b="0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a[0][0] = 6;</a:t>
            </a:r>
          </a:p>
          <a:p>
            <a:r>
              <a:rPr lang="pt-BR" sz="2400" b="0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a[0][1] = 4;</a:t>
            </a:r>
          </a:p>
          <a:p>
            <a:r>
              <a:rPr lang="pt-BR" sz="2400" b="0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a[0][2] = 3;</a:t>
            </a:r>
          </a:p>
          <a:p>
            <a:r>
              <a:rPr lang="pt-BR" sz="2400" b="0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a[1][0] = 7;</a:t>
            </a:r>
          </a:p>
          <a:p>
            <a:r>
              <a:rPr lang="pt-BR" sz="2400" b="0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a[1][1] = 2;</a:t>
            </a:r>
          </a:p>
          <a:p>
            <a:r>
              <a:rPr lang="pt-BR" sz="2400" b="0">
                <a:solidFill>
                  <a:srgbClr val="5C646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a[1][2] = 8;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F4BA2-9998-4561-96BF-29F134374ECA}"/>
              </a:ext>
            </a:extLst>
          </p:cNvPr>
          <p:cNvSpPr txBox="1"/>
          <p:nvPr/>
        </p:nvSpPr>
        <p:spPr>
          <a:xfrm>
            <a:off x="1645936" y="2905780"/>
            <a:ext cx="994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Ví dụ:</a:t>
            </a:r>
          </a:p>
        </p:txBody>
      </p:sp>
    </p:spTree>
    <p:extLst>
      <p:ext uri="{BB962C8B-B14F-4D97-AF65-F5344CB8AC3E}">
        <p14:creationId xmlns:p14="http://schemas.microsoft.com/office/powerpoint/2010/main" val="18538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7" y="161558"/>
            <a:ext cx="9300755" cy="67798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TRUY XUẤT PHẦN TỬ MẢNG HAI CHIỀU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43D87-3D0C-4EBC-B629-11A776F8B4B3}"/>
              </a:ext>
            </a:extLst>
          </p:cNvPr>
          <p:cNvSpPr/>
          <p:nvPr/>
        </p:nvSpPr>
        <p:spPr>
          <a:xfrm>
            <a:off x="1801238" y="1865682"/>
            <a:ext cx="8589524" cy="81988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&lt;array_name&gt;</a:t>
            </a:r>
            <a:r>
              <a:rPr lang="en-US" sz="2400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[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&lt;row_index&gt;</a:t>
            </a:r>
            <a:r>
              <a:rPr lang="en-US" sz="2400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][</a:t>
            </a:r>
            <a:r>
              <a:rPr lang="en-US" sz="2400" b="1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&lt;col_index&gt;</a:t>
            </a:r>
            <a:r>
              <a:rPr lang="en-US" sz="2400">
                <a:solidFill>
                  <a:srgbClr val="5C646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];</a:t>
            </a:r>
            <a:endParaRPr lang="en-US" sz="2400" b="1">
              <a:solidFill>
                <a:srgbClr val="5C646F"/>
              </a:solidFill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A1567-1B27-4BC7-AA1C-CF04738BBF25}"/>
              </a:ext>
            </a:extLst>
          </p:cNvPr>
          <p:cNvSpPr txBox="1"/>
          <p:nvPr/>
        </p:nvSpPr>
        <p:spPr>
          <a:xfrm>
            <a:off x="448476" y="1150305"/>
            <a:ext cx="994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Cú pháp: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2463A2-CAEF-4E89-9BE2-5B2DD4EE2807}"/>
              </a:ext>
            </a:extLst>
          </p:cNvPr>
          <p:cNvSpPr/>
          <p:nvPr/>
        </p:nvSpPr>
        <p:spPr>
          <a:xfrm>
            <a:off x="5912633" y="4515813"/>
            <a:ext cx="897467" cy="7455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2BA305-AE7D-46E1-9988-CEA2D4470CB7}"/>
              </a:ext>
            </a:extLst>
          </p:cNvPr>
          <p:cNvSpPr/>
          <p:nvPr/>
        </p:nvSpPr>
        <p:spPr>
          <a:xfrm>
            <a:off x="1693571" y="4172436"/>
            <a:ext cx="3988041" cy="1875236"/>
          </a:xfrm>
          <a:prstGeom prst="roundRect">
            <a:avLst>
              <a:gd name="adj" fmla="val 2513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0">
                <a:solidFill>
                  <a:srgbClr val="5C646F"/>
                </a:solidFill>
                <a:effectLst/>
                <a:latin typeface="Consolas" panose="020B0609020204030204" pitchFamily="49" charset="0"/>
              </a:rPr>
              <a:t>int a[2][3] =</a:t>
            </a:r>
          </a:p>
          <a:p>
            <a:r>
              <a:rPr lang="en-US" sz="2000" b="0">
                <a:solidFill>
                  <a:srgbClr val="5C646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>
                <a:solidFill>
                  <a:srgbClr val="5C646F"/>
                </a:solidFill>
                <a:effectLst/>
                <a:latin typeface="Consolas" panose="020B0609020204030204" pitchFamily="49" charset="0"/>
              </a:rPr>
              <a:t>     { 6, 4, 3 },</a:t>
            </a:r>
          </a:p>
          <a:p>
            <a:r>
              <a:rPr lang="en-US" sz="2000" b="0">
                <a:solidFill>
                  <a:srgbClr val="5C646F"/>
                </a:solidFill>
                <a:effectLst/>
                <a:latin typeface="Consolas" panose="020B0609020204030204" pitchFamily="49" charset="0"/>
              </a:rPr>
              <a:t>     { 7, 2, 8 }</a:t>
            </a:r>
          </a:p>
          <a:p>
            <a:r>
              <a:rPr lang="en-US" sz="2000" b="0">
                <a:solidFill>
                  <a:srgbClr val="5C646F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3062B4-9A01-4F1F-8A45-234E9CA662A3}"/>
              </a:ext>
            </a:extLst>
          </p:cNvPr>
          <p:cNvSpPr/>
          <p:nvPr/>
        </p:nvSpPr>
        <p:spPr>
          <a:xfrm>
            <a:off x="7272141" y="4244534"/>
            <a:ext cx="3988041" cy="1875236"/>
          </a:xfrm>
          <a:prstGeom prst="roundRect">
            <a:avLst>
              <a:gd name="adj" fmla="val 2513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0">
                <a:solidFill>
                  <a:srgbClr val="5C646F"/>
                </a:solidFill>
                <a:effectLst/>
                <a:latin typeface="Consolas" panose="020B0609020204030204" pitchFamily="49" charset="0"/>
              </a:rPr>
              <a:t>a[0][1] = 6</a:t>
            </a:r>
            <a:endParaRPr lang="en-US" sz="2000">
              <a:solidFill>
                <a:srgbClr val="5C646F"/>
              </a:solidFill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5C646F"/>
                </a:solidFill>
                <a:effectLst/>
                <a:latin typeface="Consolas" panose="020B0609020204030204" pitchFamily="49" charset="0"/>
              </a:rPr>
              <a:t>a[1][0] = 7 </a:t>
            </a:r>
          </a:p>
          <a:p>
            <a:r>
              <a:rPr lang="en-US" sz="2000" b="0">
                <a:solidFill>
                  <a:srgbClr val="5C646F"/>
                </a:solidFill>
                <a:effectLst/>
                <a:latin typeface="Consolas" panose="020B0609020204030204" pitchFamily="49" charset="0"/>
              </a:rPr>
              <a:t>a[1][2] = 8 </a:t>
            </a:r>
          </a:p>
        </p:txBody>
      </p:sp>
    </p:spTree>
    <p:extLst>
      <p:ext uri="{BB962C8B-B14F-4D97-AF65-F5344CB8AC3E}">
        <p14:creationId xmlns:p14="http://schemas.microsoft.com/office/powerpoint/2010/main" val="170332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325" y="134530"/>
            <a:ext cx="6882938" cy="67798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MẢNG HAI CHIỀU KIỂU CHUỖI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3232C9F-855F-4ECD-9CDA-2D2203D10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36" y="2028306"/>
            <a:ext cx="9748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800" b="1">
                <a:latin typeface="Cambria" panose="02040503050406030204" pitchFamily="18" charset="0"/>
                <a:ea typeface="Cambria" panose="02040503050406030204" pitchFamily="18" charset="0"/>
              </a:rPr>
              <a:t>Một mảng hai chiều kiểu string sẽ được khai báo như sau: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EA31BEC-6E6A-4E98-BB7C-4AA694672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288" y="3505712"/>
            <a:ext cx="723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hlink"/>
                </a:solidFill>
              </a:rPr>
              <a:t>char str_ary[25][80];</a:t>
            </a:r>
            <a:r>
              <a:rPr lang="en-US" altLang="en-US" b="1">
                <a:solidFill>
                  <a:schemeClr val="hlin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95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325" y="134530"/>
            <a:ext cx="6882938" cy="67798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MẢNG HAI CHIỀU KIỂU CHUỖI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54852-B927-4866-A77F-875E56241045}"/>
              </a:ext>
            </a:extLst>
          </p:cNvPr>
          <p:cNvSpPr txBox="1"/>
          <p:nvPr/>
        </p:nvSpPr>
        <p:spPr>
          <a:xfrm>
            <a:off x="670561" y="989907"/>
            <a:ext cx="11521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en-US">
                <a:latin typeface="Consolas" panose="020B0609020204030204" pitchFamily="49" charset="0"/>
              </a:rPr>
              <a:t>#include &lt;string.h&gt;</a:t>
            </a:r>
          </a:p>
          <a:p>
            <a:r>
              <a:rPr lang="en-US" altLang="en-US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en-US">
                <a:latin typeface="Consolas" panose="020B0609020204030204" pitchFamily="49" charset="0"/>
              </a:rPr>
              <a:t>int main ()</a:t>
            </a:r>
          </a:p>
          <a:p>
            <a:r>
              <a:rPr lang="en-US" altLang="en-US">
                <a:latin typeface="Consolas" panose="020B0609020204030204" pitchFamily="49" charset="0"/>
              </a:rPr>
              <a:t>{</a:t>
            </a:r>
          </a:p>
          <a:p>
            <a:r>
              <a:rPr lang="en-US" altLang="en-US">
                <a:latin typeface="Consolas" panose="020B0609020204030204" pitchFamily="49" charset="0"/>
              </a:rPr>
              <a:t>	int i, n = 0; </a:t>
            </a:r>
          </a:p>
          <a:p>
            <a:r>
              <a:rPr lang="en-US" altLang="en-US">
                <a:latin typeface="Consolas" panose="020B0609020204030204" pitchFamily="49" charset="0"/>
              </a:rPr>
              <a:t>	int item;</a:t>
            </a:r>
          </a:p>
          <a:p>
            <a:r>
              <a:rPr lang="en-US" altLang="en-US">
                <a:latin typeface="Consolas" panose="020B0609020204030204" pitchFamily="49" charset="0"/>
              </a:rPr>
              <a:t>	char x[10][12];</a:t>
            </a:r>
          </a:p>
          <a:p>
            <a:r>
              <a:rPr lang="en-US" altLang="en-US">
                <a:latin typeface="Consolas" panose="020B0609020204030204" pitchFamily="49" charset="0"/>
              </a:rPr>
              <a:t>	char temp[12];</a:t>
            </a:r>
          </a:p>
          <a:p>
            <a:r>
              <a:rPr lang="en-US" altLang="en-US">
                <a:latin typeface="Consolas" panose="020B0609020204030204" pitchFamily="49" charset="0"/>
              </a:rPr>
              <a:t>	cout &lt;&lt; "Enter each string on a separate line\n\n";</a:t>
            </a:r>
          </a:p>
          <a:p>
            <a:r>
              <a:rPr lang="en-US" altLang="en-US">
                <a:latin typeface="Consolas" panose="020B0609020204030204" pitchFamily="49" charset="0"/>
              </a:rPr>
              <a:t>	cout &lt;&lt; "Type 'END' when over \n\n";</a:t>
            </a:r>
          </a:p>
          <a:p>
            <a:r>
              <a:rPr lang="en-US" altLang="en-US">
                <a:latin typeface="Consolas" panose="020B0609020204030204" pitchFamily="49" charset="0"/>
              </a:rPr>
              <a:t>	/* read in the list of strings */</a:t>
            </a:r>
          </a:p>
          <a:p>
            <a:r>
              <a:rPr lang="en-US" altLang="en-US">
                <a:latin typeface="Consolas" panose="020B0609020204030204" pitchFamily="49" charset="0"/>
              </a:rPr>
              <a:t>	do</a:t>
            </a:r>
          </a:p>
          <a:p>
            <a:r>
              <a:rPr lang="en-US" altLang="en-US">
                <a:latin typeface="Consolas" panose="020B0609020204030204" pitchFamily="49" charset="0"/>
              </a:rPr>
              <a:t>	{</a:t>
            </a:r>
          </a:p>
          <a:p>
            <a:r>
              <a:rPr lang="en-US" altLang="en-US">
                <a:latin typeface="Consolas" panose="020B0609020204030204" pitchFamily="49" charset="0"/>
              </a:rPr>
              <a:t>		cout &lt;&lt; "String " &lt;&lt; n+1  &lt;&lt; " : ";</a:t>
            </a:r>
          </a:p>
          <a:p>
            <a:r>
              <a:rPr lang="en-US" altLang="en-US">
                <a:latin typeface="Consolas" panose="020B0609020204030204" pitchFamily="49" charset="0"/>
              </a:rPr>
              <a:t>		cin &gt;&gt; x[n];</a:t>
            </a:r>
          </a:p>
          <a:p>
            <a:r>
              <a:rPr lang="en-US" altLang="en-US">
                <a:latin typeface="Consolas" panose="020B0609020204030204" pitchFamily="49" charset="0"/>
              </a:rPr>
              <a:t>	} while (strcmp(x[n++], "END"));</a:t>
            </a:r>
          </a:p>
          <a:p>
            <a:r>
              <a:rPr lang="en-US" altLang="en-US">
                <a:latin typeface="Consolas" panose="020B0609020204030204" pitchFamily="49" charset="0"/>
              </a:rPr>
              <a:t>	n = n -1; //Decrease index of END Element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53913B-C835-410C-BD76-EE5B6B09D575}"/>
              </a:ext>
            </a:extLst>
          </p:cNvPr>
          <p:cNvSpPr/>
          <p:nvPr/>
        </p:nvSpPr>
        <p:spPr>
          <a:xfrm>
            <a:off x="597127" y="989907"/>
            <a:ext cx="10924312" cy="573356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5C646F"/>
              </a:solidFill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325" y="134530"/>
            <a:ext cx="6882938" cy="67798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MẢNG HAI CHIỀU KIỂU CHUỖI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54852-B927-4866-A77F-875E56241045}"/>
              </a:ext>
            </a:extLst>
          </p:cNvPr>
          <p:cNvSpPr txBox="1"/>
          <p:nvPr/>
        </p:nvSpPr>
        <p:spPr>
          <a:xfrm>
            <a:off x="759285" y="899238"/>
            <a:ext cx="1042415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>
                <a:latin typeface="Consolas" panose="020B0609020204030204" pitchFamily="49" charset="0"/>
              </a:rPr>
              <a:t>for(item=0; item&lt;n-1; ++item)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   {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  /* find lowest of remaining strings */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for(i=item+1; i&lt;n; ++i)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{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	if(strcmp (x[item], x[i]) &gt; 0)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	{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		/*interchange two stings */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		strcpy (temp, x[item]);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		strcpy (x[item], x[i]);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		strcpy (x[i], temp);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	}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 }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}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/* Display the arranged list of strings */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cout &lt;&lt; "Recorded list of strings : \n";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 for(i = 0; i &lt; n ; ++i)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 {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	cout &lt;&lt; "\nString: " &lt;&lt; i + 1 &lt;&lt; " is " &lt;&lt; x[i];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 }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6730EB-F63B-4200-B48A-F8D08DE9A932}"/>
              </a:ext>
            </a:extLst>
          </p:cNvPr>
          <p:cNvSpPr/>
          <p:nvPr/>
        </p:nvSpPr>
        <p:spPr>
          <a:xfrm>
            <a:off x="633844" y="812510"/>
            <a:ext cx="10924312" cy="573356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5C646F"/>
              </a:solidFill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2056218"/>
          </a:xfrm>
        </p:spPr>
        <p:txBody>
          <a:bodyPr/>
          <a:lstStyle/>
          <a:p>
            <a:pPr marL="465138" indent="-465138">
              <a:tabLst>
                <a:tab pos="465138" algn="l"/>
                <a:tab pos="1030288" algn="l"/>
                <a:tab pos="1263650" algn="l"/>
              </a:tabLst>
            </a:pPr>
            <a:r>
              <a:rPr lang="vi-VN" b="0" i="0">
                <a:solidFill>
                  <a:srgbClr val="5C646F"/>
                </a:solidFill>
                <a:effectLst/>
                <a:latin typeface="Helvetica Neue"/>
              </a:rPr>
              <a:t>Trong C ++, mảng là một biến có thể lưu trữ nhiều giá trị cùng kiểu. </a:t>
            </a:r>
            <a:r>
              <a:rPr lang="en-US" b="0" i="0">
                <a:solidFill>
                  <a:srgbClr val="5C646F"/>
                </a:solidFill>
                <a:effectLst/>
                <a:latin typeface="Helvetica Neue"/>
              </a:rPr>
              <a:t>Hay, m</a:t>
            </a:r>
            <a:r>
              <a:rPr lang="en-US">
                <a:solidFill>
                  <a:srgbClr val="5C646F"/>
                </a:solidFill>
                <a:latin typeface="Helvetica Neue"/>
              </a:rPr>
              <a:t>ảng là một tập hợp hoặc một nhóm các phần tử (dữ liệu) có cùng kiểu dữ liệu.</a:t>
            </a:r>
          </a:p>
          <a:p>
            <a:pPr marL="465138" indent="-465138"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Các phần tử của mảng được lưu trong các vùng nhớ liên tiếp.</a:t>
            </a:r>
            <a:endParaRPr lang="en-US">
              <a:solidFill>
                <a:srgbClr val="5C646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869" y="3057"/>
            <a:ext cx="5004261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MẢNG -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DDB99-57DC-4A0C-A765-0886C80FD43B}"/>
              </a:ext>
            </a:extLst>
          </p:cNvPr>
          <p:cNvSpPr txBox="1"/>
          <p:nvPr/>
        </p:nvSpPr>
        <p:spPr>
          <a:xfrm>
            <a:off x="838200" y="3557847"/>
            <a:ext cx="10383982" cy="26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5138" algn="l"/>
                <a:tab pos="1030288" algn="l"/>
                <a:tab pos="1263650" algn="l"/>
              </a:tabLst>
            </a:pPr>
            <a:r>
              <a:rPr lang="en-US" sz="2800">
                <a:solidFill>
                  <a:srgbClr val="5C646F"/>
                </a:solidFill>
                <a:latin typeface="Helvetica Neue"/>
              </a:rPr>
              <a:t>Một số khái niệm quan trọng liên quan tới mảng:</a:t>
            </a:r>
          </a:p>
          <a:p>
            <a:pPr marL="922338" lvl="2" indent="-4651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5138" algn="l"/>
                <a:tab pos="1030288" algn="l"/>
                <a:tab pos="1263650" algn="l"/>
              </a:tabLst>
            </a:pPr>
            <a:r>
              <a:rPr lang="en-US" sz="2800">
                <a:solidFill>
                  <a:srgbClr val="5C646F"/>
                </a:solidFill>
                <a:latin typeface="Helvetica Neue"/>
              </a:rPr>
              <a:t>Phần tử (element): Mỗi mục được lữu giữ trong một mảng được gọi là một phần tử.</a:t>
            </a:r>
          </a:p>
          <a:p>
            <a:pPr marL="922338" lvl="2" indent="-4651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5138" algn="l"/>
                <a:tab pos="1030288" algn="l"/>
                <a:tab pos="1263650" algn="l"/>
              </a:tabLst>
            </a:pPr>
            <a:r>
              <a:rPr lang="en-US" sz="2800">
                <a:solidFill>
                  <a:srgbClr val="5C646F"/>
                </a:solidFill>
                <a:latin typeface="Helvetica Neue"/>
              </a:rPr>
              <a:t>Chỉ mục (index): Mỗi vị trí của một phần tử trong một mảng có một chỉ mục số được sử dụng để nhận diện phần tử.</a:t>
            </a:r>
          </a:p>
        </p:txBody>
      </p:sp>
    </p:spTree>
    <p:extLst>
      <p:ext uri="{BB962C8B-B14F-4D97-AF65-F5344CB8AC3E}">
        <p14:creationId xmlns:p14="http://schemas.microsoft.com/office/powerpoint/2010/main" val="301445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8"/>
            <a:ext cx="10515600" cy="4599913"/>
          </a:xfrm>
        </p:spPr>
        <p:txBody>
          <a:bodyPr>
            <a:noAutofit/>
          </a:bodyPr>
          <a:lstStyle/>
          <a:p>
            <a:pPr marL="465138" indent="-465138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vi-VN">
                <a:solidFill>
                  <a:srgbClr val="5C646F"/>
                </a:solidFill>
                <a:latin typeface="Helvetica Neue"/>
              </a:rPr>
              <a:t>Trong C ++, mỗi phần tử trong một mảng được liên kết với một số. Số được gọi là chỉ số</a:t>
            </a:r>
            <a:r>
              <a:rPr lang="en-US">
                <a:solidFill>
                  <a:srgbClr val="5C646F"/>
                </a:solidFill>
                <a:latin typeface="Helvetica Neue"/>
              </a:rPr>
              <a:t>/ chỉ mục</a:t>
            </a:r>
            <a:r>
              <a:rPr lang="vi-VN">
                <a:solidFill>
                  <a:srgbClr val="5C646F"/>
                </a:solidFill>
                <a:latin typeface="Helvetica Neue"/>
              </a:rPr>
              <a:t> mảng. </a:t>
            </a:r>
            <a:endParaRPr lang="en-US">
              <a:solidFill>
                <a:srgbClr val="5C646F"/>
              </a:solidFill>
              <a:latin typeface="Helvetica Neue"/>
            </a:endParaRPr>
          </a:p>
          <a:p>
            <a:pPr marL="465138" indent="-465138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Chỉ mục là một số nguyên dương được đặt trong dấu [ ], và ngay sau tên mảng.</a:t>
            </a:r>
          </a:p>
          <a:p>
            <a:pPr marL="465138" indent="-465138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Chỉ mục của mảng được bắt đầu từ số 0.</a:t>
            </a:r>
          </a:p>
          <a:p>
            <a:pPr marL="465138" indent="-465138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Một mảng gồm 11 phần tử sẽ tương tự như sau:</a:t>
            </a:r>
          </a:p>
          <a:p>
            <a:pPr marL="865188" lvl="1" indent="-4000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65138" algn="l"/>
                <a:tab pos="1030288" algn="l"/>
                <a:tab pos="1263650" algn="l"/>
              </a:tabLst>
            </a:pPr>
            <a:r>
              <a:rPr lang="en-US" sz="2800">
                <a:solidFill>
                  <a:srgbClr val="5C646F"/>
                </a:solidFill>
                <a:latin typeface="Helvetica Neue"/>
              </a:rPr>
              <a:t>Player[0], Player[1], Player[2],..,Player[10].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723" y="151155"/>
            <a:ext cx="7478684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PHẦN TỬ VÀ CHỈ MỤC MẢNG</a:t>
            </a:r>
          </a:p>
        </p:txBody>
      </p:sp>
    </p:spTree>
    <p:extLst>
      <p:ext uri="{BB962C8B-B14F-4D97-AF65-F5344CB8AC3E}">
        <p14:creationId xmlns:p14="http://schemas.microsoft.com/office/powerpoint/2010/main" val="150427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8"/>
            <a:ext cx="10515600" cy="25051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Khi khai báo một mảng một chiều, ta cần phải chú ý một số đặc điểm sau:</a:t>
            </a:r>
          </a:p>
          <a:p>
            <a:pPr lvl="1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Kiểu dữ liệu của các phần tử trong mảng.</a:t>
            </a:r>
          </a:p>
          <a:p>
            <a:pPr lvl="1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Xác định tên của mảng.</a:t>
            </a:r>
          </a:p>
          <a:p>
            <a:pPr lvl="1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Kích thước của một mảng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723" y="151155"/>
            <a:ext cx="7478684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KHAI BÁO MẢNG 1 CHIỀU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BDEAE-4112-4D96-B099-60B1847B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14" y="4961620"/>
            <a:ext cx="7784016" cy="7895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2BF814-2667-4AEC-9A88-3ED854953E1D}"/>
              </a:ext>
            </a:extLst>
          </p:cNvPr>
          <p:cNvSpPr txBox="1">
            <a:spLocks/>
          </p:cNvSpPr>
          <p:nvPr/>
        </p:nvSpPr>
        <p:spPr>
          <a:xfrm>
            <a:off x="838200" y="4069936"/>
            <a:ext cx="10515600" cy="569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Cú pháp:</a:t>
            </a:r>
          </a:p>
        </p:txBody>
      </p:sp>
    </p:spTree>
    <p:extLst>
      <p:ext uri="{BB962C8B-B14F-4D97-AF65-F5344CB8AC3E}">
        <p14:creationId xmlns:p14="http://schemas.microsoft.com/office/powerpoint/2010/main" val="42114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723" y="151155"/>
            <a:ext cx="7478684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KHAI BÁO MẢNG 1 CHIỀU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2BF814-2667-4AEC-9A88-3ED854953E1D}"/>
              </a:ext>
            </a:extLst>
          </p:cNvPr>
          <p:cNvSpPr txBox="1">
            <a:spLocks/>
          </p:cNvSpPr>
          <p:nvPr/>
        </p:nvSpPr>
        <p:spPr>
          <a:xfrm>
            <a:off x="239684" y="1339708"/>
            <a:ext cx="10515600" cy="569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5938" indent="-515938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Ví dụ: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56A74-58AD-46A8-8874-DC2E00B2F6E0}"/>
              </a:ext>
            </a:extLst>
          </p:cNvPr>
          <p:cNvSpPr txBox="1">
            <a:spLocks/>
          </p:cNvSpPr>
          <p:nvPr/>
        </p:nvSpPr>
        <p:spPr>
          <a:xfrm>
            <a:off x="838200" y="3727804"/>
            <a:ext cx="10515600" cy="2672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Ở đây:</a:t>
            </a:r>
          </a:p>
          <a:p>
            <a:pPr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 – </a:t>
            </a:r>
            <a:r>
              <a:rPr lang="en-US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 kiểu của phần tử trong mảng.</a:t>
            </a:r>
          </a:p>
          <a:p>
            <a:pPr marL="465138" indent="-465138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 sz="2800" b="1">
                <a:solidFill>
                  <a:srgbClr val="5C646F"/>
                </a:solidFill>
                <a:latin typeface="Consolas" panose="020B0609020204030204" pitchFamily="49" charset="0"/>
              </a:rPr>
              <a:t>Number</a:t>
            </a:r>
            <a:r>
              <a:rPr lang="en-US" b="1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US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 tên của mảng.</a:t>
            </a:r>
          </a:p>
          <a:p>
            <a:pPr marL="465138" indent="-465138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 – </a:t>
            </a:r>
            <a:r>
              <a:rPr lang="en-US">
                <a:solidFill>
                  <a:srgbClr val="5C646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 kích thước của mảng.</a:t>
            </a:r>
            <a:endParaRPr lang="en-US" b="1">
              <a:solidFill>
                <a:srgbClr val="5C646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9BB29-4FFE-4298-BFFB-0593B126C6EB}"/>
              </a:ext>
            </a:extLst>
          </p:cNvPr>
          <p:cNvSpPr/>
          <p:nvPr/>
        </p:nvSpPr>
        <p:spPr>
          <a:xfrm>
            <a:off x="964276" y="2309918"/>
            <a:ext cx="9791008" cy="826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  <a:tabLst>
                <a:tab pos="465138" algn="l"/>
                <a:tab pos="1030288" algn="l"/>
                <a:tab pos="1263650" algn="l"/>
              </a:tabLst>
            </a:pPr>
            <a:r>
              <a:rPr lang="en-US" sz="3600">
                <a:solidFill>
                  <a:srgbClr val="5C646F"/>
                </a:solidFill>
                <a:latin typeface="Consolas" panose="020B0609020204030204" pitchFamily="49" charset="0"/>
              </a:rPr>
              <a:t>int Number[6];</a:t>
            </a:r>
          </a:p>
        </p:txBody>
      </p:sp>
    </p:spTree>
    <p:extLst>
      <p:ext uri="{BB962C8B-B14F-4D97-AF65-F5344CB8AC3E}">
        <p14:creationId xmlns:p14="http://schemas.microsoft.com/office/powerpoint/2010/main" val="22424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17403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Vì mỗi phần tử trong mảng sẽ tồn tại một chỉ mục tương ứng và duy nhất. Do đó, c</a:t>
            </a:r>
            <a:r>
              <a:rPr lang="vi-VN">
                <a:solidFill>
                  <a:srgbClr val="5C646F"/>
                </a:solidFill>
                <a:latin typeface="Helvetica Neue"/>
              </a:rPr>
              <a:t>húng ta có thể truy cập các phần tử của một mảng bằng cách sử dụng các chỉ số</a:t>
            </a:r>
            <a:r>
              <a:rPr lang="en-US">
                <a:solidFill>
                  <a:srgbClr val="5C646F"/>
                </a:solidFill>
                <a:latin typeface="Helvetica Neue"/>
              </a:rPr>
              <a:t>/ chỉ mục</a:t>
            </a:r>
            <a:r>
              <a:rPr lang="vi-VN">
                <a:solidFill>
                  <a:srgbClr val="5C646F"/>
                </a:solidFill>
                <a:latin typeface="Helvetica Neue"/>
              </a:rPr>
              <a:t> đó.</a:t>
            </a:r>
            <a:endParaRPr lang="en-US">
              <a:solidFill>
                <a:srgbClr val="5C646F"/>
              </a:solidFill>
              <a:latin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051" y="151155"/>
            <a:ext cx="9127374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TRUY CẬP PHẦN TỬ MẢNG 1 CHIỀU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2BF814-2667-4AEC-9A88-3ED854953E1D}"/>
              </a:ext>
            </a:extLst>
          </p:cNvPr>
          <p:cNvSpPr txBox="1">
            <a:spLocks/>
          </p:cNvSpPr>
          <p:nvPr/>
        </p:nvSpPr>
        <p:spPr>
          <a:xfrm>
            <a:off x="838200" y="3423792"/>
            <a:ext cx="10515600" cy="569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Cú pháp: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B2174-FE71-450C-87F9-59BD0AAA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81" y="4174938"/>
            <a:ext cx="8295782" cy="9308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05B4E6-2863-4656-95BB-E7330CE06894}"/>
              </a:ext>
            </a:extLst>
          </p:cNvPr>
          <p:cNvSpPr txBox="1">
            <a:spLocks/>
          </p:cNvSpPr>
          <p:nvPr/>
        </p:nvSpPr>
        <p:spPr>
          <a:xfrm>
            <a:off x="838200" y="5341472"/>
            <a:ext cx="10515600" cy="1740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Trong đó:</a:t>
            </a:r>
          </a:p>
          <a:p>
            <a:pPr lvl="1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Array: là tên mảng</a:t>
            </a:r>
          </a:p>
          <a:p>
            <a:pPr lvl="1"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Index: là chỉ mục phần tử mảng.</a:t>
            </a:r>
          </a:p>
        </p:txBody>
      </p:sp>
    </p:spTree>
    <p:extLst>
      <p:ext uri="{BB962C8B-B14F-4D97-AF65-F5344CB8AC3E}">
        <p14:creationId xmlns:p14="http://schemas.microsoft.com/office/powerpoint/2010/main" val="256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9090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Ta biểu diễn mảng </a:t>
            </a:r>
            <a:r>
              <a:rPr lang="en-US" b="1">
                <a:solidFill>
                  <a:srgbClr val="5C646F"/>
                </a:solidFill>
                <a:latin typeface="Helvetica Neue"/>
              </a:rPr>
              <a:t>Number</a:t>
            </a:r>
            <a:r>
              <a:rPr lang="en-US">
                <a:solidFill>
                  <a:srgbClr val="5C646F"/>
                </a:solidFill>
                <a:latin typeface="Helvetica Neue"/>
              </a:rPr>
              <a:t> có 6 phần tử bằng sơ đồ sau: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051" y="151155"/>
            <a:ext cx="8911243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TRUY CẬP PHẦN TỬMẢNG 1 CHIỀU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48F3EC-06C6-435B-A24F-F12F67E48E93}"/>
              </a:ext>
            </a:extLst>
          </p:cNvPr>
          <p:cNvGrpSpPr/>
          <p:nvPr/>
        </p:nvGrpSpPr>
        <p:grpSpPr>
          <a:xfrm>
            <a:off x="658701" y="3083185"/>
            <a:ext cx="10347343" cy="1818575"/>
            <a:chOff x="392694" y="2769968"/>
            <a:chExt cx="10347343" cy="1818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703CA-EA48-4878-AABD-0F3BD33F4799}"/>
                </a:ext>
              </a:extLst>
            </p:cNvPr>
            <p:cNvSpPr/>
            <p:nvPr/>
          </p:nvSpPr>
          <p:spPr>
            <a:xfrm>
              <a:off x="399010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5D9D8-8C79-428C-8B13-9DA238D824AA}"/>
                </a:ext>
              </a:extLst>
            </p:cNvPr>
            <p:cNvSpPr/>
            <p:nvPr/>
          </p:nvSpPr>
          <p:spPr>
            <a:xfrm>
              <a:off x="512063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CEB20A-A2ED-451B-BC18-10EA22C061A7}"/>
                </a:ext>
              </a:extLst>
            </p:cNvPr>
            <p:cNvSpPr/>
            <p:nvPr/>
          </p:nvSpPr>
          <p:spPr>
            <a:xfrm>
              <a:off x="625116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B12E66-4214-4AD2-9E2D-7831F35D8D5F}"/>
                </a:ext>
              </a:extLst>
            </p:cNvPr>
            <p:cNvSpPr/>
            <p:nvPr/>
          </p:nvSpPr>
          <p:spPr>
            <a:xfrm>
              <a:off x="738169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655255-A367-45B2-B3F7-EC5E0F2FC385}"/>
                </a:ext>
              </a:extLst>
            </p:cNvPr>
            <p:cNvSpPr/>
            <p:nvPr/>
          </p:nvSpPr>
          <p:spPr>
            <a:xfrm>
              <a:off x="851222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B71E5E-22E0-4923-A24A-0D3C5E93A3E2}"/>
                </a:ext>
              </a:extLst>
            </p:cNvPr>
            <p:cNvSpPr/>
            <p:nvPr/>
          </p:nvSpPr>
          <p:spPr>
            <a:xfrm>
              <a:off x="964275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667CF2-4B82-4E67-BF50-361FEC10C203}"/>
                </a:ext>
              </a:extLst>
            </p:cNvPr>
            <p:cNvSpPr txBox="1"/>
            <p:nvPr/>
          </p:nvSpPr>
          <p:spPr>
            <a:xfrm>
              <a:off x="3990107" y="2816135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Number[0]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7E2A8B-1B53-42BD-B7DF-F867F0829A42}"/>
                </a:ext>
              </a:extLst>
            </p:cNvPr>
            <p:cNvSpPr txBox="1"/>
            <p:nvPr/>
          </p:nvSpPr>
          <p:spPr>
            <a:xfrm>
              <a:off x="5069249" y="2816135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Number[1]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58A3A6-97BC-42BC-84D0-173F40FF7002}"/>
                </a:ext>
              </a:extLst>
            </p:cNvPr>
            <p:cNvSpPr txBox="1"/>
            <p:nvPr/>
          </p:nvSpPr>
          <p:spPr>
            <a:xfrm>
              <a:off x="6198266" y="2816135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Number[2]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9E6BFD-DD2E-457B-9FB7-2EF1E0EFF69A}"/>
                </a:ext>
              </a:extLst>
            </p:cNvPr>
            <p:cNvSpPr txBox="1"/>
            <p:nvPr/>
          </p:nvSpPr>
          <p:spPr>
            <a:xfrm>
              <a:off x="7294033" y="2816135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Number[3]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95C5F8-CAB8-45A1-A523-A718F3B07641}"/>
                </a:ext>
              </a:extLst>
            </p:cNvPr>
            <p:cNvSpPr txBox="1"/>
            <p:nvPr/>
          </p:nvSpPr>
          <p:spPr>
            <a:xfrm>
              <a:off x="8489553" y="2816135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Number[4]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634188-A07E-44B1-AEFA-1536606F0F53}"/>
                </a:ext>
              </a:extLst>
            </p:cNvPr>
            <p:cNvSpPr txBox="1"/>
            <p:nvPr/>
          </p:nvSpPr>
          <p:spPr>
            <a:xfrm>
              <a:off x="9618567" y="2816135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Number[5]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D36626-460A-4179-90F8-68C9BBABAA8A}"/>
                </a:ext>
              </a:extLst>
            </p:cNvPr>
            <p:cNvSpPr txBox="1"/>
            <p:nvPr/>
          </p:nvSpPr>
          <p:spPr>
            <a:xfrm>
              <a:off x="4366813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240654-33B0-4F11-A8DE-D8B258DF09A1}"/>
                </a:ext>
              </a:extLst>
            </p:cNvPr>
            <p:cNvSpPr txBox="1"/>
            <p:nvPr/>
          </p:nvSpPr>
          <p:spPr>
            <a:xfrm>
              <a:off x="5445955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39110-FA25-43C0-8865-0A6B717F28C0}"/>
                </a:ext>
              </a:extLst>
            </p:cNvPr>
            <p:cNvSpPr txBox="1"/>
            <p:nvPr/>
          </p:nvSpPr>
          <p:spPr>
            <a:xfrm>
              <a:off x="6636942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D36927-B33A-4FF9-8A69-9DDF29DF64DC}"/>
                </a:ext>
              </a:extLst>
            </p:cNvPr>
            <p:cNvSpPr txBox="1"/>
            <p:nvPr/>
          </p:nvSpPr>
          <p:spPr>
            <a:xfrm>
              <a:off x="7774821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08AD28-0D10-4888-AF18-43052CFB0D54}"/>
                </a:ext>
              </a:extLst>
            </p:cNvPr>
            <p:cNvSpPr txBox="1"/>
            <p:nvPr/>
          </p:nvSpPr>
          <p:spPr>
            <a:xfrm>
              <a:off x="8912700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2638F9-4869-45BB-B8E8-E0235E0AA332}"/>
                </a:ext>
              </a:extLst>
            </p:cNvPr>
            <p:cNvSpPr txBox="1"/>
            <p:nvPr/>
          </p:nvSpPr>
          <p:spPr>
            <a:xfrm>
              <a:off x="10050579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FAF185-0CC1-41EE-8376-EB2A6E76D2CE}"/>
                </a:ext>
              </a:extLst>
            </p:cNvPr>
            <p:cNvSpPr txBox="1"/>
            <p:nvPr/>
          </p:nvSpPr>
          <p:spPr>
            <a:xfrm>
              <a:off x="392694" y="2769968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Phần tử mảng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345030-0600-4600-B43D-1E252CA54A49}"/>
                </a:ext>
              </a:extLst>
            </p:cNvPr>
            <p:cNvSpPr txBox="1"/>
            <p:nvPr/>
          </p:nvSpPr>
          <p:spPr>
            <a:xfrm>
              <a:off x="407998" y="4186760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Chỉ mục phần tử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224D366-E434-4F47-85A8-524EB0598085}"/>
                </a:ext>
              </a:extLst>
            </p:cNvPr>
            <p:cNvCxnSpPr/>
            <p:nvPr/>
          </p:nvCxnSpPr>
          <p:spPr>
            <a:xfrm>
              <a:off x="2708628" y="2970023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2FB274-F337-4004-AA3C-630A902EF9FA}"/>
                </a:ext>
              </a:extLst>
            </p:cNvPr>
            <p:cNvCxnSpPr/>
            <p:nvPr/>
          </p:nvCxnSpPr>
          <p:spPr>
            <a:xfrm>
              <a:off x="2708628" y="4367027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26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314-4A10-42B4-B523-196FE6B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4" y="1070181"/>
            <a:ext cx="10515600" cy="909062"/>
          </a:xfrm>
        </p:spPr>
        <p:txBody>
          <a:bodyPr>
            <a:noAutofit/>
          </a:bodyPr>
          <a:lstStyle/>
          <a:p>
            <a:pPr marL="465138" indent="-465138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5138" algn="l"/>
                <a:tab pos="1030288" algn="l"/>
                <a:tab pos="1263650" algn="l"/>
              </a:tabLst>
            </a:pPr>
            <a:r>
              <a:rPr lang="en-US" b="1">
                <a:solidFill>
                  <a:srgbClr val="5C646F"/>
                </a:solidFill>
                <a:latin typeface="Helvetica Neue"/>
              </a:rPr>
              <a:t>Một vài điều chú ý: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C0AF7-0943-41C7-B6F7-5443AA4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051" y="151155"/>
            <a:ext cx="9193876" cy="6779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5C646F"/>
                </a:solidFill>
                <a:latin typeface="Helvetica Neue"/>
                <a:ea typeface="Cambria" panose="02040503050406030204" pitchFamily="18" charset="0"/>
              </a:rPr>
              <a:t>TRUY CẬP PHẦN TỬ MẢNG 1 CHIỀU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48F3EC-06C6-435B-A24F-F12F67E48E93}"/>
              </a:ext>
            </a:extLst>
          </p:cNvPr>
          <p:cNvGrpSpPr/>
          <p:nvPr/>
        </p:nvGrpSpPr>
        <p:grpSpPr>
          <a:xfrm>
            <a:off x="1307094" y="1697890"/>
            <a:ext cx="9067189" cy="1610841"/>
            <a:chOff x="392694" y="2769968"/>
            <a:chExt cx="10347343" cy="18382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703CA-EA48-4878-AABD-0F3BD33F4799}"/>
                </a:ext>
              </a:extLst>
            </p:cNvPr>
            <p:cNvSpPr/>
            <p:nvPr/>
          </p:nvSpPr>
          <p:spPr>
            <a:xfrm>
              <a:off x="399010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5D9D8-8C79-428C-8B13-9DA238D824AA}"/>
                </a:ext>
              </a:extLst>
            </p:cNvPr>
            <p:cNvSpPr/>
            <p:nvPr/>
          </p:nvSpPr>
          <p:spPr>
            <a:xfrm>
              <a:off x="512063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CEB20A-A2ED-451B-BC18-10EA22C061A7}"/>
                </a:ext>
              </a:extLst>
            </p:cNvPr>
            <p:cNvSpPr/>
            <p:nvPr/>
          </p:nvSpPr>
          <p:spPr>
            <a:xfrm>
              <a:off x="625116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B12E66-4214-4AD2-9E2D-7831F35D8D5F}"/>
                </a:ext>
              </a:extLst>
            </p:cNvPr>
            <p:cNvSpPr/>
            <p:nvPr/>
          </p:nvSpPr>
          <p:spPr>
            <a:xfrm>
              <a:off x="738169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655255-A367-45B2-B3F7-EC5E0F2FC385}"/>
                </a:ext>
              </a:extLst>
            </p:cNvPr>
            <p:cNvSpPr/>
            <p:nvPr/>
          </p:nvSpPr>
          <p:spPr>
            <a:xfrm>
              <a:off x="851222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B71E5E-22E0-4923-A24A-0D3C5E93A3E2}"/>
                </a:ext>
              </a:extLst>
            </p:cNvPr>
            <p:cNvSpPr/>
            <p:nvPr/>
          </p:nvSpPr>
          <p:spPr>
            <a:xfrm>
              <a:off x="9642757" y="3279371"/>
              <a:ext cx="1097280" cy="909062"/>
            </a:xfrm>
            <a:prstGeom prst="rect">
              <a:avLst/>
            </a:prstGeom>
            <a:solidFill>
              <a:srgbClr val="05F0EB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667CF2-4B82-4E67-BF50-361FEC10C203}"/>
                </a:ext>
              </a:extLst>
            </p:cNvPr>
            <p:cNvSpPr txBox="1"/>
            <p:nvPr/>
          </p:nvSpPr>
          <p:spPr>
            <a:xfrm>
              <a:off x="3990107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Number[0]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7E2A8B-1B53-42BD-B7DF-F867F0829A42}"/>
                </a:ext>
              </a:extLst>
            </p:cNvPr>
            <p:cNvSpPr txBox="1"/>
            <p:nvPr/>
          </p:nvSpPr>
          <p:spPr>
            <a:xfrm>
              <a:off x="5069249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Number[1]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58A3A6-97BC-42BC-84D0-173F40FF7002}"/>
                </a:ext>
              </a:extLst>
            </p:cNvPr>
            <p:cNvSpPr txBox="1"/>
            <p:nvPr/>
          </p:nvSpPr>
          <p:spPr>
            <a:xfrm>
              <a:off x="6198265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Number[2]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9E6BFD-DD2E-457B-9FB7-2EF1E0EFF69A}"/>
                </a:ext>
              </a:extLst>
            </p:cNvPr>
            <p:cNvSpPr txBox="1"/>
            <p:nvPr/>
          </p:nvSpPr>
          <p:spPr>
            <a:xfrm>
              <a:off x="7294033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Number[3]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95C5F8-CAB8-45A1-A523-A718F3B07641}"/>
                </a:ext>
              </a:extLst>
            </p:cNvPr>
            <p:cNvSpPr txBox="1"/>
            <p:nvPr/>
          </p:nvSpPr>
          <p:spPr>
            <a:xfrm>
              <a:off x="8489553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Number[4]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634188-A07E-44B1-AEFA-1536606F0F53}"/>
                </a:ext>
              </a:extLst>
            </p:cNvPr>
            <p:cNvSpPr txBox="1"/>
            <p:nvPr/>
          </p:nvSpPr>
          <p:spPr>
            <a:xfrm>
              <a:off x="9618567" y="2816135"/>
              <a:ext cx="1001006" cy="298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Consolas" panose="020B0609020204030204" pitchFamily="49" charset="0"/>
                </a:rPr>
                <a:t>Number[5]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D36626-460A-4179-90F8-68C9BBABAA8A}"/>
                </a:ext>
              </a:extLst>
            </p:cNvPr>
            <p:cNvSpPr txBox="1"/>
            <p:nvPr/>
          </p:nvSpPr>
          <p:spPr>
            <a:xfrm>
              <a:off x="4366813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240654-33B0-4F11-A8DE-D8B258DF09A1}"/>
                </a:ext>
              </a:extLst>
            </p:cNvPr>
            <p:cNvSpPr txBox="1"/>
            <p:nvPr/>
          </p:nvSpPr>
          <p:spPr>
            <a:xfrm>
              <a:off x="5445955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39110-FA25-43C0-8865-0A6B717F28C0}"/>
                </a:ext>
              </a:extLst>
            </p:cNvPr>
            <p:cNvSpPr txBox="1"/>
            <p:nvPr/>
          </p:nvSpPr>
          <p:spPr>
            <a:xfrm>
              <a:off x="6636942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D36927-B33A-4FF9-8A69-9DDF29DF64DC}"/>
                </a:ext>
              </a:extLst>
            </p:cNvPr>
            <p:cNvSpPr txBox="1"/>
            <p:nvPr/>
          </p:nvSpPr>
          <p:spPr>
            <a:xfrm>
              <a:off x="7774821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08AD28-0D10-4888-AF18-43052CFB0D54}"/>
                </a:ext>
              </a:extLst>
            </p:cNvPr>
            <p:cNvSpPr txBox="1"/>
            <p:nvPr/>
          </p:nvSpPr>
          <p:spPr>
            <a:xfrm>
              <a:off x="8912700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2638F9-4869-45BB-B8E8-E0235E0AA332}"/>
                </a:ext>
              </a:extLst>
            </p:cNvPr>
            <p:cNvSpPr txBox="1"/>
            <p:nvPr/>
          </p:nvSpPr>
          <p:spPr>
            <a:xfrm>
              <a:off x="10050579" y="418843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FAF185-0CC1-41EE-8376-EB2A6E76D2CE}"/>
                </a:ext>
              </a:extLst>
            </p:cNvPr>
            <p:cNvSpPr txBox="1"/>
            <p:nvPr/>
          </p:nvSpPr>
          <p:spPr>
            <a:xfrm>
              <a:off x="392694" y="2769968"/>
              <a:ext cx="1944937" cy="42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Consolas" panose="020B0609020204030204" pitchFamily="49" charset="0"/>
                </a:rPr>
                <a:t>Phần tử mảng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345030-0600-4600-B43D-1E252CA54A49}"/>
                </a:ext>
              </a:extLst>
            </p:cNvPr>
            <p:cNvSpPr txBox="1"/>
            <p:nvPr/>
          </p:nvSpPr>
          <p:spPr>
            <a:xfrm>
              <a:off x="407998" y="4186760"/>
              <a:ext cx="2378487" cy="42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Consolas" panose="020B0609020204030204" pitchFamily="49" charset="0"/>
                </a:rPr>
                <a:t>Chỉ mục phần tử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224D366-E434-4F47-85A8-524EB0598085}"/>
                </a:ext>
              </a:extLst>
            </p:cNvPr>
            <p:cNvCxnSpPr/>
            <p:nvPr/>
          </p:nvCxnSpPr>
          <p:spPr>
            <a:xfrm>
              <a:off x="2708628" y="2970023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2FB274-F337-4004-AA3C-630A902EF9FA}"/>
                </a:ext>
              </a:extLst>
            </p:cNvPr>
            <p:cNvCxnSpPr/>
            <p:nvPr/>
          </p:nvCxnSpPr>
          <p:spPr>
            <a:xfrm>
              <a:off x="2708628" y="4367027"/>
              <a:ext cx="749467" cy="0"/>
            </a:xfrm>
            <a:prstGeom prst="straightConnector1">
              <a:avLst/>
            </a:prstGeom>
            <a:ln w="57150">
              <a:solidFill>
                <a:srgbClr val="04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B67C92-9A6B-4A96-8353-BF58B1049E66}"/>
              </a:ext>
            </a:extLst>
          </p:cNvPr>
          <p:cNvSpPr txBox="1">
            <a:spLocks/>
          </p:cNvSpPr>
          <p:nvPr/>
        </p:nvSpPr>
        <p:spPr>
          <a:xfrm>
            <a:off x="630250" y="3722272"/>
            <a:ext cx="10931499" cy="2875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Chỉ mục của mảng sẽ bắt đầu từ 0. Do đó, </a:t>
            </a:r>
            <a:r>
              <a:rPr lang="en-US" b="1">
                <a:solidFill>
                  <a:srgbClr val="5C646F"/>
                </a:solidFill>
                <a:latin typeface="Helvetica Neue"/>
              </a:rPr>
              <a:t>Number[0]</a:t>
            </a:r>
            <a:r>
              <a:rPr lang="en-US">
                <a:solidFill>
                  <a:srgbClr val="5C646F"/>
                </a:solidFill>
                <a:latin typeface="Helvetica Neue"/>
              </a:rPr>
              <a:t> sẽ là phần tử đầu tiên của mảng được lưu trữ tại chỉ mục 0.</a:t>
            </a:r>
          </a:p>
          <a:p>
            <a:pPr marL="465138" indent="-465138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Nếu kích thước của một mảng là n, thì phần tử cuối cùng sẽ được lưu vào vị trí có chỉ mục là (n-1). Trong ví dụ là </a:t>
            </a:r>
            <a:r>
              <a:rPr lang="en-US" b="1">
                <a:solidFill>
                  <a:srgbClr val="5C646F"/>
                </a:solidFill>
                <a:latin typeface="Helvetica Neue"/>
              </a:rPr>
              <a:t>Number[5]</a:t>
            </a:r>
            <a:r>
              <a:rPr lang="en-US">
                <a:solidFill>
                  <a:srgbClr val="5C646F"/>
                </a:solidFill>
                <a:latin typeface="Helvetica Neue"/>
              </a:rPr>
              <a:t>.</a:t>
            </a:r>
          </a:p>
          <a:p>
            <a:pPr marL="465138" indent="-465138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65138" algn="l"/>
                <a:tab pos="1030288" algn="l"/>
                <a:tab pos="1263650" algn="l"/>
              </a:tabLst>
            </a:pPr>
            <a:r>
              <a:rPr lang="en-US">
                <a:solidFill>
                  <a:srgbClr val="5C646F"/>
                </a:solidFill>
                <a:latin typeface="Helvetica Neue"/>
              </a:rPr>
              <a:t>Các phần tử của mảng được lưu trữ liên tiếp nhau trong bộ nhớ.</a:t>
            </a:r>
          </a:p>
        </p:txBody>
      </p:sp>
    </p:spTree>
    <p:extLst>
      <p:ext uri="{BB962C8B-B14F-4D97-AF65-F5344CB8AC3E}">
        <p14:creationId xmlns:p14="http://schemas.microsoft.com/office/powerpoint/2010/main" val="170936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34711177C6847AF1FE9F513965D16" ma:contentTypeVersion="14" ma:contentTypeDescription="Create a new document." ma:contentTypeScope="" ma:versionID="20c72cce78368fdb6ae63747c5cc0d1d">
  <xsd:schema xmlns:xsd="http://www.w3.org/2001/XMLSchema" xmlns:xs="http://www.w3.org/2001/XMLSchema" xmlns:p="http://schemas.microsoft.com/office/2006/metadata/properties" xmlns:ns3="e75a5625-18bc-4c96-8842-9487b94ab04d" xmlns:ns4="789f232f-e528-46f2-ade0-5180e638bfee" targetNamespace="http://schemas.microsoft.com/office/2006/metadata/properties" ma:root="true" ma:fieldsID="b72f4c36192f3386bdb752a68815355c" ns3:_="" ns4:_="">
    <xsd:import namespace="e75a5625-18bc-4c96-8842-9487b94ab04d"/>
    <xsd:import namespace="789f232f-e528-46f2-ade0-5180e638bf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a5625-18bc-4c96-8842-9487b94ab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f232f-e528-46f2-ade0-5180e638bfe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964EF0-FB5E-4E10-ADE0-53EDC399E9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2634B7-0592-4992-AF46-B7B0E17601B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75a5625-18bc-4c96-8842-9487b94ab04d"/>
    <ds:schemaRef ds:uri="http://purl.org/dc/elements/1.1/"/>
    <ds:schemaRef ds:uri="789f232f-e528-46f2-ade0-5180e638bf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B4981B-7A69-452B-9107-4266CA88F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5a5625-18bc-4c96-8842-9487b94ab04d"/>
    <ds:schemaRef ds:uri="789f232f-e528-46f2-ade0-5180e638bf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2020</Words>
  <Application>Microsoft Office PowerPoint</Application>
  <PresentationFormat>Widescreen</PresentationFormat>
  <Paragraphs>285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Consolas</vt:lpstr>
      <vt:lpstr>Courier New</vt:lpstr>
      <vt:lpstr>Helvetica Neue</vt:lpstr>
      <vt:lpstr>Tahoma</vt:lpstr>
      <vt:lpstr>Times New Roman</vt:lpstr>
      <vt:lpstr>Wingdings</vt:lpstr>
      <vt:lpstr>Office Theme</vt:lpstr>
      <vt:lpstr>ARRAYS (MẢNG)</vt:lpstr>
      <vt:lpstr>MỤC TIÊU</vt:lpstr>
      <vt:lpstr>MẢNG - ARRAYS</vt:lpstr>
      <vt:lpstr>PHẦN TỬ VÀ CHỈ MỤC MẢNG</vt:lpstr>
      <vt:lpstr>KHAI BÁO MẢNG 1 CHIỀU</vt:lpstr>
      <vt:lpstr>KHAI BÁO MẢNG 1 CHIỀU</vt:lpstr>
      <vt:lpstr>TRUY CẬP PHẦN TỬ MẢNG 1 CHIỀU</vt:lpstr>
      <vt:lpstr>TRUY CẬP PHẦN TỬMẢNG 1 CHIỀU</vt:lpstr>
      <vt:lpstr>TRUY CẬP PHẦN TỬ MẢNG 1 CHIỀU</vt:lpstr>
      <vt:lpstr>KHỞI TẠO MẢNG MỘT CHIỀU</vt:lpstr>
      <vt:lpstr>KHỞI TẠO MẢNG MỘT CHIỀU</vt:lpstr>
      <vt:lpstr>KHỞI TẠO MẢNG MỘT CHIỀU</vt:lpstr>
      <vt:lpstr>NHẬP GIÁ TRỊ CHO MẢNG MỘT CHIỀU</vt:lpstr>
      <vt:lpstr>NHẬP GIÁ TRỊ PHẦN TỬ MẢNG MỘT CHIỀU</vt:lpstr>
      <vt:lpstr>IN GIÁ TRỊ PHẦN TỬ MẢNG MỘT CHIỀU</vt:lpstr>
      <vt:lpstr>VÍ DỤ XỬ LÝ MẢNG MỘT CHIỀU</vt:lpstr>
      <vt:lpstr>MẢNG HAI CHIỀU</vt:lpstr>
      <vt:lpstr>KHAI BÁO MẢNG HAI CHIỀU</vt:lpstr>
      <vt:lpstr>KHỞI TẠO MẢNG HAI CHIỀU</vt:lpstr>
      <vt:lpstr>KHỞI TẠO MẢNG HAI CHIỀU</vt:lpstr>
      <vt:lpstr>NHẬP GIÁ TRỊ PHẦN TỬ MẢNG HAI CHIỀU</vt:lpstr>
      <vt:lpstr>TRUY XUẤT PHẦN TỬ MẢNG HAI CHIỀU</vt:lpstr>
      <vt:lpstr>MẢNG HAI CHIỀU KIỂU CHUỖI</vt:lpstr>
      <vt:lpstr>MẢNG HAI CHIỀU KIỂU CHUỖI</vt:lpstr>
      <vt:lpstr>MẢNG HAI CHIỀU KIỂU CHUỖI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Nguyen</dc:creator>
  <cp:lastModifiedBy>Huy Nguyen Van</cp:lastModifiedBy>
  <cp:revision>34</cp:revision>
  <dcterms:created xsi:type="dcterms:W3CDTF">2021-10-05T11:09:36Z</dcterms:created>
  <dcterms:modified xsi:type="dcterms:W3CDTF">2021-10-10T02:10:07Z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0x01010022D34711177C6847AF1FE9F513965D16</vt:lpwstr>
  </property>
</Properties>
</file>