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32B4-0990-4879-BE45-44D33230A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6439D-5F5D-40FE-B88B-79487BB91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BE15B-3476-4B54-915F-680788AC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A611-F397-4197-A13F-7DD5252A116F}" type="datetimeFigureOut">
              <a:rPr lang="vi-VN" smtClean="0"/>
              <a:t>09/10/2021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23F4-B862-4926-B0D0-E8D000D0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3043C-4B0C-42EF-A0C6-0D94F5A3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0647-6AA9-47BB-B9A6-853D0B1A37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255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7829-DFF9-4B5E-A991-76939446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3140D-267B-4042-AE33-B11AD000C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17E2D-30F6-4527-879C-4CE0FB7D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A611-F397-4197-A13F-7DD5252A116F}" type="datetimeFigureOut">
              <a:rPr lang="vi-VN" smtClean="0"/>
              <a:t>09/10/2021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B0CDF-4ADD-44DD-B3C3-67944B67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5F213-97E3-4072-AF8E-94FAD98C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0647-6AA9-47BB-B9A6-853D0B1A37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446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765F6-84DB-4956-B831-2C507F8CA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20F48-28E0-4D7E-AE17-9C38CD58E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0C827-03F0-4936-914C-9C4A7BD4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A611-F397-4197-A13F-7DD5252A116F}" type="datetimeFigureOut">
              <a:rPr lang="vi-VN" smtClean="0"/>
              <a:t>09/10/2021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A0AB0-F392-45FB-902E-FBF9F53F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C7F19-ED81-45F4-B205-3A8F32C6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0647-6AA9-47BB-B9A6-853D0B1A37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056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DDE8-2B32-4098-A5D3-C21B3E01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7798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1ED97-57E2-49A5-9EE1-53ECC7505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9"/>
            <a:ext cx="10515600" cy="4675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1804D-50E8-402F-966A-D0CDADEF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A611-F397-4197-A13F-7DD5252A116F}" type="datetimeFigureOut">
              <a:rPr lang="vi-VN" smtClean="0"/>
              <a:t>09/10/2021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D3C14-0A4A-49CF-9526-B4725A8B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CD851-B6D4-4320-A856-749486A6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0647-6AA9-47BB-B9A6-853D0B1A37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639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A63F-FE88-430F-99EA-AF94F372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9B862-C607-40FD-BF09-532B93596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B8650-2EFA-4051-9090-7A408303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A611-F397-4197-A13F-7DD5252A116F}" type="datetimeFigureOut">
              <a:rPr lang="vi-VN" smtClean="0"/>
              <a:t>09/10/2021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9B0B0-3B3A-4097-900E-2D816B1D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4F94-1456-40DD-BAE5-5CB7E5F6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0647-6AA9-47BB-B9A6-853D0B1A37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603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79FA-ACAE-4B75-845C-9A0F9046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18BE-0AFA-4F9C-8F47-8BD146949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5389B-E409-4E09-9DA8-DD6305AB6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2FB01-69E6-452D-AB4F-A1513F96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A611-F397-4197-A13F-7DD5252A116F}" type="datetimeFigureOut">
              <a:rPr lang="vi-VN" smtClean="0"/>
              <a:t>09/10/2021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4966E-ED24-4A32-815D-5CFCE834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66D8F-3A8E-49DA-A580-5D4890F7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0647-6AA9-47BB-B9A6-853D0B1A37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265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5B13-B527-45CD-BC1D-92B1D06F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BA4BA-E57B-4DA6-8D66-62CF7503F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FBC39-BC79-42B3-8D12-29CD3815C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19F4B-87C2-4B14-8C78-8D7D217F9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CD57A-2C9E-4F48-A0C7-183622B30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CA01F-5F03-44F2-8A3F-A50C0301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A611-F397-4197-A13F-7DD5252A116F}" type="datetimeFigureOut">
              <a:rPr lang="vi-VN" smtClean="0"/>
              <a:t>09/10/2021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C0A01-6FE3-4D86-A7A3-6E271B1E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DB0B1-4D08-4CE4-A75B-61574E35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0647-6AA9-47BB-B9A6-853D0B1A37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068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5DD8-A896-402F-B0DE-A2CFDA5B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0DEA8-9479-44AD-81A2-0FE13C96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A611-F397-4197-A13F-7DD5252A116F}" type="datetimeFigureOut">
              <a:rPr lang="vi-VN" smtClean="0"/>
              <a:t>09/10/2021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FEFC6-446B-41E3-BAC0-F7EA9277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EF019-EC31-47D1-B333-92D0B344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0647-6AA9-47BB-B9A6-853D0B1A37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357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34BE2-BCAC-4173-9D8A-567553C9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A611-F397-4197-A13F-7DD5252A116F}" type="datetimeFigureOut">
              <a:rPr lang="vi-VN" smtClean="0"/>
              <a:t>09/10/2021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88A53-31D6-4D74-A8D7-2287A0A5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FC8C-78F2-4E32-8D51-BA658B7F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0647-6AA9-47BB-B9A6-853D0B1A37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594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BDE6-1A1E-4946-AC85-0E6DC5C2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C8A5A-A47D-42C0-9A4E-8C263D93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8572D-377B-4DC3-9EA8-DBD7004F3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9C859-4134-4CB9-B4A9-BE70B977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A611-F397-4197-A13F-7DD5252A116F}" type="datetimeFigureOut">
              <a:rPr lang="vi-VN" smtClean="0"/>
              <a:t>09/10/2021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F278-4B0E-4B01-8F34-C8945F4F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91E3A-9D44-4FAC-B2E7-FBAFF14E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0647-6AA9-47BB-B9A6-853D0B1A37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518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D883-359A-42C5-BB53-70B30FDD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6CF62-32A1-4006-AF66-B8F442A40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A97C3-6FE7-4F11-BDDB-413EAEB27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A222E-04C8-4939-8773-03D8A7A4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A611-F397-4197-A13F-7DD5252A116F}" type="datetimeFigureOut">
              <a:rPr lang="vi-VN" smtClean="0"/>
              <a:t>09/10/2021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6992E-6030-49BB-885A-7D605EE6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5A29B-A0B0-46F4-B1A5-622063D2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0647-6AA9-47BB-B9A6-853D0B1A37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372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F1520-25BA-4333-9DE5-FD08C086F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56135-C88C-4D1E-BE27-CE23D8006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E9087-54B7-4BDE-87A2-DE807A0BE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8A611-F397-4197-A13F-7DD5252A116F}" type="datetimeFigureOut">
              <a:rPr lang="vi-VN" smtClean="0"/>
              <a:t>09/10/2021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44E40-71B1-4319-883C-4011D6FB3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C9BE3-7A40-4D91-B866-56634486B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90647-6AA9-47BB-B9A6-853D0B1A3751}" type="slidenum">
              <a:rPr lang="vi-VN" smtClean="0"/>
              <a:t>‹#›</a:t>
            </a:fld>
            <a:endParaRPr lang="vi-VN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044670F-9CBB-414B-B53F-39FFB93A031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47106" cy="1099366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81E4ACD-5491-433C-829E-37AC0AD80B1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710" y="2665"/>
            <a:ext cx="998290" cy="6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9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E2A7-9477-4B88-A28B-C1406849E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CẤU TRÚC ĐIỀU KHIỂN</a:t>
            </a:r>
            <a:endParaRPr lang="vi-V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4AC7C-2BA6-4C8F-8EBB-8E9AAE6DB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Lập trình C++</a:t>
            </a:r>
            <a:endParaRPr lang="vi-V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052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784457-7D69-4262-9079-0CF06CFB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990" y="282027"/>
            <a:ext cx="7324898" cy="67798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CẤU TRÚC LỰA CHỌN IF - ELSE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D769E-1509-43B6-8658-9ADB89326956}"/>
              </a:ext>
            </a:extLst>
          </p:cNvPr>
          <p:cNvSpPr txBox="1"/>
          <p:nvPr/>
        </p:nvSpPr>
        <p:spPr>
          <a:xfrm>
            <a:off x="155863" y="960007"/>
            <a:ext cx="11182004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>
                <a:latin typeface="Cambria" panose="02040503050406030204" pitchFamily="18" charset="0"/>
                <a:ea typeface="Cambria" panose="02040503050406030204" pitchFamily="18" charset="0"/>
              </a:rPr>
              <a:t> Cú pháp:</a:t>
            </a:r>
            <a:endParaRPr lang="en-US" sz="28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F30AF-A6B9-4A4A-B2F2-0CD3DD747E19}"/>
              </a:ext>
            </a:extLst>
          </p:cNvPr>
          <p:cNvSpPr txBox="1"/>
          <p:nvPr/>
        </p:nvSpPr>
        <p:spPr>
          <a:xfrm>
            <a:off x="3045920" y="2026980"/>
            <a:ext cx="669659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effectLst/>
                <a:latin typeface="Consolas" panose="020B0609020204030204" pitchFamily="49" charset="0"/>
              </a:rPr>
              <a:t>IF(expression)</a:t>
            </a:r>
          </a:p>
          <a:p>
            <a:pPr lvl="1"/>
            <a:r>
              <a:rPr lang="en-US" sz="3200" b="1"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3200" b="1">
                <a:latin typeface="Consolas" panose="020B0609020204030204" pitchFamily="49" charset="0"/>
              </a:rPr>
              <a:t>	statement1;</a:t>
            </a:r>
          </a:p>
          <a:p>
            <a:pPr lvl="1"/>
            <a:r>
              <a:rPr lang="en-US" sz="3200" b="1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3200" b="1">
                <a:latin typeface="Consolas" panose="020B0609020204030204" pitchFamily="49" charset="0"/>
              </a:rPr>
              <a:t>ELSE</a:t>
            </a:r>
          </a:p>
          <a:p>
            <a:pPr lvl="1"/>
            <a:r>
              <a:rPr lang="en-US" sz="3200" b="1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3200" b="1">
                <a:latin typeface="Consolas" panose="020B0609020204030204" pitchFamily="49" charset="0"/>
              </a:rPr>
              <a:t>	statement2;</a:t>
            </a:r>
          </a:p>
          <a:p>
            <a:pPr lvl="1"/>
            <a:r>
              <a:rPr lang="en-US" sz="3200" b="1">
                <a:latin typeface="Consolas" panose="020B0609020204030204" pitchFamily="49" charset="0"/>
              </a:rPr>
              <a:t>}</a:t>
            </a:r>
            <a:endParaRPr lang="en-US" sz="3200" b="1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71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784457-7D69-4262-9079-0CF06CFB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990" y="282027"/>
            <a:ext cx="7324898" cy="67798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CẤU TRÚC LỰA CHỌN IF - ELSE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D769E-1509-43B6-8658-9ADB89326956}"/>
              </a:ext>
            </a:extLst>
          </p:cNvPr>
          <p:cNvSpPr txBox="1"/>
          <p:nvPr/>
        </p:nvSpPr>
        <p:spPr>
          <a:xfrm>
            <a:off x="0" y="1020177"/>
            <a:ext cx="11182004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>
                <a:latin typeface="Cambria" panose="02040503050406030204" pitchFamily="18" charset="0"/>
                <a:ea typeface="Cambria" panose="02040503050406030204" pitchFamily="18" charset="0"/>
              </a:rPr>
              <a:t> Cú pháp:</a:t>
            </a:r>
            <a:endParaRPr lang="en-US" sz="28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F30AF-A6B9-4A4A-B2F2-0CD3DD747E19}"/>
              </a:ext>
            </a:extLst>
          </p:cNvPr>
          <p:cNvSpPr txBox="1"/>
          <p:nvPr/>
        </p:nvSpPr>
        <p:spPr>
          <a:xfrm>
            <a:off x="671252" y="2060179"/>
            <a:ext cx="441613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effectLst/>
                <a:latin typeface="Consolas" panose="020B0609020204030204" pitchFamily="49" charset="0"/>
              </a:rPr>
              <a:t>IF(expression)</a:t>
            </a:r>
          </a:p>
          <a:p>
            <a:pPr lvl="1"/>
            <a:r>
              <a:rPr lang="en-US" sz="3200" b="1"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3200" b="1">
                <a:latin typeface="Consolas" panose="020B0609020204030204" pitchFamily="49" charset="0"/>
              </a:rPr>
              <a:t>	statement1;</a:t>
            </a:r>
          </a:p>
          <a:p>
            <a:pPr lvl="1"/>
            <a:r>
              <a:rPr lang="en-US" sz="3200" b="1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3200" b="1">
                <a:latin typeface="Consolas" panose="020B0609020204030204" pitchFamily="49" charset="0"/>
              </a:rPr>
              <a:t>ELSE</a:t>
            </a:r>
          </a:p>
          <a:p>
            <a:pPr lvl="1"/>
            <a:r>
              <a:rPr lang="en-US" sz="3200" b="1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3200" b="1">
                <a:latin typeface="Consolas" panose="020B0609020204030204" pitchFamily="49" charset="0"/>
              </a:rPr>
              <a:t>	statement2;</a:t>
            </a:r>
          </a:p>
          <a:p>
            <a:pPr lvl="1"/>
            <a:r>
              <a:rPr lang="en-US" sz="3200" b="1">
                <a:latin typeface="Consolas" panose="020B0609020204030204" pitchFamily="49" charset="0"/>
              </a:rPr>
              <a:t>}</a:t>
            </a:r>
            <a:endParaRPr lang="en-US" sz="3200" b="1"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CC3BFA-79FE-4364-BD88-B181067C51C9}"/>
              </a:ext>
            </a:extLst>
          </p:cNvPr>
          <p:cNvSpPr txBox="1"/>
          <p:nvPr/>
        </p:nvSpPr>
        <p:spPr>
          <a:xfrm>
            <a:off x="5509954" y="1390022"/>
            <a:ext cx="6443748" cy="5563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Nếu 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expression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là 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true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thì khối lệnh 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statement1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trong 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sẽ được thực thi.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Ngược lại, nếu 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expression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là 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false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thì khối lệnh 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statement2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trong 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Else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sẽ được thực thi.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Câu lệnh 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else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là một tùy chọn. Tức là nó chỉ thực hiện một câu lệnh hoặc một chuỗi câu lệnh trong trường hợp biểu thức 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expression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trong 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If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trả về giá trị false.</a:t>
            </a:r>
          </a:p>
        </p:txBody>
      </p:sp>
    </p:spTree>
    <p:extLst>
      <p:ext uri="{BB962C8B-B14F-4D97-AF65-F5344CB8AC3E}">
        <p14:creationId xmlns:p14="http://schemas.microsoft.com/office/powerpoint/2010/main" val="189576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784457-7D69-4262-9079-0CF06CFB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990" y="282027"/>
            <a:ext cx="7324898" cy="67798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CẤU TRÚC LỰA CHỌN IF - ELSE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D769E-1509-43B6-8658-9ADB89326956}"/>
              </a:ext>
            </a:extLst>
          </p:cNvPr>
          <p:cNvSpPr txBox="1"/>
          <p:nvPr/>
        </p:nvSpPr>
        <p:spPr>
          <a:xfrm>
            <a:off x="139238" y="1012206"/>
            <a:ext cx="11182004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>
                <a:latin typeface="Cambria" panose="02040503050406030204" pitchFamily="18" charset="0"/>
                <a:ea typeface="Cambria" panose="02040503050406030204" pitchFamily="18" charset="0"/>
              </a:rPr>
              <a:t> Ví dụ:</a:t>
            </a:r>
            <a:endParaRPr lang="en-US" sz="28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F30AF-A6B9-4A4A-B2F2-0CD3DD747E19}"/>
              </a:ext>
            </a:extLst>
          </p:cNvPr>
          <p:cNvSpPr txBox="1"/>
          <p:nvPr/>
        </p:nvSpPr>
        <p:spPr>
          <a:xfrm>
            <a:off x="1467194" y="1644896"/>
            <a:ext cx="962198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effectLst/>
                <a:latin typeface="Consolas" panose="020B0609020204030204" pitchFamily="49" charset="0"/>
              </a:rPr>
              <a:t>#include &lt;iostream&gt;</a:t>
            </a:r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int main() {</a:t>
            </a:r>
          </a:p>
          <a:p>
            <a:r>
              <a:rPr lang="en-US" sz="2800">
                <a:latin typeface="Consolas" panose="020B0609020204030204" pitchFamily="49" charset="0"/>
              </a:rPr>
              <a:t>	int x;</a:t>
            </a:r>
          </a:p>
          <a:p>
            <a:r>
              <a:rPr lang="en-US" sz="2800">
                <a:latin typeface="Consolas" panose="020B0609020204030204" pitchFamily="49" charset="0"/>
              </a:rPr>
              <a:t>	std::cin &gt;&gt; x;</a:t>
            </a:r>
          </a:p>
          <a:p>
            <a:r>
              <a:rPr lang="en-US" sz="2800">
                <a:latin typeface="Consolas" panose="020B0609020204030204" pitchFamily="49" charset="0"/>
              </a:rPr>
              <a:t>	if(x % 2 == 0) {</a:t>
            </a:r>
          </a:p>
          <a:p>
            <a:r>
              <a:rPr lang="en-US" sz="2800">
                <a:latin typeface="Consolas" panose="020B0609020204030204" pitchFamily="49" charset="0"/>
              </a:rPr>
              <a:t>		std::cout &lt;&lt;x &lt;&lt; “ là số chẵn”;</a:t>
            </a:r>
          </a:p>
          <a:p>
            <a:r>
              <a:rPr lang="en-US" sz="2800">
                <a:latin typeface="Consolas" panose="020B0609020204030204" pitchFamily="49" charset="0"/>
              </a:rPr>
              <a:t>	}else{</a:t>
            </a:r>
          </a:p>
          <a:p>
            <a:r>
              <a:rPr lang="en-US" sz="2800">
                <a:latin typeface="Consolas" panose="020B0609020204030204" pitchFamily="49" charset="0"/>
              </a:rPr>
              <a:t>		std::cout &lt;&lt;x &lt;&lt; “ là số lẻ”;</a:t>
            </a:r>
          </a:p>
          <a:p>
            <a:r>
              <a:rPr lang="en-US" sz="2800">
                <a:latin typeface="Consolas" panose="020B0609020204030204" pitchFamily="49" charset="0"/>
              </a:rPr>
              <a:t>	}</a:t>
            </a:r>
          </a:p>
          <a:p>
            <a:r>
              <a:rPr lang="en-US" sz="2800">
                <a:latin typeface="Consolas" panose="020B0609020204030204" pitchFamily="49" charset="0"/>
              </a:rPr>
              <a:t>	std::cout &lt;&lt; “Chương trình kết thúc”;</a:t>
            </a:r>
          </a:p>
          <a:p>
            <a:r>
              <a:rPr lang="en-US" sz="2800">
                <a:latin typeface="Consolas" panose="020B0609020204030204" pitchFamily="49" charset="0"/>
              </a:rPr>
              <a:t>	return 0;</a:t>
            </a:r>
          </a:p>
          <a:p>
            <a:r>
              <a:rPr lang="en-US" sz="2800">
                <a:latin typeface="Consolas" panose="020B0609020204030204" pitchFamily="49" charset="0"/>
              </a:rPr>
              <a:t>}</a:t>
            </a:r>
            <a:endParaRPr lang="en-US" sz="280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68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784457-7D69-4262-9079-0CF06CFB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990" y="282027"/>
            <a:ext cx="7324898" cy="67798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CẤU TRÚC LỰA CHỌN IF - ELSE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D769E-1509-43B6-8658-9ADB89326956}"/>
              </a:ext>
            </a:extLst>
          </p:cNvPr>
          <p:cNvSpPr txBox="1"/>
          <p:nvPr/>
        </p:nvSpPr>
        <p:spPr>
          <a:xfrm>
            <a:off x="155863" y="960007"/>
            <a:ext cx="11182004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>
                <a:latin typeface="Cambria" panose="02040503050406030204" pitchFamily="18" charset="0"/>
                <a:ea typeface="Cambria" panose="02040503050406030204" pitchFamily="18" charset="0"/>
              </a:rPr>
              <a:t> Cú pháp:</a:t>
            </a:r>
            <a:endParaRPr lang="en-US" sz="28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F30AF-A6B9-4A4A-B2F2-0CD3DD747E19}"/>
              </a:ext>
            </a:extLst>
          </p:cNvPr>
          <p:cNvSpPr txBox="1"/>
          <p:nvPr/>
        </p:nvSpPr>
        <p:spPr>
          <a:xfrm>
            <a:off x="1652849" y="1699697"/>
            <a:ext cx="747452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effectLst/>
                <a:latin typeface="Consolas" panose="020B0609020204030204" pitchFamily="49" charset="0"/>
              </a:rPr>
              <a:t>IF(expression_1)</a:t>
            </a:r>
          </a:p>
          <a:p>
            <a:pPr lvl="1"/>
            <a:r>
              <a:rPr lang="en-US" sz="2400" b="1"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b="1">
                <a:latin typeface="Consolas" panose="020B0609020204030204" pitchFamily="49" charset="0"/>
              </a:rPr>
              <a:t>	statement_1;</a:t>
            </a:r>
          </a:p>
          <a:p>
            <a:pPr lvl="1"/>
            <a:r>
              <a:rPr lang="en-US" sz="2400" b="1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b="1">
                <a:latin typeface="Consolas" panose="020B0609020204030204" pitchFamily="49" charset="0"/>
              </a:rPr>
              <a:t>ELSE IF(expression_2)</a:t>
            </a:r>
          </a:p>
          <a:p>
            <a:pPr lvl="1"/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b="1">
                <a:latin typeface="Consolas" panose="020B0609020204030204" pitchFamily="49" charset="0"/>
              </a:rPr>
              <a:t>	statement_2;</a:t>
            </a:r>
          </a:p>
          <a:p>
            <a:pPr lvl="1"/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400" b="1">
                <a:effectLst/>
                <a:latin typeface="Consolas" panose="020B0609020204030204" pitchFamily="49" charset="0"/>
              </a:rPr>
              <a:t>…</a:t>
            </a:r>
          </a:p>
          <a:p>
            <a:r>
              <a:rPr lang="en-US" sz="2400" b="1">
                <a:latin typeface="Consolas" panose="020B0609020204030204" pitchFamily="49" charset="0"/>
              </a:rPr>
              <a:t>ELSE</a:t>
            </a:r>
          </a:p>
          <a:p>
            <a:r>
              <a:rPr lang="en-US" sz="2400" b="1">
                <a:latin typeface="Consolas" panose="020B0609020204030204" pitchFamily="49" charset="0"/>
              </a:rPr>
              <a:t>  {</a:t>
            </a:r>
          </a:p>
          <a:p>
            <a:pPr lvl="1"/>
            <a:r>
              <a:rPr lang="en-US" sz="2400" b="1">
                <a:latin typeface="Consolas" panose="020B0609020204030204" pitchFamily="49" charset="0"/>
              </a:rPr>
              <a:t>	statement_n;</a:t>
            </a:r>
          </a:p>
          <a:p>
            <a:pPr lvl="1"/>
            <a:r>
              <a:rPr lang="en-US" sz="2400" b="1">
                <a:latin typeface="Consolas" panose="020B0609020204030204" pitchFamily="49" charset="0"/>
              </a:rPr>
              <a:t>}</a:t>
            </a:r>
            <a:endParaRPr lang="en-US" sz="2400" b="1">
              <a:effectLst/>
              <a:latin typeface="Consolas" panose="020B0609020204030204" pitchFamily="49" charset="0"/>
            </a:endParaRPr>
          </a:p>
          <a:p>
            <a:pPr lvl="1"/>
            <a:endParaRPr lang="en-US" sz="2400" b="1"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31772-AD11-4A4C-8969-141795BEF78C}"/>
              </a:ext>
            </a:extLst>
          </p:cNvPr>
          <p:cNvSpPr txBox="1"/>
          <p:nvPr/>
        </p:nvSpPr>
        <p:spPr>
          <a:xfrm>
            <a:off x="5592389" y="1637987"/>
            <a:ext cx="6443748" cy="500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Chương trình sẽ đánh giá điều kiện theo thứ tự từ trên xuống dưới 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Nếu có một điều kiện 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expression_i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nào đó thỏa mãn thì chương trình sẽ thực thi code 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statement_i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tương ứng trong If có điều kiện đó.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Ngược lại, nếu không có một điều kiện 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expression_i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nào thỏa mãn thì 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statement_n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trong 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else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sẽ được thực thi.</a:t>
            </a:r>
          </a:p>
        </p:txBody>
      </p:sp>
    </p:spTree>
    <p:extLst>
      <p:ext uri="{BB962C8B-B14F-4D97-AF65-F5344CB8AC3E}">
        <p14:creationId xmlns:p14="http://schemas.microsoft.com/office/powerpoint/2010/main" val="3350322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784457-7D69-4262-9079-0CF06CFB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318" y="180934"/>
            <a:ext cx="8005849" cy="67798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CẤU TRÚC LỰA CHỌN IF –ELSE – IF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D769E-1509-43B6-8658-9ADB89326956}"/>
              </a:ext>
            </a:extLst>
          </p:cNvPr>
          <p:cNvSpPr txBox="1"/>
          <p:nvPr/>
        </p:nvSpPr>
        <p:spPr>
          <a:xfrm>
            <a:off x="255616" y="858914"/>
            <a:ext cx="11182004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>
                <a:latin typeface="Cambria" panose="02040503050406030204" pitchFamily="18" charset="0"/>
                <a:ea typeface="Cambria" panose="02040503050406030204" pitchFamily="18" charset="0"/>
              </a:rPr>
              <a:t> Ví dụ:</a:t>
            </a:r>
            <a:endParaRPr lang="en-US" sz="28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F30AF-A6B9-4A4A-B2F2-0CD3DD747E19}"/>
              </a:ext>
            </a:extLst>
          </p:cNvPr>
          <p:cNvSpPr txBox="1"/>
          <p:nvPr/>
        </p:nvSpPr>
        <p:spPr>
          <a:xfrm>
            <a:off x="2042852" y="1660308"/>
            <a:ext cx="962198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effectLst/>
                <a:latin typeface="Consolas" panose="020B0609020204030204" pitchFamily="49" charset="0"/>
              </a:rPr>
              <a:t>#include &lt;iostream&gt;</a:t>
            </a:r>
            <a:endParaRPr lang="en-US" sz="2000">
              <a:latin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</a:rPr>
              <a:t>int main() {</a:t>
            </a:r>
          </a:p>
          <a:p>
            <a:r>
              <a:rPr lang="en-US" sz="2000">
                <a:latin typeface="Consolas" panose="020B0609020204030204" pitchFamily="49" charset="0"/>
              </a:rPr>
              <a:t>	int x;</a:t>
            </a:r>
          </a:p>
          <a:p>
            <a:r>
              <a:rPr lang="en-US" sz="2000">
                <a:latin typeface="Consolas" panose="020B0609020204030204" pitchFamily="49" charset="0"/>
              </a:rPr>
              <a:t>	std::cout &lt;&lt; “Enter your choice (1-3): ”;</a:t>
            </a:r>
          </a:p>
          <a:p>
            <a:r>
              <a:rPr lang="en-US" sz="2000">
                <a:latin typeface="Consolas" panose="020B0609020204030204" pitchFamily="49" charset="0"/>
              </a:rPr>
              <a:t>	std::cin &gt;&gt; x;</a:t>
            </a:r>
          </a:p>
          <a:p>
            <a:r>
              <a:rPr lang="en-US" sz="2000">
                <a:latin typeface="Consolas" panose="020B0609020204030204" pitchFamily="49" charset="0"/>
              </a:rPr>
              <a:t>	if(x == 1) {</a:t>
            </a:r>
          </a:p>
          <a:p>
            <a:r>
              <a:rPr lang="en-US" sz="2000">
                <a:latin typeface="Consolas" panose="020B0609020204030204" pitchFamily="49" charset="0"/>
              </a:rPr>
              <a:t>		std::cout &lt;&lt;x &lt;&lt; “\nYour Choice is 1”;</a:t>
            </a:r>
          </a:p>
          <a:p>
            <a:r>
              <a:rPr lang="en-US" sz="2000">
                <a:latin typeface="Consolas" panose="020B0609020204030204" pitchFamily="49" charset="0"/>
              </a:rPr>
              <a:t>	}else if(x==2){</a:t>
            </a:r>
          </a:p>
          <a:p>
            <a:r>
              <a:rPr lang="en-US" sz="2000">
                <a:latin typeface="Consolas" panose="020B0609020204030204" pitchFamily="49" charset="0"/>
              </a:rPr>
              <a:t>		std::cout &lt;&lt;x &lt;&lt; “\nYour Choice is 2”;</a:t>
            </a:r>
          </a:p>
          <a:p>
            <a:r>
              <a:rPr lang="en-US" sz="2000">
                <a:latin typeface="Consolas" panose="020B0609020204030204" pitchFamily="49" charset="0"/>
              </a:rPr>
              <a:t>	}else if(x==3){</a:t>
            </a:r>
          </a:p>
          <a:p>
            <a:r>
              <a:rPr lang="en-US" sz="2000">
                <a:latin typeface="Consolas" panose="020B0609020204030204" pitchFamily="49" charset="0"/>
              </a:rPr>
              <a:t>		std::cout &lt;&lt;x &lt;&lt; “\nYour Choice is 3”;</a:t>
            </a:r>
          </a:p>
          <a:p>
            <a:r>
              <a:rPr lang="en-US" sz="2000">
                <a:latin typeface="Consolas" panose="020B0609020204030204" pitchFamily="49" charset="0"/>
              </a:rPr>
              <a:t>	}else{</a:t>
            </a:r>
          </a:p>
          <a:p>
            <a:r>
              <a:rPr lang="en-US" sz="2000">
                <a:latin typeface="Consolas" panose="020B0609020204030204" pitchFamily="49" charset="0"/>
              </a:rPr>
              <a:t>		std::cout &lt;&lt; “\nInvalid Choice.”;</a:t>
            </a:r>
          </a:p>
          <a:p>
            <a:r>
              <a:rPr lang="en-US" sz="2000">
                <a:latin typeface="Consolas" panose="020B0609020204030204" pitchFamily="49" charset="0"/>
              </a:rPr>
              <a:t> 	}</a:t>
            </a:r>
          </a:p>
          <a:p>
            <a:r>
              <a:rPr lang="en-US" sz="2000">
                <a:latin typeface="Consolas" panose="020B0609020204030204" pitchFamily="49" charset="0"/>
              </a:rPr>
              <a:t>	return 0;</a:t>
            </a:r>
          </a:p>
          <a:p>
            <a:r>
              <a:rPr lang="en-US" sz="2000">
                <a:latin typeface="Consolas" panose="020B0609020204030204" pitchFamily="49" charset="0"/>
              </a:rPr>
              <a:t>}</a:t>
            </a:r>
            <a:endParaRPr lang="en-US" sz="200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91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784457-7D69-4262-9079-0CF06CFB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989" y="282027"/>
            <a:ext cx="8771313" cy="67798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CẤU TRÚC LỰA CHỌN IF LỒNG NHAU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D769E-1509-43B6-8658-9ADB89326956}"/>
              </a:ext>
            </a:extLst>
          </p:cNvPr>
          <p:cNvSpPr txBox="1"/>
          <p:nvPr/>
        </p:nvSpPr>
        <p:spPr>
          <a:xfrm>
            <a:off x="155863" y="960007"/>
            <a:ext cx="11182004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>
                <a:latin typeface="Cambria" panose="02040503050406030204" pitchFamily="18" charset="0"/>
                <a:ea typeface="Cambria" panose="02040503050406030204" pitchFamily="18" charset="0"/>
              </a:rPr>
              <a:t> Cú pháp:</a:t>
            </a:r>
            <a:endParaRPr lang="en-US" sz="28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F30AF-A6B9-4A4A-B2F2-0CD3DD747E19}"/>
              </a:ext>
            </a:extLst>
          </p:cNvPr>
          <p:cNvSpPr txBox="1"/>
          <p:nvPr/>
        </p:nvSpPr>
        <p:spPr>
          <a:xfrm>
            <a:off x="1047405" y="2065379"/>
            <a:ext cx="44556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effectLst/>
                <a:latin typeface="Consolas" panose="020B0609020204030204" pitchFamily="49" charset="0"/>
              </a:rPr>
              <a:t>IF(expression_1)</a:t>
            </a:r>
          </a:p>
          <a:p>
            <a:pPr lvl="1"/>
            <a:r>
              <a:rPr lang="en-US" sz="2400" b="1"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b="1">
                <a:latin typeface="Consolas" panose="020B0609020204030204" pitchFamily="49" charset="0"/>
              </a:rPr>
              <a:t>	statement_1;</a:t>
            </a:r>
          </a:p>
          <a:p>
            <a:r>
              <a:rPr lang="en-US" sz="2400" b="1">
                <a:latin typeface="Consolas" panose="020B0609020204030204" pitchFamily="49" charset="0"/>
              </a:rPr>
              <a:t>	IF(expression_2)</a:t>
            </a:r>
          </a:p>
          <a:p>
            <a:pPr lvl="3"/>
            <a:r>
              <a:rPr lang="en-US" sz="2400" b="1">
                <a:latin typeface="Consolas" panose="020B0609020204030204" pitchFamily="49" charset="0"/>
              </a:rPr>
              <a:t>statement_2;</a:t>
            </a:r>
          </a:p>
          <a:p>
            <a:pPr marL="914400" lvl="3"/>
            <a:r>
              <a:rPr lang="en-US" sz="2400" b="1">
                <a:latin typeface="Consolas" panose="020B0609020204030204" pitchFamily="49" charset="0"/>
              </a:rPr>
              <a:t>ELSE</a:t>
            </a:r>
          </a:p>
          <a:p>
            <a:pPr lvl="3">
              <a:tabLst>
                <a:tab pos="1379538" algn="l"/>
              </a:tabLst>
            </a:pPr>
            <a:r>
              <a:rPr lang="en-US" sz="2400" b="1">
                <a:latin typeface="Consolas" panose="020B0609020204030204" pitchFamily="49" charset="0"/>
              </a:rPr>
              <a:t>	statement_3</a:t>
            </a:r>
          </a:p>
          <a:p>
            <a:pPr lvl="1"/>
            <a:r>
              <a:rPr lang="en-US" sz="2400" b="1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b="1">
                <a:latin typeface="Consolas" panose="020B0609020204030204" pitchFamily="49" charset="0"/>
              </a:rPr>
              <a:t>ELSE</a:t>
            </a:r>
          </a:p>
          <a:p>
            <a:pPr lvl="1"/>
            <a:r>
              <a:rPr lang="en-US" sz="2400" b="1">
                <a:latin typeface="Consolas" panose="020B0609020204030204" pitchFamily="49" charset="0"/>
              </a:rPr>
              <a:t>	statement;</a:t>
            </a:r>
            <a:endParaRPr lang="en-US" sz="2400" b="1">
              <a:effectLst/>
              <a:latin typeface="Consolas" panose="020B0609020204030204" pitchFamily="49" charset="0"/>
            </a:endParaRPr>
          </a:p>
          <a:p>
            <a:pPr lvl="1"/>
            <a:endParaRPr lang="en-US" sz="2400" b="1"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31772-AD11-4A4C-8969-141795BEF78C}"/>
              </a:ext>
            </a:extLst>
          </p:cNvPr>
          <p:cNvSpPr txBox="1"/>
          <p:nvPr/>
        </p:nvSpPr>
        <p:spPr>
          <a:xfrm>
            <a:off x="5187142" y="2065379"/>
            <a:ext cx="6418812" cy="113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88" lvl="1" indent="298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Chương trình sẽ đánh giá điều kiện theo thứ tự từ trên xuống dưới, từ ngoài vào trong .</a:t>
            </a:r>
          </a:p>
        </p:txBody>
      </p:sp>
    </p:spTree>
    <p:extLst>
      <p:ext uri="{BB962C8B-B14F-4D97-AF65-F5344CB8AC3E}">
        <p14:creationId xmlns:p14="http://schemas.microsoft.com/office/powerpoint/2010/main" val="880235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784457-7D69-4262-9079-0CF06CFB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311" y="180934"/>
            <a:ext cx="8471362" cy="67798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CẤU TRÚC LỰA CHỌN IF LỒNG NHAU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D769E-1509-43B6-8658-9ADB89326956}"/>
              </a:ext>
            </a:extLst>
          </p:cNvPr>
          <p:cNvSpPr txBox="1"/>
          <p:nvPr/>
        </p:nvSpPr>
        <p:spPr>
          <a:xfrm>
            <a:off x="255616" y="858914"/>
            <a:ext cx="11182004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>
                <a:latin typeface="Cambria" panose="02040503050406030204" pitchFamily="18" charset="0"/>
                <a:ea typeface="Cambria" panose="02040503050406030204" pitchFamily="18" charset="0"/>
              </a:rPr>
              <a:t> Ví dụ:</a:t>
            </a:r>
            <a:endParaRPr lang="en-US" sz="28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F30AF-A6B9-4A4A-B2F2-0CD3DD747E19}"/>
              </a:ext>
            </a:extLst>
          </p:cNvPr>
          <p:cNvSpPr txBox="1"/>
          <p:nvPr/>
        </p:nvSpPr>
        <p:spPr>
          <a:xfrm>
            <a:off x="2042852" y="1660308"/>
            <a:ext cx="962198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effectLst/>
                <a:latin typeface="Consolas" panose="020B0609020204030204" pitchFamily="49" charset="0"/>
              </a:rPr>
              <a:t>#include &lt;iostream&gt;</a:t>
            </a:r>
            <a:endParaRPr lang="en-US" sz="2000">
              <a:latin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</a:rPr>
              <a:t>int main() {</a:t>
            </a:r>
          </a:p>
          <a:p>
            <a:r>
              <a:rPr lang="en-US" sz="2000">
                <a:latin typeface="Consolas" panose="020B0609020204030204" pitchFamily="49" charset="0"/>
              </a:rPr>
              <a:t>	int x, y; x = y =0;</a:t>
            </a:r>
          </a:p>
          <a:p>
            <a:r>
              <a:rPr lang="en-US" sz="2000">
                <a:latin typeface="Consolas" panose="020B0609020204030204" pitchFamily="49" charset="0"/>
              </a:rPr>
              <a:t>	std::cout &lt;&lt; “Enter your choice (1-3): ”;</a:t>
            </a:r>
          </a:p>
          <a:p>
            <a:r>
              <a:rPr lang="en-US" sz="2000">
                <a:latin typeface="Consolas" panose="020B0609020204030204" pitchFamily="49" charset="0"/>
              </a:rPr>
              <a:t>	std::cin &gt;&gt; x;</a:t>
            </a:r>
          </a:p>
          <a:p>
            <a:r>
              <a:rPr lang="en-US" sz="2000">
                <a:latin typeface="Consolas" panose="020B0609020204030204" pitchFamily="49" charset="0"/>
              </a:rPr>
              <a:t>	if(x == 1) {</a:t>
            </a:r>
          </a:p>
          <a:p>
            <a:r>
              <a:rPr lang="en-US" sz="2000">
                <a:latin typeface="Consolas" panose="020B0609020204030204" pitchFamily="49" charset="0"/>
              </a:rPr>
              <a:t>		std::cout &lt;&lt;x &lt;&lt; “\nEnter value for y(1-5): ”;</a:t>
            </a:r>
          </a:p>
          <a:p>
            <a:r>
              <a:rPr lang="en-US" sz="2000">
                <a:latin typeface="Consolas" panose="020B0609020204030204" pitchFamily="49" charset="0"/>
              </a:rPr>
              <a:t>		if(y &lt;= 5) {</a:t>
            </a:r>
          </a:p>
          <a:p>
            <a:r>
              <a:rPr lang="en-US" sz="2000">
                <a:latin typeface="Consolas" panose="020B0609020204030204" pitchFamily="49" charset="0"/>
              </a:rPr>
              <a:t>		   std::cout &lt;&lt;x &lt;&lt; “\The value for y: ” &lt;&lt; y;</a:t>
            </a:r>
          </a:p>
          <a:p>
            <a:r>
              <a:rPr lang="en-US" sz="2000">
                <a:latin typeface="Consolas" panose="020B0609020204030204" pitchFamily="49" charset="0"/>
              </a:rPr>
              <a:t>		}else{</a:t>
            </a:r>
          </a:p>
          <a:p>
            <a:r>
              <a:rPr lang="en-US" sz="2000">
                <a:latin typeface="Consolas" panose="020B0609020204030204" pitchFamily="49" charset="0"/>
              </a:rPr>
              <a:t>		   std::cout &lt;&lt;x &lt;&lt; “\The value for y exceeds 5 ”;</a:t>
            </a:r>
          </a:p>
          <a:p>
            <a:r>
              <a:rPr lang="en-US" sz="2000">
                <a:latin typeface="Consolas" panose="020B0609020204030204" pitchFamily="49" charset="0"/>
              </a:rPr>
              <a:t>		}</a:t>
            </a:r>
          </a:p>
          <a:p>
            <a:r>
              <a:rPr lang="en-US" sz="2000">
                <a:latin typeface="Consolas" panose="020B0609020204030204" pitchFamily="49" charset="0"/>
              </a:rPr>
              <a:t>	}else{</a:t>
            </a:r>
          </a:p>
          <a:p>
            <a:r>
              <a:rPr lang="en-US" sz="2000">
                <a:latin typeface="Consolas" panose="020B0609020204030204" pitchFamily="49" charset="0"/>
              </a:rPr>
              <a:t>		std::cout &lt;&lt; “\nChoice was not 1.”;</a:t>
            </a:r>
          </a:p>
          <a:p>
            <a:r>
              <a:rPr lang="en-US" sz="2000">
                <a:latin typeface="Consolas" panose="020B0609020204030204" pitchFamily="49" charset="0"/>
              </a:rPr>
              <a:t> 	}</a:t>
            </a:r>
          </a:p>
          <a:p>
            <a:r>
              <a:rPr lang="en-US" sz="2000">
                <a:latin typeface="Consolas" panose="020B0609020204030204" pitchFamily="49" charset="0"/>
              </a:rPr>
              <a:t>	return 0;</a:t>
            </a:r>
          </a:p>
          <a:p>
            <a:r>
              <a:rPr lang="en-US" sz="2000">
                <a:latin typeface="Consolas" panose="020B0609020204030204" pitchFamily="49" charset="0"/>
              </a:rPr>
              <a:t>}</a:t>
            </a:r>
            <a:endParaRPr lang="en-US" sz="200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766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784457-7D69-4262-9079-0CF06CFB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990" y="282027"/>
            <a:ext cx="8206046" cy="67798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CẤU TRÚC LỰA CHỌN SWITCH-CASE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FAB663-4987-480C-94A0-BAD033918F29}"/>
              </a:ext>
            </a:extLst>
          </p:cNvPr>
          <p:cNvSpPr txBox="1"/>
          <p:nvPr/>
        </p:nvSpPr>
        <p:spPr>
          <a:xfrm>
            <a:off x="133004" y="960007"/>
            <a:ext cx="11671070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>
                <a:latin typeface="Cambria" panose="02040503050406030204" pitchFamily="18" charset="0"/>
                <a:ea typeface="Cambria" panose="02040503050406030204" pitchFamily="18" charset="0"/>
              </a:rPr>
              <a:t> Định nghĩa: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5D4A0-918D-4A2F-A5EC-F9958F7AE611}"/>
              </a:ext>
            </a:extLst>
          </p:cNvPr>
          <p:cNvSpPr txBox="1"/>
          <p:nvPr/>
        </p:nvSpPr>
        <p:spPr>
          <a:xfrm>
            <a:off x="448888" y="2413830"/>
            <a:ext cx="11039301" cy="113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Là bộ lựa chọn đa hướng, nó so sánh giá trị của một biểu thức với một danh sách các hằng số nguyên hoặc hằng ký tự.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659414-0CB9-4A2E-A145-CA01C210675E}"/>
              </a:ext>
            </a:extLst>
          </p:cNvPr>
          <p:cNvSpPr txBox="1"/>
          <p:nvPr/>
        </p:nvSpPr>
        <p:spPr>
          <a:xfrm>
            <a:off x="393469" y="4026518"/>
            <a:ext cx="10346575" cy="113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Khi gặp một sự so sánh trùng khớp, các lệnh kết hợp với hằng đó được thực thi.</a:t>
            </a:r>
          </a:p>
        </p:txBody>
      </p:sp>
    </p:spTree>
    <p:extLst>
      <p:ext uri="{BB962C8B-B14F-4D97-AF65-F5344CB8AC3E}">
        <p14:creationId xmlns:p14="http://schemas.microsoft.com/office/powerpoint/2010/main" val="87689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784457-7D69-4262-9079-0CF06CFB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990" y="282027"/>
            <a:ext cx="8206046" cy="67798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CẤU TRÚC LỰA CHỌN SWITCH-CASE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FAB663-4987-480C-94A0-BAD033918F29}"/>
              </a:ext>
            </a:extLst>
          </p:cNvPr>
          <p:cNvSpPr txBox="1"/>
          <p:nvPr/>
        </p:nvSpPr>
        <p:spPr>
          <a:xfrm>
            <a:off x="133004" y="960007"/>
            <a:ext cx="11671070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>
                <a:latin typeface="Cambria" panose="02040503050406030204" pitchFamily="18" charset="0"/>
                <a:ea typeface="Cambria" panose="02040503050406030204" pitchFamily="18" charset="0"/>
              </a:rPr>
              <a:t> Cú pháp: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0A3882-1394-4671-82B1-768C1AB26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50" y="1955784"/>
            <a:ext cx="91535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00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784457-7D69-4262-9079-0CF06CFB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990" y="282027"/>
            <a:ext cx="8206046" cy="67798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CẤU TRÚC LỰA CHỌN SWITCH-CASE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FAB663-4987-480C-94A0-BAD033918F29}"/>
              </a:ext>
            </a:extLst>
          </p:cNvPr>
          <p:cNvSpPr txBox="1"/>
          <p:nvPr/>
        </p:nvSpPr>
        <p:spPr>
          <a:xfrm>
            <a:off x="133004" y="960007"/>
            <a:ext cx="11671070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>
                <a:latin typeface="Cambria" panose="02040503050406030204" pitchFamily="18" charset="0"/>
                <a:ea typeface="Cambria" panose="02040503050406030204" pitchFamily="18" charset="0"/>
              </a:rPr>
              <a:t> Cú pháp: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A00A47-E1FC-4666-B6EE-DAAD3F87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298" y="1957779"/>
            <a:ext cx="81915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9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520C-CD9B-4F01-A2CD-6D9BEDA2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444" y="248776"/>
            <a:ext cx="7075516" cy="677980"/>
          </a:xfrm>
        </p:spPr>
        <p:txBody>
          <a:bodyPr>
            <a:normAutofit fontScale="90000"/>
          </a:bodyPr>
          <a:lstStyle/>
          <a:p>
            <a:r>
              <a:rPr lang="en-US" b="1"/>
              <a:t>CẤU TRÚC ĐIỀU KHIỂN LÀ GÌ?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917B7-DC79-4EA2-86AC-5218A1042CEB}"/>
              </a:ext>
            </a:extLst>
          </p:cNvPr>
          <p:cNvSpPr txBox="1"/>
          <p:nvPr/>
        </p:nvSpPr>
        <p:spPr>
          <a:xfrm>
            <a:off x="838201" y="1778924"/>
            <a:ext cx="11182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Thực thi tuần tự: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Các lệnh được thực hiện theo thứ tự tuần tự từ trên xuống dưới và kết thúc chương trình ở cuối hàm 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main().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1EC505-6B2D-4FB7-A4EA-CC4F13286E0D}"/>
              </a:ext>
            </a:extLst>
          </p:cNvPr>
          <p:cNvSpPr txBox="1"/>
          <p:nvPr/>
        </p:nvSpPr>
        <p:spPr>
          <a:xfrm>
            <a:off x="838200" y="3429000"/>
            <a:ext cx="111820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Thực thi có điều khiển: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Lệnh thực hiện tiếp theo có thể sẽ không phải là lệnh kế tiếp lệnh trước đó.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Có thể là chỉ thị riêng biệt cho từng trường hợp có thể xảy ra trong vấn đề nào đó.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Có thể cần thực hiện lặp lại một công việc (đoạn code) nào đó.</a:t>
            </a:r>
          </a:p>
        </p:txBody>
      </p:sp>
    </p:spTree>
    <p:extLst>
      <p:ext uri="{BB962C8B-B14F-4D97-AF65-F5344CB8AC3E}">
        <p14:creationId xmlns:p14="http://schemas.microsoft.com/office/powerpoint/2010/main" val="3145460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784457-7D69-4262-9079-0CF06CFB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852" y="180934"/>
            <a:ext cx="8647315" cy="67798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CẤU TRÚC LỰA CHỌN SWITCH-CASE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D769E-1509-43B6-8658-9ADB89326956}"/>
              </a:ext>
            </a:extLst>
          </p:cNvPr>
          <p:cNvSpPr txBox="1"/>
          <p:nvPr/>
        </p:nvSpPr>
        <p:spPr>
          <a:xfrm>
            <a:off x="255616" y="858914"/>
            <a:ext cx="11182004" cy="1305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>
                <a:latin typeface="Cambria" panose="02040503050406030204" pitchFamily="18" charset="0"/>
                <a:ea typeface="Cambria" panose="02040503050406030204" pitchFamily="18" charset="0"/>
              </a:rPr>
              <a:t> Ví dụ: Nhập tháng bất kỳ nào từ bàn phím và in số ngày của tháng đó ra màn hình:</a:t>
            </a:r>
            <a:endParaRPr lang="en-US" sz="28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F30AF-A6B9-4A4A-B2F2-0CD3DD747E19}"/>
              </a:ext>
            </a:extLst>
          </p:cNvPr>
          <p:cNvSpPr txBox="1"/>
          <p:nvPr/>
        </p:nvSpPr>
        <p:spPr>
          <a:xfrm>
            <a:off x="2042852" y="2196017"/>
            <a:ext cx="1002722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effectLst/>
                <a:latin typeface="Consolas" panose="020B0609020204030204" pitchFamily="49" charset="0"/>
              </a:rPr>
              <a:t>#include &lt;iostream&gt;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int main() {</a:t>
            </a:r>
          </a:p>
          <a:p>
            <a:r>
              <a:rPr lang="en-US">
                <a:latin typeface="Consolas" panose="020B0609020204030204" pitchFamily="49" charset="0"/>
              </a:rPr>
              <a:t>	int month;</a:t>
            </a:r>
          </a:p>
          <a:p>
            <a:r>
              <a:rPr lang="en-US">
                <a:latin typeface="Consolas" panose="020B0609020204030204" pitchFamily="49" charset="0"/>
              </a:rPr>
              <a:t>	std::cout &lt;&lt; “Enter the month: ”;</a:t>
            </a:r>
          </a:p>
          <a:p>
            <a:r>
              <a:rPr lang="en-US">
                <a:latin typeface="Consolas" panose="020B0609020204030204" pitchFamily="49" charset="0"/>
              </a:rPr>
              <a:t>	std::cin &gt;&gt; month;</a:t>
            </a:r>
          </a:p>
          <a:p>
            <a:r>
              <a:rPr lang="en-US">
                <a:latin typeface="Consolas" panose="020B0609020204030204" pitchFamily="49" charset="0"/>
              </a:rPr>
              <a:t>	switch(month) {</a:t>
            </a:r>
          </a:p>
          <a:p>
            <a:r>
              <a:rPr lang="en-US">
                <a:latin typeface="Consolas" panose="020B0609020204030204" pitchFamily="49" charset="0"/>
              </a:rPr>
              <a:t>		case 1: case 3: case 5: case 7: case 8: case 10: case 12:</a:t>
            </a:r>
          </a:p>
          <a:p>
            <a:r>
              <a:rPr lang="en-US">
                <a:latin typeface="Consolas" panose="020B0609020204030204" pitchFamily="49" charset="0"/>
              </a:rPr>
              <a:t>		std::cout &lt;&lt; “This month has 31 days”; break;</a:t>
            </a:r>
          </a:p>
          <a:p>
            <a:r>
              <a:rPr lang="en-US">
                <a:latin typeface="Consolas" panose="020B0609020204030204" pitchFamily="49" charset="0"/>
              </a:rPr>
              <a:t>		case 2:</a:t>
            </a:r>
          </a:p>
          <a:p>
            <a:r>
              <a:rPr lang="en-US">
                <a:latin typeface="Consolas" panose="020B0609020204030204" pitchFamily="49" charset="0"/>
              </a:rPr>
              <a:t>		std::cout &lt;&lt; “This month has 28 days”; break;</a:t>
            </a:r>
          </a:p>
          <a:p>
            <a:r>
              <a:rPr lang="en-US">
                <a:latin typeface="Consolas" panose="020B0609020204030204" pitchFamily="49" charset="0"/>
              </a:rPr>
              <a:t>		case 4: case 6: case 9: case 11:</a:t>
            </a:r>
          </a:p>
          <a:p>
            <a:r>
              <a:rPr lang="en-US">
                <a:latin typeface="Consolas" panose="020B0609020204030204" pitchFamily="49" charset="0"/>
              </a:rPr>
              <a:t>		std::cout &lt;&lt; “This month has 30 days”; break;</a:t>
            </a:r>
          </a:p>
          <a:p>
            <a:r>
              <a:rPr lang="en-US">
                <a:latin typeface="Consolas" panose="020B0609020204030204" pitchFamily="49" charset="0"/>
              </a:rPr>
              <a:t>		default:</a:t>
            </a:r>
          </a:p>
          <a:p>
            <a:r>
              <a:rPr lang="en-US">
                <a:latin typeface="Consolas" panose="020B0609020204030204" pitchFamily="49" charset="0"/>
              </a:rPr>
              <a:t>		std::cout &lt;&lt; “Invalid month!”; break;</a:t>
            </a:r>
          </a:p>
          <a:p>
            <a:r>
              <a:rPr lang="en-US">
                <a:latin typeface="Consolas" panose="020B0609020204030204" pitchFamily="49" charset="0"/>
              </a:rPr>
              <a:t>	}</a:t>
            </a:r>
          </a:p>
          <a:p>
            <a:r>
              <a:rPr lang="en-US">
                <a:latin typeface="Consolas" panose="020B0609020204030204" pitchFamily="49" charset="0"/>
              </a:rPr>
              <a:t>	return 0;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  <a:endParaRPr lang="en-US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88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520C-CD9B-4F01-A2CD-6D9BEDA2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876" y="214247"/>
            <a:ext cx="8172797" cy="67798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CÁC LOẠI CẤU TRÚC ĐIỀU KHIỂN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917B7-DC79-4EA2-86AC-5218A1042CEB}"/>
              </a:ext>
            </a:extLst>
          </p:cNvPr>
          <p:cNvSpPr txBox="1"/>
          <p:nvPr/>
        </p:nvSpPr>
        <p:spPr>
          <a:xfrm>
            <a:off x="838200" y="1983240"/>
            <a:ext cx="111820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Cấu trúc lựa chọn (rẽ nhánh):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Cho phép ta thực hiện các điều kiện cần giải quyết bài toán.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If – Else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Switch-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1EC505-6B2D-4FB7-A4EA-CC4F13286E0D}"/>
              </a:ext>
            </a:extLst>
          </p:cNvPr>
          <p:cNvSpPr txBox="1"/>
          <p:nvPr/>
        </p:nvSpPr>
        <p:spPr>
          <a:xfrm>
            <a:off x="838200" y="3996439"/>
            <a:ext cx="111820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Cấu trúc lặp (Vòng lặp):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Cho phép ta thực hiện sự lặp đi lặp lại của một công việc nào đó trong chương trình.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While,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Do-while</a:t>
            </a:r>
          </a:p>
        </p:txBody>
      </p:sp>
    </p:spTree>
    <p:extLst>
      <p:ext uri="{BB962C8B-B14F-4D97-AF65-F5344CB8AC3E}">
        <p14:creationId xmlns:p14="http://schemas.microsoft.com/office/powerpoint/2010/main" val="185764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hải làm gì khi cần quyết định lựa chọn? - Medio">
            <a:extLst>
              <a:ext uri="{FF2B5EF4-FFF2-40B4-BE49-F238E27FC236}">
                <a16:creationId xmlns:a16="http://schemas.microsoft.com/office/drawing/2014/main" id="{33BE56B2-ACC7-43C4-AE49-711304E35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2931" y="643466"/>
            <a:ext cx="6069470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1FE2A7-9477-4B88-A28B-C1406849E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422" y="1967265"/>
            <a:ext cx="2944784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CẤU TRÚC LỰA CHỌN</a:t>
            </a:r>
            <a:br>
              <a:rPr lang="en-US" sz="3600" kern="12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600" kern="12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(RẼ NHÁNH)</a:t>
            </a:r>
          </a:p>
        </p:txBody>
      </p:sp>
    </p:spTree>
    <p:extLst>
      <p:ext uri="{BB962C8B-B14F-4D97-AF65-F5344CB8AC3E}">
        <p14:creationId xmlns:p14="http://schemas.microsoft.com/office/powerpoint/2010/main" val="281289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784457-7D69-4262-9079-0CF06CFB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990" y="282027"/>
            <a:ext cx="7324898" cy="67798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CẤU TRÚC LỰA CHỌN IF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D769E-1509-43B6-8658-9ADB89326956}"/>
              </a:ext>
            </a:extLst>
          </p:cNvPr>
          <p:cNvSpPr txBox="1"/>
          <p:nvPr/>
        </p:nvSpPr>
        <p:spPr>
          <a:xfrm>
            <a:off x="232756" y="1012206"/>
            <a:ext cx="11454246" cy="5748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b="1">
                <a:latin typeface="Cambria" panose="02040503050406030204" pitchFamily="18" charset="0"/>
                <a:ea typeface="Cambria" panose="02040503050406030204" pitchFamily="18" charset="0"/>
              </a:rPr>
              <a:t>Định nghĩa: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Cho phép ta lựa chọn thực hiện khối lệnh không phụ thuộc vào kết quả của việc kiểm tra một điều kiện nào đó.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Ví dụ bằng mã giả:</a:t>
            </a:r>
          </a:p>
          <a:p>
            <a:pPr lvl="2">
              <a:lnSpc>
                <a:spcPct val="150000"/>
              </a:lnSpc>
            </a:pPr>
            <a:r>
              <a:rPr lang="en-US" sz="2400" i="1">
                <a:latin typeface="Cambria" panose="02040503050406030204" pitchFamily="18" charset="0"/>
                <a:ea typeface="Cambria" panose="02040503050406030204" pitchFamily="18" charset="0"/>
              </a:rPr>
              <a:t>If Average mark is greadter than or equal to 8</a:t>
            </a:r>
          </a:p>
          <a:p>
            <a:pPr lvl="3">
              <a:lnSpc>
                <a:spcPct val="150000"/>
              </a:lnSpc>
            </a:pPr>
            <a:r>
              <a:rPr lang="en-US" sz="2400" i="1">
                <a:latin typeface="Cambria" panose="02040503050406030204" pitchFamily="18" charset="0"/>
                <a:ea typeface="Cambria" panose="02040503050406030204" pitchFamily="18" charset="0"/>
              </a:rPr>
              <a:t>Print “Passed”</a:t>
            </a:r>
          </a:p>
          <a:p>
            <a:pPr marL="808038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Nếu điều kiện thỏa mãn:</a:t>
            </a:r>
          </a:p>
          <a:p>
            <a:pPr marL="1265238" lvl="4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Lệnh Print sẽ được thực hiện, chương trình sẽ chạy lệnh tiếp theo.</a:t>
            </a:r>
          </a:p>
          <a:p>
            <a:pPr marL="808038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Nếu điều kiện không thỏa mãn:</a:t>
            </a:r>
          </a:p>
          <a:p>
            <a:pPr marL="1265238" lvl="4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Lệnh Print sẽ bị bỏ qua, chương trình tiếp tục chạy.</a:t>
            </a:r>
          </a:p>
        </p:txBody>
      </p:sp>
    </p:spTree>
    <p:extLst>
      <p:ext uri="{BB962C8B-B14F-4D97-AF65-F5344CB8AC3E}">
        <p14:creationId xmlns:p14="http://schemas.microsoft.com/office/powerpoint/2010/main" val="70247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784457-7D69-4262-9079-0CF06CFB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990" y="282027"/>
            <a:ext cx="7324898" cy="67798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CẤU TRÚC LỰA CHỌN IF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D769E-1509-43B6-8658-9ADB89326956}"/>
              </a:ext>
            </a:extLst>
          </p:cNvPr>
          <p:cNvSpPr txBox="1"/>
          <p:nvPr/>
        </p:nvSpPr>
        <p:spPr>
          <a:xfrm>
            <a:off x="56805" y="960007"/>
            <a:ext cx="11182004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>
                <a:latin typeface="Cambria" panose="02040503050406030204" pitchFamily="18" charset="0"/>
                <a:ea typeface="Cambria" panose="02040503050406030204" pitchFamily="18" charset="0"/>
              </a:rPr>
              <a:t> Cú pháp:</a:t>
            </a:r>
            <a:endParaRPr lang="en-US" sz="28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30633-2C6B-43C0-A9AC-FFAE7D3B5CB7}"/>
              </a:ext>
            </a:extLst>
          </p:cNvPr>
          <p:cNvSpPr txBox="1"/>
          <p:nvPr/>
        </p:nvSpPr>
        <p:spPr>
          <a:xfrm>
            <a:off x="3457749" y="2115874"/>
            <a:ext cx="4945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Consolas" panose="020B0609020204030204" pitchFamily="49" charset="0"/>
                <a:ea typeface="Cambria" panose="02040503050406030204" pitchFamily="18" charset="0"/>
              </a:rPr>
              <a:t>If (expression) {</a:t>
            </a:r>
          </a:p>
          <a:p>
            <a:r>
              <a:rPr lang="en-US" sz="3200" b="1">
                <a:latin typeface="Consolas" panose="020B0609020204030204" pitchFamily="49" charset="0"/>
                <a:ea typeface="Cambria" panose="02040503050406030204" pitchFamily="18" charset="0"/>
              </a:rPr>
              <a:t>	//statement;</a:t>
            </a:r>
          </a:p>
          <a:p>
            <a:r>
              <a:rPr lang="en-US" sz="3200" b="1">
                <a:latin typeface="Consolas" panose="020B0609020204030204" pitchFamily="49" charset="0"/>
                <a:ea typeface="Cambria" panose="02040503050406030204" pitchFamily="18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08323-0161-4CF7-AC1B-CFD05D46653E}"/>
              </a:ext>
            </a:extLst>
          </p:cNvPr>
          <p:cNvSpPr txBox="1"/>
          <p:nvPr/>
        </p:nvSpPr>
        <p:spPr>
          <a:xfrm>
            <a:off x="655321" y="4101711"/>
            <a:ext cx="11182004" cy="223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Expression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là điều kiện để quyết định việc lựa chọn của 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Expression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có thể là một hoặc nhiều biểu thức logic được đặt bên trong dấu 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Nếu 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expression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là 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true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thì khối lệnh 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statement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trong 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sẽ được thực thi.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Ngược lại, nếu 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expression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là 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false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thì khối lệnh trong 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không được thực thi.</a:t>
            </a:r>
          </a:p>
        </p:txBody>
      </p:sp>
    </p:spTree>
    <p:extLst>
      <p:ext uri="{BB962C8B-B14F-4D97-AF65-F5344CB8AC3E}">
        <p14:creationId xmlns:p14="http://schemas.microsoft.com/office/powerpoint/2010/main" val="203411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784457-7D69-4262-9079-0CF06CFB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990" y="282027"/>
            <a:ext cx="7324898" cy="67798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CẤU TRÚC LỰA CHỌN IF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D769E-1509-43B6-8658-9ADB89326956}"/>
              </a:ext>
            </a:extLst>
          </p:cNvPr>
          <p:cNvSpPr txBox="1"/>
          <p:nvPr/>
        </p:nvSpPr>
        <p:spPr>
          <a:xfrm>
            <a:off x="114485" y="981780"/>
            <a:ext cx="11182004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>
                <a:latin typeface="Cambria" panose="02040503050406030204" pitchFamily="18" charset="0"/>
                <a:ea typeface="Cambria" panose="02040503050406030204" pitchFamily="18" charset="0"/>
              </a:rPr>
              <a:t> Ví dụ:</a:t>
            </a:r>
            <a:endParaRPr lang="en-US" sz="28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08323-0161-4CF7-AC1B-CFD05D46653E}"/>
              </a:ext>
            </a:extLst>
          </p:cNvPr>
          <p:cNvSpPr txBox="1"/>
          <p:nvPr/>
        </p:nvSpPr>
        <p:spPr>
          <a:xfrm>
            <a:off x="455245" y="2388568"/>
            <a:ext cx="7032568" cy="113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sz="2400" i="1">
                <a:latin typeface="Cambria" panose="02040503050406030204" pitchFamily="18" charset="0"/>
                <a:ea typeface="Cambria" panose="02040503050406030204" pitchFamily="18" charset="0"/>
              </a:rPr>
              <a:t>If Average mark is greadter than or equal to 8</a:t>
            </a:r>
          </a:p>
          <a:p>
            <a:pPr lvl="3">
              <a:lnSpc>
                <a:spcPct val="150000"/>
              </a:lnSpc>
            </a:pPr>
            <a:r>
              <a:rPr lang="en-US" sz="2400" i="1">
                <a:latin typeface="Cambria" panose="02040503050406030204" pitchFamily="18" charset="0"/>
                <a:ea typeface="Cambria" panose="02040503050406030204" pitchFamily="18" charset="0"/>
              </a:rPr>
              <a:t>Print “Passed”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7E18C-335A-4586-8607-A12590E50742}"/>
              </a:ext>
            </a:extLst>
          </p:cNvPr>
          <p:cNvSpPr txBox="1"/>
          <p:nvPr/>
        </p:nvSpPr>
        <p:spPr>
          <a:xfrm>
            <a:off x="661678" y="1648878"/>
            <a:ext cx="2560320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>
                <a:latin typeface="Cambria" panose="02040503050406030204" pitchFamily="18" charset="0"/>
                <a:ea typeface="Cambria" panose="02040503050406030204" pitchFamily="18" charset="0"/>
              </a:rPr>
              <a:t> Mã giả:</a:t>
            </a:r>
            <a:endParaRPr lang="en-US" sz="28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10B08-F486-47E0-A398-71E7F2DE4431}"/>
              </a:ext>
            </a:extLst>
          </p:cNvPr>
          <p:cNvSpPr txBox="1"/>
          <p:nvPr/>
        </p:nvSpPr>
        <p:spPr>
          <a:xfrm>
            <a:off x="661678" y="3546104"/>
            <a:ext cx="2560320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>
                <a:latin typeface="Cambria" panose="02040503050406030204" pitchFamily="18" charset="0"/>
                <a:ea typeface="Cambria" panose="02040503050406030204" pitchFamily="18" charset="0"/>
              </a:rPr>
              <a:t>C++</a:t>
            </a:r>
            <a:endParaRPr lang="en-US" sz="28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F30AF-A6B9-4A4A-B2F2-0CD3DD747E19}"/>
              </a:ext>
            </a:extLst>
          </p:cNvPr>
          <p:cNvSpPr txBox="1"/>
          <p:nvPr/>
        </p:nvSpPr>
        <p:spPr>
          <a:xfrm>
            <a:off x="808534" y="4444033"/>
            <a:ext cx="61638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effectLst/>
                <a:latin typeface="Consolas" panose="020B0609020204030204" pitchFamily="49" charset="0"/>
              </a:rPr>
              <a:t>    if(mark &gt;= 8 ) {</a:t>
            </a:r>
          </a:p>
          <a:p>
            <a:r>
              <a:rPr lang="en-US" sz="2800">
                <a:effectLst/>
                <a:latin typeface="Consolas" panose="020B0609020204030204" pitchFamily="49" charset="0"/>
              </a:rPr>
              <a:t>        std::cout &lt;&lt; "Passed";</a:t>
            </a:r>
          </a:p>
          <a:p>
            <a:r>
              <a:rPr lang="en-US" sz="2800">
                <a:effectLst/>
                <a:latin typeface="Consolas" panose="020B0609020204030204" pitchFamily="49" charset="0"/>
              </a:rPr>
              <a:t>    }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E9E82E-0DA4-4491-8554-822D66E18C6E}"/>
              </a:ext>
            </a:extLst>
          </p:cNvPr>
          <p:cNvGrpSpPr/>
          <p:nvPr/>
        </p:nvGrpSpPr>
        <p:grpSpPr>
          <a:xfrm>
            <a:off x="7823661" y="2012638"/>
            <a:ext cx="4070090" cy="3066931"/>
            <a:chOff x="8106294" y="1751896"/>
            <a:chExt cx="4070090" cy="3066931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3DC3ADD0-71D0-4CE5-90F9-55BAAAAB8265}"/>
                </a:ext>
              </a:extLst>
            </p:cNvPr>
            <p:cNvSpPr/>
            <p:nvPr/>
          </p:nvSpPr>
          <p:spPr>
            <a:xfrm>
              <a:off x="8106294" y="2754193"/>
              <a:ext cx="2156516" cy="953284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Consolas" panose="020B0609020204030204" pitchFamily="49" charset="0"/>
                <a:ea typeface="Cambria" panose="02040503050406030204" pitchFamily="18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35FF3A3-1C29-4BE7-974B-B197708F6BF0}"/>
                </a:ext>
              </a:extLst>
            </p:cNvPr>
            <p:cNvCxnSpPr>
              <a:cxnSpLocks/>
              <a:stCxn id="17" idx="4"/>
              <a:endCxn id="3" idx="0"/>
            </p:cNvCxnSpPr>
            <p:nvPr/>
          </p:nvCxnSpPr>
          <p:spPr>
            <a:xfrm>
              <a:off x="9184552" y="2029952"/>
              <a:ext cx="0" cy="7242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23E2DE2-6368-47AB-B35B-FB983074AC2A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9184551" y="3707477"/>
              <a:ext cx="0" cy="8332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BBBB3B1-0E79-4BD0-96C3-39D50DBF7281}"/>
                </a:ext>
              </a:extLst>
            </p:cNvPr>
            <p:cNvSpPr/>
            <p:nvPr/>
          </p:nvSpPr>
          <p:spPr>
            <a:xfrm>
              <a:off x="9045523" y="4540771"/>
              <a:ext cx="278056" cy="278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615296-B6D3-4AB6-842B-EA2712891939}"/>
                </a:ext>
              </a:extLst>
            </p:cNvPr>
            <p:cNvSpPr/>
            <p:nvPr/>
          </p:nvSpPr>
          <p:spPr>
            <a:xfrm>
              <a:off x="9045524" y="1751896"/>
              <a:ext cx="278056" cy="278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8DB251-3362-4A33-8E98-E0D0BAD98257}"/>
                </a:ext>
              </a:extLst>
            </p:cNvPr>
            <p:cNvSpPr txBox="1"/>
            <p:nvPr/>
          </p:nvSpPr>
          <p:spPr>
            <a:xfrm>
              <a:off x="8462730" y="2924438"/>
              <a:ext cx="1443643" cy="504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>
                <a:lnSpc>
                  <a:spcPct val="150000"/>
                </a:lnSpc>
              </a:pPr>
              <a:r>
                <a:rPr lang="en-US" sz="2000" i="1">
                  <a:latin typeface="Consolas" panose="020B0609020204030204" pitchFamily="49" charset="0"/>
                  <a:ea typeface="Cambria" panose="02040503050406030204" pitchFamily="18" charset="0"/>
                </a:rPr>
                <a:t>Mark &gt;=8</a:t>
              </a:r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8A6B75A-C86F-4B91-BE23-04833D55CBB2}"/>
                </a:ext>
              </a:extLst>
            </p:cNvPr>
            <p:cNvSpPr/>
            <p:nvPr/>
          </p:nvSpPr>
          <p:spPr>
            <a:xfrm>
              <a:off x="10416596" y="3699473"/>
              <a:ext cx="1759788" cy="554817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i="1">
                  <a:solidFill>
                    <a:schemeClr val="tx1"/>
                  </a:solidFill>
                  <a:latin typeface="Consolas" panose="020B0609020204030204" pitchFamily="49" charset="0"/>
                  <a:ea typeface="Cambria" panose="02040503050406030204" pitchFamily="18" charset="0"/>
                </a:rPr>
                <a:t>Print “Passed”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C0C1273-AB36-4026-ABD0-530950D31504}"/>
                </a:ext>
              </a:extLst>
            </p:cNvPr>
            <p:cNvGrpSpPr/>
            <p:nvPr/>
          </p:nvGrpSpPr>
          <p:grpSpPr>
            <a:xfrm>
              <a:off x="10262810" y="3247460"/>
              <a:ext cx="1033680" cy="452013"/>
              <a:chOff x="10262810" y="3247460"/>
              <a:chExt cx="1033680" cy="452013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D11E113-2FD5-4914-8723-8C4A13B2DA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2810" y="3247460"/>
                <a:ext cx="10336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258A198-D10E-4F81-8A31-8B66965F9430}"/>
                  </a:ext>
                </a:extLst>
              </p:cNvPr>
              <p:cNvCxnSpPr>
                <a:cxnSpLocks/>
                <a:endCxn id="24" idx="0"/>
              </p:cNvCxnSpPr>
              <p:nvPr/>
            </p:nvCxnSpPr>
            <p:spPr>
              <a:xfrm>
                <a:off x="11296490" y="3247460"/>
                <a:ext cx="0" cy="4520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DB24AF9-07DA-43A7-87F8-BE0D7B8671F9}"/>
                </a:ext>
              </a:extLst>
            </p:cNvPr>
            <p:cNvGrpSpPr/>
            <p:nvPr/>
          </p:nvGrpSpPr>
          <p:grpSpPr>
            <a:xfrm rot="5400000">
              <a:off x="10103228" y="3496414"/>
              <a:ext cx="413613" cy="1972911"/>
              <a:chOff x="10262810" y="3247460"/>
              <a:chExt cx="1033680" cy="45201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1B9A98D-09DE-4F59-95F9-6820871DC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2810" y="3247460"/>
                <a:ext cx="10336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443104B-A7E6-4B77-881E-3875749DEE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96490" y="3247460"/>
                <a:ext cx="0" cy="4520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8941FA6-8035-456A-B83B-508914446F5F}"/>
                </a:ext>
              </a:extLst>
            </p:cNvPr>
            <p:cNvSpPr txBox="1"/>
            <p:nvPr/>
          </p:nvSpPr>
          <p:spPr>
            <a:xfrm>
              <a:off x="10401838" y="2744443"/>
              <a:ext cx="1443643" cy="504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>
                <a:lnSpc>
                  <a:spcPct val="150000"/>
                </a:lnSpc>
              </a:pPr>
              <a:r>
                <a:rPr lang="en-US" sz="2000" i="1">
                  <a:latin typeface="Consolas" panose="020B0609020204030204" pitchFamily="49" charset="0"/>
                  <a:ea typeface="Cambria" panose="02040503050406030204" pitchFamily="18" charset="0"/>
                </a:rPr>
                <a:t>True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C5C2120-5A8B-4F2E-A224-F92E1823B8D0}"/>
                </a:ext>
              </a:extLst>
            </p:cNvPr>
            <p:cNvSpPr txBox="1"/>
            <p:nvPr/>
          </p:nvSpPr>
          <p:spPr>
            <a:xfrm>
              <a:off x="8323701" y="3757732"/>
              <a:ext cx="1443643" cy="504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>
                <a:lnSpc>
                  <a:spcPct val="150000"/>
                </a:lnSpc>
              </a:pPr>
              <a:r>
                <a:rPr lang="en-US" sz="2000" i="1">
                  <a:latin typeface="Consolas" panose="020B0609020204030204" pitchFamily="49" charset="0"/>
                  <a:ea typeface="Cambria" panose="02040503050406030204" pitchFamily="18" charset="0"/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32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784457-7D69-4262-9079-0CF06CFB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990" y="282027"/>
            <a:ext cx="7324898" cy="67798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CẤU TRÚC LỰA CHỌN IF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D769E-1509-43B6-8658-9ADB89326956}"/>
              </a:ext>
            </a:extLst>
          </p:cNvPr>
          <p:cNvSpPr txBox="1"/>
          <p:nvPr/>
        </p:nvSpPr>
        <p:spPr>
          <a:xfrm>
            <a:off x="139238" y="1012206"/>
            <a:ext cx="11182004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>
                <a:latin typeface="Cambria" panose="02040503050406030204" pitchFamily="18" charset="0"/>
                <a:ea typeface="Cambria" panose="02040503050406030204" pitchFamily="18" charset="0"/>
              </a:rPr>
              <a:t> Ví dụ:</a:t>
            </a:r>
            <a:endParaRPr lang="en-US" sz="28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F30AF-A6B9-4A4A-B2F2-0CD3DD747E19}"/>
              </a:ext>
            </a:extLst>
          </p:cNvPr>
          <p:cNvSpPr txBox="1"/>
          <p:nvPr/>
        </p:nvSpPr>
        <p:spPr>
          <a:xfrm>
            <a:off x="1467194" y="1804095"/>
            <a:ext cx="962198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effectLst/>
                <a:latin typeface="Consolas" panose="020B0609020204030204" pitchFamily="49" charset="0"/>
              </a:rPr>
              <a:t>#include &lt;iostream&gt;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int main() {</a:t>
            </a:r>
          </a:p>
          <a:p>
            <a:r>
              <a:rPr lang="en-US" sz="2800">
                <a:latin typeface="Consolas" panose="020B0609020204030204" pitchFamily="49" charset="0"/>
              </a:rPr>
              <a:t>	int x;</a:t>
            </a:r>
          </a:p>
          <a:p>
            <a:r>
              <a:rPr lang="en-US" sz="2800">
                <a:latin typeface="Consolas" panose="020B0609020204030204" pitchFamily="49" charset="0"/>
              </a:rPr>
              <a:t>	std::cin &gt;&gt; x;</a:t>
            </a:r>
          </a:p>
          <a:p>
            <a:r>
              <a:rPr lang="en-US" sz="2800">
                <a:latin typeface="Consolas" panose="020B0609020204030204" pitchFamily="49" charset="0"/>
              </a:rPr>
              <a:t>	if(x % 2 == 0) {</a:t>
            </a:r>
          </a:p>
          <a:p>
            <a:r>
              <a:rPr lang="en-US" sz="2800">
                <a:latin typeface="Consolas" panose="020B0609020204030204" pitchFamily="49" charset="0"/>
              </a:rPr>
              <a:t>		std::cout &lt;&lt;x &lt;&lt; “ là số chẵn”;</a:t>
            </a:r>
          </a:p>
          <a:p>
            <a:r>
              <a:rPr lang="en-US" sz="2800">
                <a:latin typeface="Consolas" panose="020B0609020204030204" pitchFamily="49" charset="0"/>
              </a:rPr>
              <a:t>	}</a:t>
            </a:r>
          </a:p>
          <a:p>
            <a:r>
              <a:rPr lang="en-US" sz="2800">
                <a:latin typeface="Consolas" panose="020B0609020204030204" pitchFamily="49" charset="0"/>
              </a:rPr>
              <a:t>	std::cout &lt;&lt; “Chương trình kết thúc”;</a:t>
            </a:r>
          </a:p>
          <a:p>
            <a:r>
              <a:rPr lang="en-US" sz="2800">
                <a:latin typeface="Consolas" panose="020B0609020204030204" pitchFamily="49" charset="0"/>
              </a:rPr>
              <a:t>	return 0;</a:t>
            </a:r>
          </a:p>
          <a:p>
            <a:r>
              <a:rPr lang="en-US" sz="2800">
                <a:latin typeface="Consolas" panose="020B0609020204030204" pitchFamily="49" charset="0"/>
              </a:rPr>
              <a:t>}</a:t>
            </a:r>
            <a:endParaRPr lang="en-US" sz="280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51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784457-7D69-4262-9079-0CF06CFB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990" y="282027"/>
            <a:ext cx="7324898" cy="67798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CẤU TRÚC LỰA CHỌN IF - ELSE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FAB663-4987-480C-94A0-BAD033918F29}"/>
              </a:ext>
            </a:extLst>
          </p:cNvPr>
          <p:cNvSpPr txBox="1"/>
          <p:nvPr/>
        </p:nvSpPr>
        <p:spPr>
          <a:xfrm>
            <a:off x="133004" y="960007"/>
            <a:ext cx="1167107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>
                <a:latin typeface="Cambria" panose="02040503050406030204" pitchFamily="18" charset="0"/>
                <a:ea typeface="Cambria" panose="02040503050406030204" pitchFamily="18" charset="0"/>
              </a:rPr>
              <a:t> Định nghĩa: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Cho phép ta lựa chọn thực hiện khối lệnh này hay khối lệnh khác phụ thuộc vào kết quả của việc kiểm tra một điều kiện nào đó.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Ví dụ bằng mã giả:</a:t>
            </a:r>
          </a:p>
          <a:p>
            <a:pPr lvl="2"/>
            <a:r>
              <a:rPr lang="en-US" sz="2400" i="1">
                <a:latin typeface="Cambria" panose="02040503050406030204" pitchFamily="18" charset="0"/>
                <a:ea typeface="Cambria" panose="02040503050406030204" pitchFamily="18" charset="0"/>
              </a:rPr>
              <a:t>If Average mark is greadter than or equal to 8</a:t>
            </a:r>
          </a:p>
          <a:p>
            <a:pPr lvl="3"/>
            <a:r>
              <a:rPr lang="en-US" sz="2400" i="1">
                <a:latin typeface="Cambria" panose="02040503050406030204" pitchFamily="18" charset="0"/>
                <a:ea typeface="Cambria" panose="02040503050406030204" pitchFamily="18" charset="0"/>
              </a:rPr>
              <a:t>Print “Passed”</a:t>
            </a:r>
          </a:p>
          <a:p>
            <a:pPr marL="865188" lvl="3"/>
            <a:r>
              <a:rPr lang="en-US" sz="2400" i="1">
                <a:latin typeface="Cambria" panose="02040503050406030204" pitchFamily="18" charset="0"/>
                <a:ea typeface="Cambria" panose="02040503050406030204" pitchFamily="18" charset="0"/>
              </a:rPr>
              <a:t>Else</a:t>
            </a:r>
          </a:p>
          <a:p>
            <a:pPr lvl="3"/>
            <a:r>
              <a:rPr lang="en-US" sz="2400" i="1">
                <a:latin typeface="Cambria" panose="02040503050406030204" pitchFamily="18" charset="0"/>
                <a:ea typeface="Cambria" panose="02040503050406030204" pitchFamily="18" charset="0"/>
              </a:rPr>
              <a:t>Print “False”</a:t>
            </a:r>
          </a:p>
          <a:p>
            <a:pPr marL="808038" lvl="3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Nếu điều kiện thỏa mãn:</a:t>
            </a:r>
          </a:p>
          <a:p>
            <a:pPr marL="1265238" lvl="4" indent="-342900">
              <a:buFont typeface="Courier New" panose="02070309020205020404" pitchFamily="49" charset="0"/>
              <a:buChar char="o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Lệnh </a:t>
            </a:r>
            <a:r>
              <a:rPr lang="en-US" sz="2400" b="1" i="1">
                <a:latin typeface="Cambria" panose="02040503050406030204" pitchFamily="18" charset="0"/>
                <a:ea typeface="Cambria" panose="02040503050406030204" pitchFamily="18" charset="0"/>
              </a:rPr>
              <a:t>Print “Passed”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sẽ được thực hiện, chương trình sẽ chạy lệnh tiếp theo.</a:t>
            </a:r>
          </a:p>
          <a:p>
            <a:pPr marL="808038" lvl="3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Nếu điều kiện không thỏa mãn:</a:t>
            </a:r>
          </a:p>
          <a:p>
            <a:pPr marL="1265238" lvl="4" indent="-342900">
              <a:buFont typeface="Courier New" panose="02070309020205020404" pitchFamily="49" charset="0"/>
              <a:buChar char="o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Lệnh </a:t>
            </a:r>
            <a:r>
              <a:rPr lang="en-US" sz="2400" b="1" i="1">
                <a:latin typeface="Cambria" panose="02040503050406030204" pitchFamily="18" charset="0"/>
                <a:ea typeface="Cambria" panose="02040503050406030204" pitchFamily="18" charset="0"/>
              </a:rPr>
              <a:t>Print “Failed”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>
                <a:latin typeface="Cambria" panose="02040503050406030204" pitchFamily="18" charset="0"/>
                <a:ea typeface="Cambria" panose="02040503050406030204" pitchFamily="18" charset="0"/>
              </a:rPr>
              <a:t>”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sẽ được thực hiện, chương trình sẽ chạy lệnh tiếp theo.</a:t>
            </a:r>
          </a:p>
        </p:txBody>
      </p:sp>
    </p:spTree>
    <p:extLst>
      <p:ext uri="{BB962C8B-B14F-4D97-AF65-F5344CB8AC3E}">
        <p14:creationId xmlns:p14="http://schemas.microsoft.com/office/powerpoint/2010/main" val="424963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D34711177C6847AF1FE9F513965D16" ma:contentTypeVersion="14" ma:contentTypeDescription="Create a new document." ma:contentTypeScope="" ma:versionID="20c72cce78368fdb6ae63747c5cc0d1d">
  <xsd:schema xmlns:xsd="http://www.w3.org/2001/XMLSchema" xmlns:xs="http://www.w3.org/2001/XMLSchema" xmlns:p="http://schemas.microsoft.com/office/2006/metadata/properties" xmlns:ns3="e75a5625-18bc-4c96-8842-9487b94ab04d" xmlns:ns4="789f232f-e528-46f2-ade0-5180e638bfee" targetNamespace="http://schemas.microsoft.com/office/2006/metadata/properties" ma:root="true" ma:fieldsID="b72f4c36192f3386bdb752a68815355c" ns3:_="" ns4:_="">
    <xsd:import namespace="e75a5625-18bc-4c96-8842-9487b94ab04d"/>
    <xsd:import namespace="789f232f-e528-46f2-ade0-5180e638bf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5a5625-18bc-4c96-8842-9487b94ab0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9f232f-e528-46f2-ade0-5180e638bfe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B4981B-7A69-452B-9107-4266CA88F6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5a5625-18bc-4c96-8842-9487b94ab04d"/>
    <ds:schemaRef ds:uri="789f232f-e528-46f2-ade0-5180e638bf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2634B7-0592-4992-AF46-B7B0E17601B4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e75a5625-18bc-4c96-8842-9487b94ab04d"/>
    <ds:schemaRef ds:uri="http://purl.org/dc/elements/1.1/"/>
    <ds:schemaRef ds:uri="789f232f-e528-46f2-ade0-5180e638bfe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964EF0-FB5E-4E10-ADE0-53EDC399E9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267</TotalTime>
  <Words>1532</Words>
  <Application>Microsoft Office PowerPoint</Application>
  <PresentationFormat>Widescreen</PresentationFormat>
  <Paragraphs>209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Consolas</vt:lpstr>
      <vt:lpstr>Courier New</vt:lpstr>
      <vt:lpstr>Times New Roman</vt:lpstr>
      <vt:lpstr>Wingdings</vt:lpstr>
      <vt:lpstr>Office Theme</vt:lpstr>
      <vt:lpstr>CẤU TRÚC ĐIỀU KHIỂN</vt:lpstr>
      <vt:lpstr>CẤU TRÚC ĐIỀU KHIỂN LÀ GÌ?</vt:lpstr>
      <vt:lpstr>CÁC LOẠI CẤU TRÚC ĐIỀU KHIỂN</vt:lpstr>
      <vt:lpstr>CẤU TRÚC LỰA CHỌN (RẼ NHÁNH)</vt:lpstr>
      <vt:lpstr>CẤU TRÚC LỰA CHỌN IF</vt:lpstr>
      <vt:lpstr>CẤU TRÚC LỰA CHỌN IF</vt:lpstr>
      <vt:lpstr>CẤU TRÚC LỰA CHỌN IF</vt:lpstr>
      <vt:lpstr>CẤU TRÚC LỰA CHỌN IF</vt:lpstr>
      <vt:lpstr>CẤU TRÚC LỰA CHỌN IF - ELSE</vt:lpstr>
      <vt:lpstr>CẤU TRÚC LỰA CHỌN IF - ELSE</vt:lpstr>
      <vt:lpstr>CẤU TRÚC LỰA CHỌN IF - ELSE</vt:lpstr>
      <vt:lpstr>CẤU TRÚC LỰA CHỌN IF - ELSE</vt:lpstr>
      <vt:lpstr>CẤU TRÚC LỰA CHỌN IF - ELSE</vt:lpstr>
      <vt:lpstr>CẤU TRÚC LỰA CHỌN IF –ELSE – IF</vt:lpstr>
      <vt:lpstr>CẤU TRÚC LỰA CHỌN IF LỒNG NHAU</vt:lpstr>
      <vt:lpstr>CẤU TRÚC LỰA CHỌN IF LỒNG NHAU</vt:lpstr>
      <vt:lpstr>CẤU TRÚC LỰA CHỌN SWITCH-CASE</vt:lpstr>
      <vt:lpstr>CẤU TRÚC LỰA CHỌN SWITCH-CASE</vt:lpstr>
      <vt:lpstr>CẤU TRÚC LỰA CHỌN SWITCH-CASE</vt:lpstr>
      <vt:lpstr>CẤU TRÚC LỰA CHỌN SWITCH-CASE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Nguyen</dc:creator>
  <cp:lastModifiedBy>Huy Nguyen Van</cp:lastModifiedBy>
  <cp:revision>25</cp:revision>
  <dcterms:created xsi:type="dcterms:W3CDTF">2021-10-05T11:09:36Z</dcterms:created>
  <dcterms:modified xsi:type="dcterms:W3CDTF">2021-10-09T14:39:35Z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0x01010022D34711177C6847AF1FE9F513965D16</vt:lpwstr>
  </property>
</Properties>
</file>