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1" r:id="rId8"/>
    <p:sldId id="259" r:id="rId9"/>
    <p:sldId id="260" r:id="rId10"/>
    <p:sldId id="262" r:id="rId11"/>
    <p:sldId id="270" r:id="rId12"/>
    <p:sldId id="271" r:id="rId13"/>
    <p:sldId id="268" r:id="rId14"/>
    <p:sldId id="269" r:id="rId15"/>
    <p:sldId id="272" r:id="rId16"/>
    <p:sldId id="273" r:id="rId17"/>
    <p:sldId id="274" r:id="rId18"/>
    <p:sldId id="275" r:id="rId19"/>
    <p:sldId id="276" r:id="rId20"/>
    <p:sldId id="277" r:id="rId21"/>
    <p:sldId id="278" r:id="rId22"/>
    <p:sldId id="279" r:id="rId23"/>
    <p:sldId id="280" r:id="rId24"/>
    <p:sldId id="288" r:id="rId25"/>
    <p:sldId id="281" r:id="rId26"/>
    <p:sldId id="282" r:id="rId27"/>
    <p:sldId id="283" r:id="rId28"/>
    <p:sldId id="284" r:id="rId29"/>
    <p:sldId id="285" r:id="rId30"/>
    <p:sldId id="286" r:id="rId31"/>
    <p:sldId id="287" r:id="rId32"/>
    <p:sldId id="292" r:id="rId33"/>
    <p:sldId id="290" r:id="rId34"/>
    <p:sldId id="291" r:id="rId35"/>
    <p:sldId id="289" r:id="rId36"/>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64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6" d="100"/>
          <a:sy n="106" d="100"/>
        </p:scale>
        <p:origin x="70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432B4-0990-4879-BE45-44D33230A4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6166439D-5F5D-40FE-B88B-79487BB917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46BBE15B-3476-4B54-915F-680788AC378D}"/>
              </a:ext>
            </a:extLst>
          </p:cNvPr>
          <p:cNvSpPr>
            <a:spLocks noGrp="1"/>
          </p:cNvSpPr>
          <p:nvPr>
            <p:ph type="dt" sz="half" idx="10"/>
          </p:nvPr>
        </p:nvSpPr>
        <p:spPr/>
        <p:txBody>
          <a:bodyPr/>
          <a:lstStyle/>
          <a:p>
            <a:fld id="{E2E8A611-F397-4197-A13F-7DD5252A116F}" type="datetimeFigureOut">
              <a:rPr lang="vi-VN" smtClean="0"/>
              <a:t>09/10/2021</a:t>
            </a:fld>
            <a:endParaRPr lang="vi-VN"/>
          </a:p>
        </p:txBody>
      </p:sp>
      <p:sp>
        <p:nvSpPr>
          <p:cNvPr id="5" name="Footer Placeholder 4">
            <a:extLst>
              <a:ext uri="{FF2B5EF4-FFF2-40B4-BE49-F238E27FC236}">
                <a16:creationId xmlns:a16="http://schemas.microsoft.com/office/drawing/2014/main" id="{DD3623F4-B862-4926-B0D0-E8D000D0628F}"/>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AE43043C-4B0C-42EF-A0C6-0D94F5A356D3}"/>
              </a:ext>
            </a:extLst>
          </p:cNvPr>
          <p:cNvSpPr>
            <a:spLocks noGrp="1"/>
          </p:cNvSpPr>
          <p:nvPr>
            <p:ph type="sldNum" sz="quarter" idx="12"/>
          </p:nvPr>
        </p:nvSpPr>
        <p:spPr/>
        <p:txBody>
          <a:bodyPr/>
          <a:lstStyle/>
          <a:p>
            <a:fld id="{9F090647-6AA9-47BB-B9A6-853D0B1A3751}" type="slidenum">
              <a:rPr lang="vi-VN" smtClean="0"/>
              <a:t>‹#›</a:t>
            </a:fld>
            <a:endParaRPr lang="vi-VN"/>
          </a:p>
        </p:txBody>
      </p:sp>
    </p:spTree>
    <p:extLst>
      <p:ext uri="{BB962C8B-B14F-4D97-AF65-F5344CB8AC3E}">
        <p14:creationId xmlns:p14="http://schemas.microsoft.com/office/powerpoint/2010/main" val="2212559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A7829-DFF9-4B5E-A991-7693944622B6}"/>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4E33140D-267B-4042-AE33-B11AD000C8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69317E2D-30F6-4527-879C-4CE0FB7D4140}"/>
              </a:ext>
            </a:extLst>
          </p:cNvPr>
          <p:cNvSpPr>
            <a:spLocks noGrp="1"/>
          </p:cNvSpPr>
          <p:nvPr>
            <p:ph type="dt" sz="half" idx="10"/>
          </p:nvPr>
        </p:nvSpPr>
        <p:spPr/>
        <p:txBody>
          <a:bodyPr/>
          <a:lstStyle/>
          <a:p>
            <a:fld id="{E2E8A611-F397-4197-A13F-7DD5252A116F}" type="datetimeFigureOut">
              <a:rPr lang="vi-VN" smtClean="0"/>
              <a:t>09/10/2021</a:t>
            </a:fld>
            <a:endParaRPr lang="vi-VN"/>
          </a:p>
        </p:txBody>
      </p:sp>
      <p:sp>
        <p:nvSpPr>
          <p:cNvPr id="5" name="Footer Placeholder 4">
            <a:extLst>
              <a:ext uri="{FF2B5EF4-FFF2-40B4-BE49-F238E27FC236}">
                <a16:creationId xmlns:a16="http://schemas.microsoft.com/office/drawing/2014/main" id="{897B0CDF-4ADD-44DD-B3C3-67944B67931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CA95F213-97E3-4072-AF8E-94FAD98C3D0E}"/>
              </a:ext>
            </a:extLst>
          </p:cNvPr>
          <p:cNvSpPr>
            <a:spLocks noGrp="1"/>
          </p:cNvSpPr>
          <p:nvPr>
            <p:ph type="sldNum" sz="quarter" idx="12"/>
          </p:nvPr>
        </p:nvSpPr>
        <p:spPr/>
        <p:txBody>
          <a:bodyPr/>
          <a:lstStyle/>
          <a:p>
            <a:fld id="{9F090647-6AA9-47BB-B9A6-853D0B1A3751}" type="slidenum">
              <a:rPr lang="vi-VN" smtClean="0"/>
              <a:t>‹#›</a:t>
            </a:fld>
            <a:endParaRPr lang="vi-VN"/>
          </a:p>
        </p:txBody>
      </p:sp>
    </p:spTree>
    <p:extLst>
      <p:ext uri="{BB962C8B-B14F-4D97-AF65-F5344CB8AC3E}">
        <p14:creationId xmlns:p14="http://schemas.microsoft.com/office/powerpoint/2010/main" val="2824468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B765F6-84DB-4956-B831-2C507F8CAF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05420F48-28E0-4D7E-AE17-9C38CD58E0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3FF0C827-03F0-4936-914C-9C4A7BD4EC5A}"/>
              </a:ext>
            </a:extLst>
          </p:cNvPr>
          <p:cNvSpPr>
            <a:spLocks noGrp="1"/>
          </p:cNvSpPr>
          <p:nvPr>
            <p:ph type="dt" sz="half" idx="10"/>
          </p:nvPr>
        </p:nvSpPr>
        <p:spPr/>
        <p:txBody>
          <a:bodyPr/>
          <a:lstStyle/>
          <a:p>
            <a:fld id="{E2E8A611-F397-4197-A13F-7DD5252A116F}" type="datetimeFigureOut">
              <a:rPr lang="vi-VN" smtClean="0"/>
              <a:t>09/10/2021</a:t>
            </a:fld>
            <a:endParaRPr lang="vi-VN"/>
          </a:p>
        </p:txBody>
      </p:sp>
      <p:sp>
        <p:nvSpPr>
          <p:cNvPr id="5" name="Footer Placeholder 4">
            <a:extLst>
              <a:ext uri="{FF2B5EF4-FFF2-40B4-BE49-F238E27FC236}">
                <a16:creationId xmlns:a16="http://schemas.microsoft.com/office/drawing/2014/main" id="{057A0AB0-F392-45FB-902E-FBF9F53F1F31}"/>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2CAC7F19-ED81-45F4-B205-3A8F32C6F779}"/>
              </a:ext>
            </a:extLst>
          </p:cNvPr>
          <p:cNvSpPr>
            <a:spLocks noGrp="1"/>
          </p:cNvSpPr>
          <p:nvPr>
            <p:ph type="sldNum" sz="quarter" idx="12"/>
          </p:nvPr>
        </p:nvSpPr>
        <p:spPr/>
        <p:txBody>
          <a:bodyPr/>
          <a:lstStyle/>
          <a:p>
            <a:fld id="{9F090647-6AA9-47BB-B9A6-853D0B1A3751}" type="slidenum">
              <a:rPr lang="vi-VN" smtClean="0"/>
              <a:t>‹#›</a:t>
            </a:fld>
            <a:endParaRPr lang="vi-VN"/>
          </a:p>
        </p:txBody>
      </p:sp>
    </p:spTree>
    <p:extLst>
      <p:ext uri="{BB962C8B-B14F-4D97-AF65-F5344CB8AC3E}">
        <p14:creationId xmlns:p14="http://schemas.microsoft.com/office/powerpoint/2010/main" val="3830561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ADDE8-2B32-4098-A5D3-C21B3E010928}"/>
              </a:ext>
            </a:extLst>
          </p:cNvPr>
          <p:cNvSpPr>
            <a:spLocks noGrp="1"/>
          </p:cNvSpPr>
          <p:nvPr>
            <p:ph type="title"/>
          </p:nvPr>
        </p:nvSpPr>
        <p:spPr>
          <a:xfrm>
            <a:off x="838200" y="681038"/>
            <a:ext cx="10515600" cy="677980"/>
          </a:xfrm>
        </p:spPr>
        <p:txBody>
          <a:bodyPr/>
          <a:lstStyle/>
          <a:p>
            <a:r>
              <a:rPr lang="en-US" dirty="0"/>
              <a:t>Click to edit Master title style</a:t>
            </a:r>
            <a:endParaRPr lang="vi-VN" dirty="0"/>
          </a:p>
        </p:txBody>
      </p:sp>
      <p:sp>
        <p:nvSpPr>
          <p:cNvPr id="3" name="Content Placeholder 2">
            <a:extLst>
              <a:ext uri="{FF2B5EF4-FFF2-40B4-BE49-F238E27FC236}">
                <a16:creationId xmlns:a16="http://schemas.microsoft.com/office/drawing/2014/main" id="{C281ED97-57E2-49A5-9EE1-53ECC750542F}"/>
              </a:ext>
            </a:extLst>
          </p:cNvPr>
          <p:cNvSpPr>
            <a:spLocks noGrp="1"/>
          </p:cNvSpPr>
          <p:nvPr>
            <p:ph idx="1"/>
          </p:nvPr>
        </p:nvSpPr>
        <p:spPr>
          <a:xfrm>
            <a:off x="838200" y="1501629"/>
            <a:ext cx="10515600" cy="46753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1C1804D-50E8-402F-966A-D0CDADEFDD02}"/>
              </a:ext>
            </a:extLst>
          </p:cNvPr>
          <p:cNvSpPr>
            <a:spLocks noGrp="1"/>
          </p:cNvSpPr>
          <p:nvPr>
            <p:ph type="dt" sz="half" idx="10"/>
          </p:nvPr>
        </p:nvSpPr>
        <p:spPr/>
        <p:txBody>
          <a:bodyPr/>
          <a:lstStyle/>
          <a:p>
            <a:fld id="{E2E8A611-F397-4197-A13F-7DD5252A116F}" type="datetimeFigureOut">
              <a:rPr lang="vi-VN" smtClean="0"/>
              <a:t>09/10/2021</a:t>
            </a:fld>
            <a:endParaRPr lang="vi-VN"/>
          </a:p>
        </p:txBody>
      </p:sp>
      <p:sp>
        <p:nvSpPr>
          <p:cNvPr id="5" name="Footer Placeholder 4">
            <a:extLst>
              <a:ext uri="{FF2B5EF4-FFF2-40B4-BE49-F238E27FC236}">
                <a16:creationId xmlns:a16="http://schemas.microsoft.com/office/drawing/2014/main" id="{CB2D3C14-0A4A-49CF-9526-B4725A8B960F}"/>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B35CD851-B6D4-4320-A856-749486A6594E}"/>
              </a:ext>
            </a:extLst>
          </p:cNvPr>
          <p:cNvSpPr>
            <a:spLocks noGrp="1"/>
          </p:cNvSpPr>
          <p:nvPr>
            <p:ph type="sldNum" sz="quarter" idx="12"/>
          </p:nvPr>
        </p:nvSpPr>
        <p:spPr/>
        <p:txBody>
          <a:bodyPr/>
          <a:lstStyle/>
          <a:p>
            <a:fld id="{9F090647-6AA9-47BB-B9A6-853D0B1A3751}" type="slidenum">
              <a:rPr lang="vi-VN" smtClean="0"/>
              <a:t>‹#›</a:t>
            </a:fld>
            <a:endParaRPr lang="vi-VN"/>
          </a:p>
        </p:txBody>
      </p:sp>
    </p:spTree>
    <p:extLst>
      <p:ext uri="{BB962C8B-B14F-4D97-AF65-F5344CB8AC3E}">
        <p14:creationId xmlns:p14="http://schemas.microsoft.com/office/powerpoint/2010/main" val="1116394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FA63F-FE88-430F-99EA-AF94F372D5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BBC9B862-C607-40FD-BF09-532B935966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DB8650-2EFA-4051-9090-7A408303FA1B}"/>
              </a:ext>
            </a:extLst>
          </p:cNvPr>
          <p:cNvSpPr>
            <a:spLocks noGrp="1"/>
          </p:cNvSpPr>
          <p:nvPr>
            <p:ph type="dt" sz="half" idx="10"/>
          </p:nvPr>
        </p:nvSpPr>
        <p:spPr/>
        <p:txBody>
          <a:bodyPr/>
          <a:lstStyle/>
          <a:p>
            <a:fld id="{E2E8A611-F397-4197-A13F-7DD5252A116F}" type="datetimeFigureOut">
              <a:rPr lang="vi-VN" smtClean="0"/>
              <a:t>09/10/2021</a:t>
            </a:fld>
            <a:endParaRPr lang="vi-VN"/>
          </a:p>
        </p:txBody>
      </p:sp>
      <p:sp>
        <p:nvSpPr>
          <p:cNvPr id="5" name="Footer Placeholder 4">
            <a:extLst>
              <a:ext uri="{FF2B5EF4-FFF2-40B4-BE49-F238E27FC236}">
                <a16:creationId xmlns:a16="http://schemas.microsoft.com/office/drawing/2014/main" id="{D8D9B0B0-3B3A-4097-900E-2D816B1DEB4B}"/>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8E164F94-1456-40DD-BAE5-5CB7E5F6F5E6}"/>
              </a:ext>
            </a:extLst>
          </p:cNvPr>
          <p:cNvSpPr>
            <a:spLocks noGrp="1"/>
          </p:cNvSpPr>
          <p:nvPr>
            <p:ph type="sldNum" sz="quarter" idx="12"/>
          </p:nvPr>
        </p:nvSpPr>
        <p:spPr/>
        <p:txBody>
          <a:bodyPr/>
          <a:lstStyle/>
          <a:p>
            <a:fld id="{9F090647-6AA9-47BB-B9A6-853D0B1A3751}" type="slidenum">
              <a:rPr lang="vi-VN" smtClean="0"/>
              <a:t>‹#›</a:t>
            </a:fld>
            <a:endParaRPr lang="vi-VN"/>
          </a:p>
        </p:txBody>
      </p:sp>
    </p:spTree>
    <p:extLst>
      <p:ext uri="{BB962C8B-B14F-4D97-AF65-F5344CB8AC3E}">
        <p14:creationId xmlns:p14="http://schemas.microsoft.com/office/powerpoint/2010/main" val="1826034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79FA-ACAE-4B75-845C-9A0F90469410}"/>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36318BE-0AFA-4F9C-8F47-8BD1469491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6BB5389B-E409-4E09-9DA8-DD6305AB6C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18D2FB01-69E6-452D-AB4F-A1513F965B92}"/>
              </a:ext>
            </a:extLst>
          </p:cNvPr>
          <p:cNvSpPr>
            <a:spLocks noGrp="1"/>
          </p:cNvSpPr>
          <p:nvPr>
            <p:ph type="dt" sz="half" idx="10"/>
          </p:nvPr>
        </p:nvSpPr>
        <p:spPr/>
        <p:txBody>
          <a:bodyPr/>
          <a:lstStyle/>
          <a:p>
            <a:fld id="{E2E8A611-F397-4197-A13F-7DD5252A116F}" type="datetimeFigureOut">
              <a:rPr lang="vi-VN" smtClean="0"/>
              <a:t>09/10/2021</a:t>
            </a:fld>
            <a:endParaRPr lang="vi-VN"/>
          </a:p>
        </p:txBody>
      </p:sp>
      <p:sp>
        <p:nvSpPr>
          <p:cNvPr id="6" name="Footer Placeholder 5">
            <a:extLst>
              <a:ext uri="{FF2B5EF4-FFF2-40B4-BE49-F238E27FC236}">
                <a16:creationId xmlns:a16="http://schemas.microsoft.com/office/drawing/2014/main" id="{50D4966E-ED24-4A32-815D-5CFCE834E2CF}"/>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8DE66D8F-3A8E-49DA-A580-5D4890F74B74}"/>
              </a:ext>
            </a:extLst>
          </p:cNvPr>
          <p:cNvSpPr>
            <a:spLocks noGrp="1"/>
          </p:cNvSpPr>
          <p:nvPr>
            <p:ph type="sldNum" sz="quarter" idx="12"/>
          </p:nvPr>
        </p:nvSpPr>
        <p:spPr/>
        <p:txBody>
          <a:bodyPr/>
          <a:lstStyle/>
          <a:p>
            <a:fld id="{9F090647-6AA9-47BB-B9A6-853D0B1A3751}" type="slidenum">
              <a:rPr lang="vi-VN" smtClean="0"/>
              <a:t>‹#›</a:t>
            </a:fld>
            <a:endParaRPr lang="vi-VN"/>
          </a:p>
        </p:txBody>
      </p:sp>
    </p:spTree>
    <p:extLst>
      <p:ext uri="{BB962C8B-B14F-4D97-AF65-F5344CB8AC3E}">
        <p14:creationId xmlns:p14="http://schemas.microsoft.com/office/powerpoint/2010/main" val="3972653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5B13-B527-45CD-BC1D-92B1D06FBAAD}"/>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17DBA4BA-E57B-4DA6-8D66-62CF7503F4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6FBC39-BC79-42B3-8D12-29CD3815CF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47119F4B-87C2-4B14-8C78-8D7D217F94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FCD57A-2C9E-4F48-A0C7-183622B307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0E5CA01F-5F03-44F2-8A3F-A50C0301A866}"/>
              </a:ext>
            </a:extLst>
          </p:cNvPr>
          <p:cNvSpPr>
            <a:spLocks noGrp="1"/>
          </p:cNvSpPr>
          <p:nvPr>
            <p:ph type="dt" sz="half" idx="10"/>
          </p:nvPr>
        </p:nvSpPr>
        <p:spPr/>
        <p:txBody>
          <a:bodyPr/>
          <a:lstStyle/>
          <a:p>
            <a:fld id="{E2E8A611-F397-4197-A13F-7DD5252A116F}" type="datetimeFigureOut">
              <a:rPr lang="vi-VN" smtClean="0"/>
              <a:t>09/10/2021</a:t>
            </a:fld>
            <a:endParaRPr lang="vi-VN"/>
          </a:p>
        </p:txBody>
      </p:sp>
      <p:sp>
        <p:nvSpPr>
          <p:cNvPr id="8" name="Footer Placeholder 7">
            <a:extLst>
              <a:ext uri="{FF2B5EF4-FFF2-40B4-BE49-F238E27FC236}">
                <a16:creationId xmlns:a16="http://schemas.microsoft.com/office/drawing/2014/main" id="{AB8C0A01-6FE3-4D86-A7A3-6E271B1ED524}"/>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772DB0B1-4D08-4CE4-A75B-61574E35DEAD}"/>
              </a:ext>
            </a:extLst>
          </p:cNvPr>
          <p:cNvSpPr>
            <a:spLocks noGrp="1"/>
          </p:cNvSpPr>
          <p:nvPr>
            <p:ph type="sldNum" sz="quarter" idx="12"/>
          </p:nvPr>
        </p:nvSpPr>
        <p:spPr/>
        <p:txBody>
          <a:bodyPr/>
          <a:lstStyle/>
          <a:p>
            <a:fld id="{9F090647-6AA9-47BB-B9A6-853D0B1A3751}" type="slidenum">
              <a:rPr lang="vi-VN" smtClean="0"/>
              <a:t>‹#›</a:t>
            </a:fld>
            <a:endParaRPr lang="vi-VN"/>
          </a:p>
        </p:txBody>
      </p:sp>
    </p:spTree>
    <p:extLst>
      <p:ext uri="{BB962C8B-B14F-4D97-AF65-F5344CB8AC3E}">
        <p14:creationId xmlns:p14="http://schemas.microsoft.com/office/powerpoint/2010/main" val="830687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5DD8-A896-402F-B0DE-A2CFDA5B3F0E}"/>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9850DEA8-9479-44AD-81A2-0FE13C96964B}"/>
              </a:ext>
            </a:extLst>
          </p:cNvPr>
          <p:cNvSpPr>
            <a:spLocks noGrp="1"/>
          </p:cNvSpPr>
          <p:nvPr>
            <p:ph type="dt" sz="half" idx="10"/>
          </p:nvPr>
        </p:nvSpPr>
        <p:spPr/>
        <p:txBody>
          <a:bodyPr/>
          <a:lstStyle/>
          <a:p>
            <a:fld id="{E2E8A611-F397-4197-A13F-7DD5252A116F}" type="datetimeFigureOut">
              <a:rPr lang="vi-VN" smtClean="0"/>
              <a:t>09/10/2021</a:t>
            </a:fld>
            <a:endParaRPr lang="vi-VN"/>
          </a:p>
        </p:txBody>
      </p:sp>
      <p:sp>
        <p:nvSpPr>
          <p:cNvPr id="4" name="Footer Placeholder 3">
            <a:extLst>
              <a:ext uri="{FF2B5EF4-FFF2-40B4-BE49-F238E27FC236}">
                <a16:creationId xmlns:a16="http://schemas.microsoft.com/office/drawing/2014/main" id="{066FEFC6-446B-41E3-BAC0-F7EA9277C8BD}"/>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FC2EF019-EC31-47D1-B333-92D0B3445709}"/>
              </a:ext>
            </a:extLst>
          </p:cNvPr>
          <p:cNvSpPr>
            <a:spLocks noGrp="1"/>
          </p:cNvSpPr>
          <p:nvPr>
            <p:ph type="sldNum" sz="quarter" idx="12"/>
          </p:nvPr>
        </p:nvSpPr>
        <p:spPr/>
        <p:txBody>
          <a:bodyPr/>
          <a:lstStyle/>
          <a:p>
            <a:fld id="{9F090647-6AA9-47BB-B9A6-853D0B1A3751}" type="slidenum">
              <a:rPr lang="vi-VN" smtClean="0"/>
              <a:t>‹#›</a:t>
            </a:fld>
            <a:endParaRPr lang="vi-VN"/>
          </a:p>
        </p:txBody>
      </p:sp>
    </p:spTree>
    <p:extLst>
      <p:ext uri="{BB962C8B-B14F-4D97-AF65-F5344CB8AC3E}">
        <p14:creationId xmlns:p14="http://schemas.microsoft.com/office/powerpoint/2010/main" val="3863571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534BE2-BCAC-4173-9D8A-567553C9D26F}"/>
              </a:ext>
            </a:extLst>
          </p:cNvPr>
          <p:cNvSpPr>
            <a:spLocks noGrp="1"/>
          </p:cNvSpPr>
          <p:nvPr>
            <p:ph type="dt" sz="half" idx="10"/>
          </p:nvPr>
        </p:nvSpPr>
        <p:spPr/>
        <p:txBody>
          <a:bodyPr/>
          <a:lstStyle/>
          <a:p>
            <a:fld id="{E2E8A611-F397-4197-A13F-7DD5252A116F}" type="datetimeFigureOut">
              <a:rPr lang="vi-VN" smtClean="0"/>
              <a:t>09/10/2021</a:t>
            </a:fld>
            <a:endParaRPr lang="vi-VN"/>
          </a:p>
        </p:txBody>
      </p:sp>
      <p:sp>
        <p:nvSpPr>
          <p:cNvPr id="3" name="Footer Placeholder 2">
            <a:extLst>
              <a:ext uri="{FF2B5EF4-FFF2-40B4-BE49-F238E27FC236}">
                <a16:creationId xmlns:a16="http://schemas.microsoft.com/office/drawing/2014/main" id="{14D88A53-31D6-4D74-A8D7-2287A0A552B6}"/>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839DFC8C-78F2-4E32-8D51-BA658B7F8102}"/>
              </a:ext>
            </a:extLst>
          </p:cNvPr>
          <p:cNvSpPr>
            <a:spLocks noGrp="1"/>
          </p:cNvSpPr>
          <p:nvPr>
            <p:ph type="sldNum" sz="quarter" idx="12"/>
          </p:nvPr>
        </p:nvSpPr>
        <p:spPr/>
        <p:txBody>
          <a:bodyPr/>
          <a:lstStyle/>
          <a:p>
            <a:fld id="{9F090647-6AA9-47BB-B9A6-853D0B1A3751}" type="slidenum">
              <a:rPr lang="vi-VN" smtClean="0"/>
              <a:t>‹#›</a:t>
            </a:fld>
            <a:endParaRPr lang="vi-VN"/>
          </a:p>
        </p:txBody>
      </p:sp>
    </p:spTree>
    <p:extLst>
      <p:ext uri="{BB962C8B-B14F-4D97-AF65-F5344CB8AC3E}">
        <p14:creationId xmlns:p14="http://schemas.microsoft.com/office/powerpoint/2010/main" val="201594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BDE6-1A1E-4946-AC85-0E6DC5C2F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98AC8A5A-A47D-42C0-9A4E-8C263D937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F948572D-377B-4DC3-9EA8-DBD7004F3B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29C859-4134-4CB9-B4A9-BE70B9776262}"/>
              </a:ext>
            </a:extLst>
          </p:cNvPr>
          <p:cNvSpPr>
            <a:spLocks noGrp="1"/>
          </p:cNvSpPr>
          <p:nvPr>
            <p:ph type="dt" sz="half" idx="10"/>
          </p:nvPr>
        </p:nvSpPr>
        <p:spPr/>
        <p:txBody>
          <a:bodyPr/>
          <a:lstStyle/>
          <a:p>
            <a:fld id="{E2E8A611-F397-4197-A13F-7DD5252A116F}" type="datetimeFigureOut">
              <a:rPr lang="vi-VN" smtClean="0"/>
              <a:t>09/10/2021</a:t>
            </a:fld>
            <a:endParaRPr lang="vi-VN"/>
          </a:p>
        </p:txBody>
      </p:sp>
      <p:sp>
        <p:nvSpPr>
          <p:cNvPr id="6" name="Footer Placeholder 5">
            <a:extLst>
              <a:ext uri="{FF2B5EF4-FFF2-40B4-BE49-F238E27FC236}">
                <a16:creationId xmlns:a16="http://schemas.microsoft.com/office/drawing/2014/main" id="{265AF278-4B0E-4B01-8F34-C8945F4F7094}"/>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DEC91E3A-9D44-4FAC-B2E7-FBAFF14E1B37}"/>
              </a:ext>
            </a:extLst>
          </p:cNvPr>
          <p:cNvSpPr>
            <a:spLocks noGrp="1"/>
          </p:cNvSpPr>
          <p:nvPr>
            <p:ph type="sldNum" sz="quarter" idx="12"/>
          </p:nvPr>
        </p:nvSpPr>
        <p:spPr/>
        <p:txBody>
          <a:bodyPr/>
          <a:lstStyle/>
          <a:p>
            <a:fld id="{9F090647-6AA9-47BB-B9A6-853D0B1A3751}" type="slidenum">
              <a:rPr lang="vi-VN" smtClean="0"/>
              <a:t>‹#›</a:t>
            </a:fld>
            <a:endParaRPr lang="vi-VN"/>
          </a:p>
        </p:txBody>
      </p:sp>
    </p:spTree>
    <p:extLst>
      <p:ext uri="{BB962C8B-B14F-4D97-AF65-F5344CB8AC3E}">
        <p14:creationId xmlns:p14="http://schemas.microsoft.com/office/powerpoint/2010/main" val="347518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AD883-359A-42C5-BB53-70B30FDD10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0DB6CF62-32A1-4006-AF66-B8F442A40A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225A97C3-6FE7-4F11-BDDB-413EAEB27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5A222E-04C8-4939-8773-03D8A7A4FE88}"/>
              </a:ext>
            </a:extLst>
          </p:cNvPr>
          <p:cNvSpPr>
            <a:spLocks noGrp="1"/>
          </p:cNvSpPr>
          <p:nvPr>
            <p:ph type="dt" sz="half" idx="10"/>
          </p:nvPr>
        </p:nvSpPr>
        <p:spPr/>
        <p:txBody>
          <a:bodyPr/>
          <a:lstStyle/>
          <a:p>
            <a:fld id="{E2E8A611-F397-4197-A13F-7DD5252A116F}" type="datetimeFigureOut">
              <a:rPr lang="vi-VN" smtClean="0"/>
              <a:t>09/10/2021</a:t>
            </a:fld>
            <a:endParaRPr lang="vi-VN"/>
          </a:p>
        </p:txBody>
      </p:sp>
      <p:sp>
        <p:nvSpPr>
          <p:cNvPr id="6" name="Footer Placeholder 5">
            <a:extLst>
              <a:ext uri="{FF2B5EF4-FFF2-40B4-BE49-F238E27FC236}">
                <a16:creationId xmlns:a16="http://schemas.microsoft.com/office/drawing/2014/main" id="{7426992E-6030-49BB-885A-7D605EE6D56B}"/>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CE25A29B-A0B0-46F4-B1A5-622063D2E5E2}"/>
              </a:ext>
            </a:extLst>
          </p:cNvPr>
          <p:cNvSpPr>
            <a:spLocks noGrp="1"/>
          </p:cNvSpPr>
          <p:nvPr>
            <p:ph type="sldNum" sz="quarter" idx="12"/>
          </p:nvPr>
        </p:nvSpPr>
        <p:spPr/>
        <p:txBody>
          <a:bodyPr/>
          <a:lstStyle/>
          <a:p>
            <a:fld id="{9F090647-6AA9-47BB-B9A6-853D0B1A3751}" type="slidenum">
              <a:rPr lang="vi-VN" smtClean="0"/>
              <a:t>‹#›</a:t>
            </a:fld>
            <a:endParaRPr lang="vi-VN"/>
          </a:p>
        </p:txBody>
      </p:sp>
    </p:spTree>
    <p:extLst>
      <p:ext uri="{BB962C8B-B14F-4D97-AF65-F5344CB8AC3E}">
        <p14:creationId xmlns:p14="http://schemas.microsoft.com/office/powerpoint/2010/main" val="2013721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BF1520-25BA-4333-9DE5-FD08C086FE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D8356135-C88C-4D1E-BE27-CE23D8006B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BFAE9087-54B7-4BDE-87A2-DE807A0BE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E8A611-F397-4197-A13F-7DD5252A116F}" type="datetimeFigureOut">
              <a:rPr lang="vi-VN" smtClean="0"/>
              <a:t>09/10/2021</a:t>
            </a:fld>
            <a:endParaRPr lang="vi-VN"/>
          </a:p>
        </p:txBody>
      </p:sp>
      <p:sp>
        <p:nvSpPr>
          <p:cNvPr id="5" name="Footer Placeholder 4">
            <a:extLst>
              <a:ext uri="{FF2B5EF4-FFF2-40B4-BE49-F238E27FC236}">
                <a16:creationId xmlns:a16="http://schemas.microsoft.com/office/drawing/2014/main" id="{22344E40-71B1-4319-883C-4011D6FB3B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54CC9BE3-7A40-4D91-B866-56634486BF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090647-6AA9-47BB-B9A6-853D0B1A3751}" type="slidenum">
              <a:rPr lang="vi-VN" smtClean="0"/>
              <a:t>‹#›</a:t>
            </a:fld>
            <a:endParaRPr lang="vi-VN"/>
          </a:p>
        </p:txBody>
      </p:sp>
      <p:pic>
        <p:nvPicPr>
          <p:cNvPr id="7" name="Picture 6" descr="Logo, company name&#10;&#10;Description automatically generated">
            <a:extLst>
              <a:ext uri="{FF2B5EF4-FFF2-40B4-BE49-F238E27FC236}">
                <a16:creationId xmlns:a16="http://schemas.microsoft.com/office/drawing/2014/main" id="{1044670F-9CBB-414B-B53F-39FFB93A031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947106" cy="1099366"/>
          </a:xfrm>
          <a:prstGeom prst="rect">
            <a:avLst/>
          </a:prstGeom>
        </p:spPr>
      </p:pic>
      <p:pic>
        <p:nvPicPr>
          <p:cNvPr id="8" name="Picture 7" descr="Graphical user interface&#10;&#10;Description automatically generated with medium confidence">
            <a:extLst>
              <a:ext uri="{FF2B5EF4-FFF2-40B4-BE49-F238E27FC236}">
                <a16:creationId xmlns:a16="http://schemas.microsoft.com/office/drawing/2014/main" id="{181E4ACD-5491-433C-829E-37AC0AD80B17}"/>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193710" y="2665"/>
            <a:ext cx="998290" cy="630755"/>
          </a:xfrm>
          <a:prstGeom prst="rect">
            <a:avLst/>
          </a:prstGeom>
        </p:spPr>
      </p:pic>
    </p:spTree>
    <p:extLst>
      <p:ext uri="{BB962C8B-B14F-4D97-AF65-F5344CB8AC3E}">
        <p14:creationId xmlns:p14="http://schemas.microsoft.com/office/powerpoint/2010/main" val="3582498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71C1CED6-EE57-4A1D-8B42-2D18E03FDA6F}"/>
              </a:ext>
            </a:extLst>
          </p:cNvPr>
          <p:cNvGraphicFramePr>
            <a:graphicFrameLocks noChangeAspect="1"/>
          </p:cNvGraphicFramePr>
          <p:nvPr>
            <p:extLst>
              <p:ext uri="{D42A27DB-BD31-4B8C-83A1-F6EECF244321}">
                <p14:modId xmlns:p14="http://schemas.microsoft.com/office/powerpoint/2010/main" val="3948861113"/>
              </p:ext>
            </p:extLst>
          </p:nvPr>
        </p:nvGraphicFramePr>
        <p:xfrm>
          <a:off x="4619134" y="141402"/>
          <a:ext cx="6372520" cy="6365060"/>
        </p:xfrm>
        <a:graphic>
          <a:graphicData uri="http://schemas.openxmlformats.org/presentationml/2006/ole">
            <mc:AlternateContent xmlns:mc="http://schemas.openxmlformats.org/markup-compatibility/2006">
              <mc:Choice xmlns:v="urn:schemas-microsoft-com:vml" Requires="v">
                <p:oleObj spid="_x0000_s1093" r:id="rId3" imgW="10158480" imgH="10158480" progId="">
                  <p:embed/>
                </p:oleObj>
              </mc:Choice>
              <mc:Fallback>
                <p:oleObj r:id="rId3" imgW="10158480" imgH="10158480" progId="">
                  <p:embed/>
                  <p:pic>
                    <p:nvPicPr>
                      <p:cNvPr id="0" name=""/>
                      <p:cNvPicPr/>
                      <p:nvPr/>
                    </p:nvPicPr>
                    <p:blipFill>
                      <a:blip r:embed="rId4"/>
                      <a:stretch>
                        <a:fillRect/>
                      </a:stretch>
                    </p:blipFill>
                    <p:spPr>
                      <a:xfrm>
                        <a:off x="4619134" y="141402"/>
                        <a:ext cx="6372520" cy="6365060"/>
                      </a:xfrm>
                      <a:prstGeom prst="rect">
                        <a:avLst/>
                      </a:prstGeom>
                      <a:noFill/>
                    </p:spPr>
                  </p:pic>
                </p:oleObj>
              </mc:Fallback>
            </mc:AlternateContent>
          </a:graphicData>
        </a:graphic>
      </p:graphicFrame>
      <p:sp>
        <p:nvSpPr>
          <p:cNvPr id="2" name="Title 1">
            <a:extLst>
              <a:ext uri="{FF2B5EF4-FFF2-40B4-BE49-F238E27FC236}">
                <a16:creationId xmlns:a16="http://schemas.microsoft.com/office/drawing/2014/main" id="{961FE2A7-9477-4B88-A28B-C1406849E675}"/>
              </a:ext>
            </a:extLst>
          </p:cNvPr>
          <p:cNvSpPr>
            <a:spLocks noGrp="1"/>
          </p:cNvSpPr>
          <p:nvPr>
            <p:ph type="ctrTitle"/>
          </p:nvPr>
        </p:nvSpPr>
        <p:spPr>
          <a:xfrm>
            <a:off x="1200346" y="2498104"/>
            <a:ext cx="3930978" cy="1449593"/>
          </a:xfrm>
        </p:spPr>
        <p:txBody>
          <a:bodyPr>
            <a:noAutofit/>
          </a:bodyPr>
          <a:lstStyle/>
          <a:p>
            <a:r>
              <a:rPr lang="en-US" sz="9600">
                <a:latin typeface="Amasis MT Pro Black" panose="02040A04050005020304" pitchFamily="18" charset="0"/>
              </a:rPr>
              <a:t>LOOP</a:t>
            </a:r>
            <a:endParaRPr lang="vi-VN" sz="9600">
              <a:latin typeface="Bahnschrift SemiBold Condensed" panose="020B0502040204020203" pitchFamily="34" charset="0"/>
            </a:endParaRPr>
          </a:p>
        </p:txBody>
      </p:sp>
    </p:spTree>
    <p:extLst>
      <p:ext uri="{BB962C8B-B14F-4D97-AF65-F5344CB8AC3E}">
        <p14:creationId xmlns:p14="http://schemas.microsoft.com/office/powerpoint/2010/main" val="568052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D91D-C30D-4E3E-9219-13ABD76DF4A2}"/>
              </a:ext>
            </a:extLst>
          </p:cNvPr>
          <p:cNvSpPr>
            <a:spLocks noGrp="1"/>
          </p:cNvSpPr>
          <p:nvPr>
            <p:ph type="title"/>
          </p:nvPr>
        </p:nvSpPr>
        <p:spPr>
          <a:xfrm>
            <a:off x="3275215" y="125916"/>
            <a:ext cx="7863839" cy="677980"/>
          </a:xfrm>
        </p:spPr>
        <p:txBody>
          <a:bodyPr>
            <a:noAutofit/>
          </a:bodyPr>
          <a:lstStyle/>
          <a:p>
            <a:r>
              <a:rPr lang="en-US" sz="6000" b="1" i="0">
                <a:solidFill>
                  <a:srgbClr val="25265E"/>
                </a:solidFill>
                <a:effectLst/>
                <a:latin typeface="euclid_circular_a"/>
              </a:rPr>
              <a:t>C++ </a:t>
            </a:r>
            <a:r>
              <a:rPr lang="en-US" sz="6000" b="1">
                <a:solidFill>
                  <a:srgbClr val="25265E"/>
                </a:solidFill>
                <a:latin typeface="euclid_circular_a"/>
              </a:rPr>
              <a:t>while loop</a:t>
            </a:r>
            <a:endParaRPr lang="en-US" sz="6000"/>
          </a:p>
        </p:txBody>
      </p:sp>
      <p:sp>
        <p:nvSpPr>
          <p:cNvPr id="3" name="Content Placeholder 2">
            <a:extLst>
              <a:ext uri="{FF2B5EF4-FFF2-40B4-BE49-F238E27FC236}">
                <a16:creationId xmlns:a16="http://schemas.microsoft.com/office/drawing/2014/main" id="{B42880B4-7948-4BD4-A06E-E71B28A8EE49}"/>
              </a:ext>
            </a:extLst>
          </p:cNvPr>
          <p:cNvSpPr>
            <a:spLocks noGrp="1"/>
          </p:cNvSpPr>
          <p:nvPr>
            <p:ph idx="1"/>
          </p:nvPr>
        </p:nvSpPr>
        <p:spPr>
          <a:xfrm>
            <a:off x="0" y="974923"/>
            <a:ext cx="10773295" cy="677980"/>
          </a:xfrm>
        </p:spPr>
        <p:txBody>
          <a:bodyPr anchor="ctr">
            <a:normAutofit/>
          </a:bodyPr>
          <a:lstStyle/>
          <a:p>
            <a:pPr marL="0" indent="515938">
              <a:buFont typeface="Wingdings" panose="05000000000000000000" pitchFamily="2" charset="2"/>
              <a:buChar char="q"/>
            </a:pPr>
            <a:r>
              <a:rPr lang="en-US" b="1" i="0">
                <a:solidFill>
                  <a:srgbClr val="5C646F"/>
                </a:solidFill>
                <a:effectLst/>
                <a:latin typeface="Cambria" panose="02040503050406030204" pitchFamily="18" charset="0"/>
                <a:ea typeface="Cambria" panose="02040503050406030204" pitchFamily="18" charset="0"/>
              </a:rPr>
              <a:t>Cú pháp:</a:t>
            </a:r>
            <a:endParaRPr lang="en-US" b="1">
              <a:solidFill>
                <a:srgbClr val="5C646F"/>
              </a:solidFill>
              <a:latin typeface="Cambria" panose="02040503050406030204" pitchFamily="18" charset="0"/>
              <a:ea typeface="Cambria" panose="02040503050406030204" pitchFamily="18" charset="0"/>
            </a:endParaRPr>
          </a:p>
        </p:txBody>
      </p:sp>
      <p:sp>
        <p:nvSpPr>
          <p:cNvPr id="6" name="Content Placeholder 2">
            <a:extLst>
              <a:ext uri="{FF2B5EF4-FFF2-40B4-BE49-F238E27FC236}">
                <a16:creationId xmlns:a16="http://schemas.microsoft.com/office/drawing/2014/main" id="{107CF8DE-7131-4923-AEB8-F38E2655FAF0}"/>
              </a:ext>
            </a:extLst>
          </p:cNvPr>
          <p:cNvSpPr txBox="1">
            <a:spLocks/>
          </p:cNvSpPr>
          <p:nvPr/>
        </p:nvSpPr>
        <p:spPr>
          <a:xfrm>
            <a:off x="838200" y="3429000"/>
            <a:ext cx="10515600" cy="30188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8463" indent="-398463">
              <a:buFont typeface="Wingdings" panose="05000000000000000000" pitchFamily="2" charset="2"/>
              <a:buChar char="§"/>
            </a:pPr>
            <a:r>
              <a:rPr lang="en-US">
                <a:solidFill>
                  <a:srgbClr val="5C646F"/>
                </a:solidFill>
                <a:latin typeface="Cambria" panose="02040503050406030204" pitchFamily="18" charset="0"/>
                <a:ea typeface="Cambria" panose="02040503050406030204" pitchFamily="18" charset="0"/>
              </a:rPr>
              <a:t>Đầu tiên chương trình sẽ kiểm tra điều kiện</a:t>
            </a:r>
            <a:r>
              <a:rPr lang="en-US" b="1">
                <a:solidFill>
                  <a:srgbClr val="5C646F"/>
                </a:solidFill>
                <a:latin typeface="Cambria" panose="02040503050406030204" pitchFamily="18" charset="0"/>
                <a:ea typeface="Cambria" panose="02040503050406030204" pitchFamily="18" charset="0"/>
              </a:rPr>
              <a:t> condition</a:t>
            </a:r>
          </a:p>
          <a:p>
            <a:pPr marL="398463" indent="-398463">
              <a:buFont typeface="Wingdings" panose="05000000000000000000" pitchFamily="2" charset="2"/>
              <a:buChar char="§"/>
            </a:pPr>
            <a:r>
              <a:rPr lang="en-US">
                <a:solidFill>
                  <a:srgbClr val="5C646F"/>
                </a:solidFill>
                <a:latin typeface="Cambria" panose="02040503050406030204" pitchFamily="18" charset="0"/>
                <a:ea typeface="Cambria" panose="02040503050406030204" pitchFamily="18" charset="0"/>
              </a:rPr>
              <a:t>Nếu như </a:t>
            </a:r>
            <a:r>
              <a:rPr lang="en-US" b="1">
                <a:solidFill>
                  <a:srgbClr val="5C646F"/>
                </a:solidFill>
                <a:latin typeface="Cambria" panose="02040503050406030204" pitchFamily="18" charset="0"/>
                <a:ea typeface="Cambria" panose="02040503050406030204" pitchFamily="18" charset="0"/>
              </a:rPr>
              <a:t>condition</a:t>
            </a:r>
            <a:r>
              <a:rPr lang="en-US">
                <a:solidFill>
                  <a:srgbClr val="5C646F"/>
                </a:solidFill>
                <a:latin typeface="Cambria" panose="02040503050406030204" pitchFamily="18" charset="0"/>
                <a:ea typeface="Cambria" panose="02040503050406030204" pitchFamily="18" charset="0"/>
              </a:rPr>
              <a:t> có giá trị </a:t>
            </a:r>
            <a:r>
              <a:rPr lang="en-US" b="1">
                <a:solidFill>
                  <a:srgbClr val="5C646F"/>
                </a:solidFill>
                <a:latin typeface="Cambria" panose="02040503050406030204" pitchFamily="18" charset="0"/>
                <a:ea typeface="Cambria" panose="02040503050406030204" pitchFamily="18" charset="0"/>
              </a:rPr>
              <a:t>true</a:t>
            </a:r>
            <a:r>
              <a:rPr lang="en-US">
                <a:solidFill>
                  <a:srgbClr val="5C646F"/>
                </a:solidFill>
                <a:latin typeface="Cambria" panose="02040503050406030204" pitchFamily="18" charset="0"/>
                <a:ea typeface="Cambria" panose="02040503050406030204" pitchFamily="18" charset="0"/>
              </a:rPr>
              <a:t>, thì khối lệnh bên trong vòng lặp </a:t>
            </a:r>
            <a:r>
              <a:rPr lang="en-US" b="1">
                <a:solidFill>
                  <a:srgbClr val="5C646F"/>
                </a:solidFill>
                <a:latin typeface="Cambria" panose="02040503050406030204" pitchFamily="18" charset="0"/>
                <a:ea typeface="Cambria" panose="02040503050406030204" pitchFamily="18" charset="0"/>
              </a:rPr>
              <a:t>while</a:t>
            </a:r>
            <a:r>
              <a:rPr lang="en-US">
                <a:solidFill>
                  <a:srgbClr val="5C646F"/>
                </a:solidFill>
                <a:latin typeface="Cambria" panose="02040503050406030204" pitchFamily="18" charset="0"/>
                <a:ea typeface="Cambria" panose="02040503050406030204" pitchFamily="18" charset="0"/>
              </a:rPr>
              <a:t> sẽ được thực hiện.</a:t>
            </a:r>
          </a:p>
          <a:p>
            <a:pPr marL="398463" indent="-398463">
              <a:buFont typeface="Wingdings" panose="05000000000000000000" pitchFamily="2" charset="2"/>
              <a:buChar char="§"/>
            </a:pPr>
            <a:r>
              <a:rPr lang="en-US">
                <a:solidFill>
                  <a:srgbClr val="5C646F"/>
                </a:solidFill>
                <a:latin typeface="Cambria" panose="02040503050406030204" pitchFamily="18" charset="0"/>
                <a:ea typeface="Cambria" panose="02040503050406030204" pitchFamily="18" charset="0"/>
              </a:rPr>
              <a:t>Điều kiện </a:t>
            </a:r>
            <a:r>
              <a:rPr lang="en-US" b="1">
                <a:solidFill>
                  <a:srgbClr val="5C646F"/>
                </a:solidFill>
                <a:latin typeface="Cambria" panose="02040503050406030204" pitchFamily="18" charset="0"/>
                <a:ea typeface="Cambria" panose="02040503050406030204" pitchFamily="18" charset="0"/>
              </a:rPr>
              <a:t>condition</a:t>
            </a:r>
            <a:r>
              <a:rPr lang="en-US">
                <a:solidFill>
                  <a:srgbClr val="5C646F"/>
                </a:solidFill>
                <a:latin typeface="Cambria" panose="02040503050406030204" pitchFamily="18" charset="0"/>
                <a:ea typeface="Cambria" panose="02040503050406030204" pitchFamily="18" charset="0"/>
              </a:rPr>
              <a:t> sẽ được tính toán và kiểm tra lại.</a:t>
            </a:r>
          </a:p>
          <a:p>
            <a:pPr marL="398463" indent="-398463">
              <a:buFont typeface="Wingdings" panose="05000000000000000000" pitchFamily="2" charset="2"/>
              <a:buChar char="§"/>
            </a:pPr>
            <a:r>
              <a:rPr lang="en-US">
                <a:solidFill>
                  <a:srgbClr val="5C646F"/>
                </a:solidFill>
                <a:latin typeface="Cambria" panose="02040503050406030204" pitchFamily="18" charset="0"/>
                <a:ea typeface="Cambria" panose="02040503050406030204" pitchFamily="18" charset="0"/>
              </a:rPr>
              <a:t>Quá trình này tiếp tục cho đến khi </a:t>
            </a:r>
            <a:r>
              <a:rPr lang="en-US" b="1">
                <a:solidFill>
                  <a:srgbClr val="5C646F"/>
                </a:solidFill>
                <a:latin typeface="Cambria" panose="02040503050406030204" pitchFamily="18" charset="0"/>
                <a:ea typeface="Cambria" panose="02040503050406030204" pitchFamily="18" charset="0"/>
              </a:rPr>
              <a:t>condition</a:t>
            </a:r>
            <a:r>
              <a:rPr lang="en-US">
                <a:solidFill>
                  <a:srgbClr val="5C646F"/>
                </a:solidFill>
                <a:latin typeface="Cambria" panose="02040503050406030204" pitchFamily="18" charset="0"/>
                <a:ea typeface="Cambria" panose="02040503050406030204" pitchFamily="18" charset="0"/>
              </a:rPr>
              <a:t> có giá trị là </a:t>
            </a:r>
            <a:r>
              <a:rPr lang="en-US" b="1">
                <a:solidFill>
                  <a:srgbClr val="5C646F"/>
                </a:solidFill>
                <a:latin typeface="Cambria" panose="02040503050406030204" pitchFamily="18" charset="0"/>
                <a:ea typeface="Cambria" panose="02040503050406030204" pitchFamily="18" charset="0"/>
              </a:rPr>
              <a:t>false</a:t>
            </a:r>
            <a:r>
              <a:rPr lang="en-US">
                <a:solidFill>
                  <a:srgbClr val="5C646F"/>
                </a:solidFill>
                <a:latin typeface="Cambria" panose="02040503050406030204" pitchFamily="18" charset="0"/>
                <a:ea typeface="Cambria" panose="02040503050406030204" pitchFamily="18" charset="0"/>
              </a:rPr>
              <a:t>.</a:t>
            </a:r>
          </a:p>
          <a:p>
            <a:pPr marL="398463" indent="-398463">
              <a:buFont typeface="Wingdings" panose="05000000000000000000" pitchFamily="2" charset="2"/>
              <a:buChar char="§"/>
            </a:pPr>
            <a:r>
              <a:rPr lang="en-US">
                <a:solidFill>
                  <a:srgbClr val="5C646F"/>
                </a:solidFill>
                <a:latin typeface="Cambria" panose="02040503050406030204" pitchFamily="18" charset="0"/>
                <a:ea typeface="Cambria" panose="02040503050406030204" pitchFamily="18" charset="0"/>
              </a:rPr>
              <a:t>Khi điều kiện </a:t>
            </a:r>
            <a:r>
              <a:rPr lang="en-US" b="1">
                <a:solidFill>
                  <a:srgbClr val="5C646F"/>
                </a:solidFill>
                <a:latin typeface="Cambria" panose="02040503050406030204" pitchFamily="18" charset="0"/>
                <a:ea typeface="Cambria" panose="02040503050406030204" pitchFamily="18" charset="0"/>
              </a:rPr>
              <a:t>condition</a:t>
            </a:r>
            <a:r>
              <a:rPr lang="en-US">
                <a:solidFill>
                  <a:srgbClr val="5C646F"/>
                </a:solidFill>
                <a:latin typeface="Cambria" panose="02040503050406030204" pitchFamily="18" charset="0"/>
                <a:ea typeface="Cambria" panose="02040503050406030204" pitchFamily="18" charset="0"/>
              </a:rPr>
              <a:t> là </a:t>
            </a:r>
            <a:r>
              <a:rPr lang="en-US" b="1">
                <a:solidFill>
                  <a:srgbClr val="5C646F"/>
                </a:solidFill>
                <a:latin typeface="Cambria" panose="02040503050406030204" pitchFamily="18" charset="0"/>
                <a:ea typeface="Cambria" panose="02040503050406030204" pitchFamily="18" charset="0"/>
              </a:rPr>
              <a:t>false</a:t>
            </a:r>
            <a:r>
              <a:rPr lang="en-US">
                <a:solidFill>
                  <a:srgbClr val="5C646F"/>
                </a:solidFill>
                <a:latin typeface="Cambria" panose="02040503050406030204" pitchFamily="18" charset="0"/>
                <a:ea typeface="Cambria" panose="02040503050406030204" pitchFamily="18" charset="0"/>
              </a:rPr>
              <a:t>, thì vòng lặp sẽ dừng lại.</a:t>
            </a:r>
            <a:endParaRPr lang="en-US" sz="2800">
              <a:solidFill>
                <a:srgbClr val="5C646F"/>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F9E8D9DD-8ECC-423C-8F17-61A4265F3755}"/>
              </a:ext>
            </a:extLst>
          </p:cNvPr>
          <p:cNvPicPr>
            <a:picLocks noChangeAspect="1"/>
          </p:cNvPicPr>
          <p:nvPr/>
        </p:nvPicPr>
        <p:blipFill>
          <a:blip r:embed="rId2"/>
          <a:stretch>
            <a:fillRect/>
          </a:stretch>
        </p:blipFill>
        <p:spPr>
          <a:xfrm>
            <a:off x="2394825" y="1678012"/>
            <a:ext cx="7402349" cy="1406181"/>
          </a:xfrm>
          <a:prstGeom prst="rect">
            <a:avLst/>
          </a:prstGeom>
        </p:spPr>
      </p:pic>
    </p:spTree>
    <p:extLst>
      <p:ext uri="{BB962C8B-B14F-4D97-AF65-F5344CB8AC3E}">
        <p14:creationId xmlns:p14="http://schemas.microsoft.com/office/powerpoint/2010/main" val="76563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D91D-C30D-4E3E-9219-13ABD76DF4A2}"/>
              </a:ext>
            </a:extLst>
          </p:cNvPr>
          <p:cNvSpPr>
            <a:spLocks noGrp="1"/>
          </p:cNvSpPr>
          <p:nvPr>
            <p:ph type="title"/>
          </p:nvPr>
        </p:nvSpPr>
        <p:spPr>
          <a:xfrm>
            <a:off x="3904903" y="125917"/>
            <a:ext cx="5338849" cy="677980"/>
          </a:xfrm>
        </p:spPr>
        <p:txBody>
          <a:bodyPr>
            <a:noAutofit/>
          </a:bodyPr>
          <a:lstStyle/>
          <a:p>
            <a:r>
              <a:rPr lang="en-US" sz="6000" b="1" i="0">
                <a:solidFill>
                  <a:srgbClr val="25265E"/>
                </a:solidFill>
                <a:effectLst/>
                <a:latin typeface="euclid_circular_a"/>
              </a:rPr>
              <a:t>C++ </a:t>
            </a:r>
            <a:r>
              <a:rPr lang="en-US" sz="6000" b="1">
                <a:solidFill>
                  <a:srgbClr val="25265E"/>
                </a:solidFill>
                <a:latin typeface="euclid_circular_a"/>
              </a:rPr>
              <a:t>while loop</a:t>
            </a:r>
            <a:endParaRPr lang="en-US" sz="6000"/>
          </a:p>
        </p:txBody>
      </p:sp>
      <p:sp>
        <p:nvSpPr>
          <p:cNvPr id="3" name="Content Placeholder 2">
            <a:extLst>
              <a:ext uri="{FF2B5EF4-FFF2-40B4-BE49-F238E27FC236}">
                <a16:creationId xmlns:a16="http://schemas.microsoft.com/office/drawing/2014/main" id="{B42880B4-7948-4BD4-A06E-E71B28A8EE49}"/>
              </a:ext>
            </a:extLst>
          </p:cNvPr>
          <p:cNvSpPr>
            <a:spLocks noGrp="1"/>
          </p:cNvSpPr>
          <p:nvPr>
            <p:ph idx="1"/>
          </p:nvPr>
        </p:nvSpPr>
        <p:spPr>
          <a:xfrm>
            <a:off x="588819" y="1162639"/>
            <a:ext cx="6377246" cy="677980"/>
          </a:xfrm>
        </p:spPr>
        <p:txBody>
          <a:bodyPr anchor="ctr">
            <a:normAutofit fontScale="92500"/>
          </a:bodyPr>
          <a:lstStyle/>
          <a:p>
            <a:pPr marL="0" indent="515938">
              <a:buFont typeface="Wingdings" panose="05000000000000000000" pitchFamily="2" charset="2"/>
              <a:buChar char="q"/>
            </a:pPr>
            <a:r>
              <a:rPr lang="en-US" b="1" i="0">
                <a:solidFill>
                  <a:srgbClr val="5C646F"/>
                </a:solidFill>
                <a:effectLst/>
                <a:latin typeface="Cambria" panose="02040503050406030204" pitchFamily="18" charset="0"/>
                <a:ea typeface="Cambria" panose="02040503050406030204" pitchFamily="18" charset="0"/>
              </a:rPr>
              <a:t>Lưu đồ thuật toán vòng lặp while C++</a:t>
            </a:r>
            <a:endParaRPr lang="en-US" b="1">
              <a:solidFill>
                <a:srgbClr val="5C646F"/>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2098A690-592F-40C8-82FB-5752B70745CE}"/>
              </a:ext>
            </a:extLst>
          </p:cNvPr>
          <p:cNvPicPr>
            <a:picLocks noChangeAspect="1"/>
          </p:cNvPicPr>
          <p:nvPr/>
        </p:nvPicPr>
        <p:blipFill>
          <a:blip r:embed="rId2"/>
          <a:stretch>
            <a:fillRect/>
          </a:stretch>
        </p:blipFill>
        <p:spPr>
          <a:xfrm>
            <a:off x="3721045" y="1840619"/>
            <a:ext cx="4749910" cy="5017381"/>
          </a:xfrm>
          <a:prstGeom prst="rect">
            <a:avLst/>
          </a:prstGeom>
        </p:spPr>
      </p:pic>
    </p:spTree>
    <p:extLst>
      <p:ext uri="{BB962C8B-B14F-4D97-AF65-F5344CB8AC3E}">
        <p14:creationId xmlns:p14="http://schemas.microsoft.com/office/powerpoint/2010/main" val="1880813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D91D-C30D-4E3E-9219-13ABD76DF4A2}"/>
              </a:ext>
            </a:extLst>
          </p:cNvPr>
          <p:cNvSpPr>
            <a:spLocks noGrp="1"/>
          </p:cNvSpPr>
          <p:nvPr>
            <p:ph type="title"/>
          </p:nvPr>
        </p:nvSpPr>
        <p:spPr>
          <a:xfrm>
            <a:off x="3904903" y="125917"/>
            <a:ext cx="5338849" cy="677980"/>
          </a:xfrm>
        </p:spPr>
        <p:txBody>
          <a:bodyPr>
            <a:noAutofit/>
          </a:bodyPr>
          <a:lstStyle/>
          <a:p>
            <a:r>
              <a:rPr lang="en-US" sz="6000" b="1" i="0">
                <a:solidFill>
                  <a:srgbClr val="25265E"/>
                </a:solidFill>
                <a:effectLst/>
                <a:latin typeface="euclid_circular_a"/>
              </a:rPr>
              <a:t>C++ </a:t>
            </a:r>
            <a:r>
              <a:rPr lang="en-US" sz="6000" b="1">
                <a:solidFill>
                  <a:srgbClr val="25265E"/>
                </a:solidFill>
                <a:latin typeface="euclid_circular_a"/>
              </a:rPr>
              <a:t>while loop</a:t>
            </a:r>
            <a:endParaRPr lang="en-US" sz="6000"/>
          </a:p>
        </p:txBody>
      </p:sp>
      <p:sp>
        <p:nvSpPr>
          <p:cNvPr id="3" name="Content Placeholder 2">
            <a:extLst>
              <a:ext uri="{FF2B5EF4-FFF2-40B4-BE49-F238E27FC236}">
                <a16:creationId xmlns:a16="http://schemas.microsoft.com/office/drawing/2014/main" id="{B42880B4-7948-4BD4-A06E-E71B28A8EE49}"/>
              </a:ext>
            </a:extLst>
          </p:cNvPr>
          <p:cNvSpPr>
            <a:spLocks noGrp="1"/>
          </p:cNvSpPr>
          <p:nvPr>
            <p:ph idx="1"/>
          </p:nvPr>
        </p:nvSpPr>
        <p:spPr>
          <a:xfrm>
            <a:off x="0" y="1096137"/>
            <a:ext cx="7225145" cy="677980"/>
          </a:xfrm>
        </p:spPr>
        <p:txBody>
          <a:bodyPr anchor="ctr">
            <a:normAutofit/>
          </a:bodyPr>
          <a:lstStyle/>
          <a:p>
            <a:pPr marL="0" indent="515938">
              <a:buFont typeface="Wingdings" panose="05000000000000000000" pitchFamily="2" charset="2"/>
              <a:buChar char="q"/>
            </a:pPr>
            <a:r>
              <a:rPr lang="en-US" b="1">
                <a:solidFill>
                  <a:srgbClr val="5C646F"/>
                </a:solidFill>
                <a:latin typeface="Cambria" panose="02040503050406030204" pitchFamily="18" charset="0"/>
                <a:ea typeface="Cambria" panose="02040503050406030204" pitchFamily="18" charset="0"/>
              </a:rPr>
              <a:t>Ví dụ: In các số nguyên từ 1 đến 5</a:t>
            </a:r>
          </a:p>
        </p:txBody>
      </p:sp>
      <p:sp>
        <p:nvSpPr>
          <p:cNvPr id="8" name="TextBox 7">
            <a:extLst>
              <a:ext uri="{FF2B5EF4-FFF2-40B4-BE49-F238E27FC236}">
                <a16:creationId xmlns:a16="http://schemas.microsoft.com/office/drawing/2014/main" id="{4BAF535B-DD0A-4083-B31C-B0629E5283A8}"/>
              </a:ext>
            </a:extLst>
          </p:cNvPr>
          <p:cNvSpPr txBox="1"/>
          <p:nvPr/>
        </p:nvSpPr>
        <p:spPr>
          <a:xfrm>
            <a:off x="976745" y="6150114"/>
            <a:ext cx="7867996" cy="707886"/>
          </a:xfrm>
          <a:prstGeom prst="rect">
            <a:avLst/>
          </a:prstGeom>
          <a:noFill/>
        </p:spPr>
        <p:txBody>
          <a:bodyPr wrap="square">
            <a:spAutoFit/>
          </a:bodyPr>
          <a:lstStyle/>
          <a:p>
            <a:r>
              <a:rPr lang="en-US" altLang="en-US" sz="4000" b="1">
                <a:latin typeface="Consolas" panose="020B0609020204030204" pitchFamily="49" charset="0"/>
              </a:rPr>
              <a:t>Output: 1 2 3 4 5</a:t>
            </a:r>
            <a:endParaRPr lang="pt-BR" altLang="en-US" sz="4000" b="1">
              <a:latin typeface="Consolas" panose="020B0609020204030204" pitchFamily="49" charset="0"/>
            </a:endParaRPr>
          </a:p>
        </p:txBody>
      </p:sp>
      <p:grpSp>
        <p:nvGrpSpPr>
          <p:cNvPr id="12" name="Group 11">
            <a:extLst>
              <a:ext uri="{FF2B5EF4-FFF2-40B4-BE49-F238E27FC236}">
                <a16:creationId xmlns:a16="http://schemas.microsoft.com/office/drawing/2014/main" id="{1C46353D-E673-4A83-92E7-5EC958EF069D}"/>
              </a:ext>
            </a:extLst>
          </p:cNvPr>
          <p:cNvGrpSpPr/>
          <p:nvPr/>
        </p:nvGrpSpPr>
        <p:grpSpPr>
          <a:xfrm>
            <a:off x="1097280" y="1774117"/>
            <a:ext cx="9842269" cy="4295522"/>
            <a:chOff x="1097280" y="1774117"/>
            <a:chExt cx="9842269" cy="4295522"/>
          </a:xfrm>
        </p:grpSpPr>
        <p:sp>
          <p:nvSpPr>
            <p:cNvPr id="6" name="TextBox 5">
              <a:extLst>
                <a:ext uri="{FF2B5EF4-FFF2-40B4-BE49-F238E27FC236}">
                  <a16:creationId xmlns:a16="http://schemas.microsoft.com/office/drawing/2014/main" id="{5DE3A88B-E003-45CB-9BB7-D294ABEE9400}"/>
                </a:ext>
              </a:extLst>
            </p:cNvPr>
            <p:cNvSpPr txBox="1"/>
            <p:nvPr/>
          </p:nvSpPr>
          <p:spPr>
            <a:xfrm>
              <a:off x="1252450" y="1976211"/>
              <a:ext cx="9304713" cy="4093428"/>
            </a:xfrm>
            <a:prstGeom prst="rect">
              <a:avLst/>
            </a:prstGeom>
            <a:noFill/>
          </p:spPr>
          <p:txBody>
            <a:bodyPr wrap="square">
              <a:spAutoFit/>
            </a:bodyPr>
            <a:lstStyle/>
            <a:p>
              <a:r>
                <a:rPr lang="en-US" altLang="en-US" sz="2000" b="1">
                  <a:latin typeface="Consolas" panose="020B0609020204030204" pitchFamily="49" charset="0"/>
                </a:rPr>
                <a:t>#include &lt;iostream&gt;</a:t>
              </a:r>
            </a:p>
            <a:p>
              <a:r>
                <a:rPr lang="en-US" altLang="en-US" sz="2000" b="1">
                  <a:latin typeface="Consolas" panose="020B0609020204030204" pitchFamily="49" charset="0"/>
                </a:rPr>
                <a:t>using namespace std;</a:t>
              </a:r>
            </a:p>
            <a:p>
              <a:endParaRPr lang="en-US" altLang="en-US" sz="2000" b="1">
                <a:latin typeface="Consolas" panose="020B0609020204030204" pitchFamily="49" charset="0"/>
              </a:endParaRPr>
            </a:p>
            <a:p>
              <a:r>
                <a:rPr lang="en-US" altLang="en-US" sz="2000" b="1">
                  <a:latin typeface="Consolas" panose="020B0609020204030204" pitchFamily="49" charset="0"/>
                </a:rPr>
                <a:t>int main() {</a:t>
              </a:r>
            </a:p>
            <a:p>
              <a:r>
                <a:rPr lang="en-US" altLang="en-US" sz="2000" b="1">
                  <a:latin typeface="Consolas" panose="020B0609020204030204" pitchFamily="49" charset="0"/>
                </a:rPr>
                <a:t>    int i = 1; </a:t>
              </a:r>
            </a:p>
            <a:p>
              <a:r>
                <a:rPr lang="en-US" altLang="en-US" sz="2000" b="1">
                  <a:latin typeface="Consolas" panose="020B0609020204030204" pitchFamily="49" charset="0"/>
                </a:rPr>
                <a:t>    // while loop from 1 to 5</a:t>
              </a:r>
            </a:p>
            <a:p>
              <a:r>
                <a:rPr lang="en-US" altLang="en-US" sz="2000" b="1">
                  <a:latin typeface="Consolas" panose="020B0609020204030204" pitchFamily="49" charset="0"/>
                </a:rPr>
                <a:t>    while (i &lt;= 5) {</a:t>
              </a:r>
            </a:p>
            <a:p>
              <a:r>
                <a:rPr lang="en-US" altLang="en-US" sz="2000" b="1">
                  <a:latin typeface="Consolas" panose="020B0609020204030204" pitchFamily="49" charset="0"/>
                </a:rPr>
                <a:t>        cout &lt;&lt; i &lt;&lt; " ";</a:t>
              </a:r>
            </a:p>
            <a:p>
              <a:r>
                <a:rPr lang="en-US" altLang="en-US" sz="2000" b="1">
                  <a:latin typeface="Consolas" panose="020B0609020204030204" pitchFamily="49" charset="0"/>
                </a:rPr>
                <a:t>        ++i;</a:t>
              </a:r>
            </a:p>
            <a:p>
              <a:r>
                <a:rPr lang="en-US" altLang="en-US" sz="2000" b="1">
                  <a:latin typeface="Consolas" panose="020B0609020204030204" pitchFamily="49" charset="0"/>
                </a:rPr>
                <a:t>    }</a:t>
              </a:r>
            </a:p>
            <a:p>
              <a:r>
                <a:rPr lang="en-US" altLang="en-US" sz="2000" b="1">
                  <a:latin typeface="Consolas" panose="020B0609020204030204" pitchFamily="49" charset="0"/>
                </a:rPr>
                <a:t>    </a:t>
              </a:r>
            </a:p>
            <a:p>
              <a:r>
                <a:rPr lang="en-US" altLang="en-US" sz="2000" b="1">
                  <a:latin typeface="Consolas" panose="020B0609020204030204" pitchFamily="49" charset="0"/>
                </a:rPr>
                <a:t>    return 0;</a:t>
              </a:r>
            </a:p>
            <a:p>
              <a:r>
                <a:rPr lang="en-US" altLang="en-US" sz="2000" b="1">
                  <a:latin typeface="Consolas" panose="020B0609020204030204" pitchFamily="49" charset="0"/>
                </a:rPr>
                <a:t>}</a:t>
              </a:r>
              <a:endParaRPr lang="pt-BR" altLang="en-US" sz="2000" b="1">
                <a:latin typeface="Consolas" panose="020B0609020204030204" pitchFamily="49" charset="0"/>
              </a:endParaRPr>
            </a:p>
          </p:txBody>
        </p:sp>
        <p:sp>
          <p:nvSpPr>
            <p:cNvPr id="9" name="Rectangle 8">
              <a:extLst>
                <a:ext uri="{FF2B5EF4-FFF2-40B4-BE49-F238E27FC236}">
                  <a16:creationId xmlns:a16="http://schemas.microsoft.com/office/drawing/2014/main" id="{FD1758A3-396A-4389-BEE6-6FC1EE10AECC}"/>
                </a:ext>
              </a:extLst>
            </p:cNvPr>
            <p:cNvSpPr/>
            <p:nvPr/>
          </p:nvSpPr>
          <p:spPr>
            <a:xfrm>
              <a:off x="1097280" y="1774117"/>
              <a:ext cx="9842269" cy="425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8744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D91D-C30D-4E3E-9219-13ABD76DF4A2}"/>
              </a:ext>
            </a:extLst>
          </p:cNvPr>
          <p:cNvSpPr>
            <a:spLocks noGrp="1"/>
          </p:cNvSpPr>
          <p:nvPr>
            <p:ph type="title"/>
          </p:nvPr>
        </p:nvSpPr>
        <p:spPr>
          <a:xfrm>
            <a:off x="3904903" y="125917"/>
            <a:ext cx="5338849" cy="677980"/>
          </a:xfrm>
        </p:spPr>
        <p:txBody>
          <a:bodyPr>
            <a:noAutofit/>
          </a:bodyPr>
          <a:lstStyle/>
          <a:p>
            <a:r>
              <a:rPr lang="en-US" sz="6000" b="1" i="0">
                <a:solidFill>
                  <a:srgbClr val="25265E"/>
                </a:solidFill>
                <a:effectLst/>
                <a:latin typeface="euclid_circular_a"/>
              </a:rPr>
              <a:t>C++ </a:t>
            </a:r>
            <a:r>
              <a:rPr lang="en-US" sz="6000" b="1">
                <a:solidFill>
                  <a:srgbClr val="25265E"/>
                </a:solidFill>
                <a:latin typeface="euclid_circular_a"/>
              </a:rPr>
              <a:t>while loop</a:t>
            </a:r>
            <a:endParaRPr lang="en-US" sz="6000"/>
          </a:p>
        </p:txBody>
      </p:sp>
      <p:sp>
        <p:nvSpPr>
          <p:cNvPr id="3" name="Content Placeholder 2">
            <a:extLst>
              <a:ext uri="{FF2B5EF4-FFF2-40B4-BE49-F238E27FC236}">
                <a16:creationId xmlns:a16="http://schemas.microsoft.com/office/drawing/2014/main" id="{B42880B4-7948-4BD4-A06E-E71B28A8EE49}"/>
              </a:ext>
            </a:extLst>
          </p:cNvPr>
          <p:cNvSpPr>
            <a:spLocks noGrp="1"/>
          </p:cNvSpPr>
          <p:nvPr>
            <p:ph idx="1"/>
          </p:nvPr>
        </p:nvSpPr>
        <p:spPr>
          <a:xfrm>
            <a:off x="0" y="977371"/>
            <a:ext cx="7225145" cy="677980"/>
          </a:xfrm>
        </p:spPr>
        <p:txBody>
          <a:bodyPr anchor="ctr">
            <a:normAutofit/>
          </a:bodyPr>
          <a:lstStyle/>
          <a:p>
            <a:pPr marL="0" indent="515938">
              <a:buFont typeface="Wingdings" panose="05000000000000000000" pitchFamily="2" charset="2"/>
              <a:buChar char="q"/>
            </a:pPr>
            <a:r>
              <a:rPr lang="en-US" b="1">
                <a:solidFill>
                  <a:srgbClr val="5C646F"/>
                </a:solidFill>
                <a:latin typeface="Cambria" panose="02040503050406030204" pitchFamily="18" charset="0"/>
                <a:ea typeface="Cambria" panose="02040503050406030204" pitchFamily="18" charset="0"/>
              </a:rPr>
              <a:t>Ví dụ: In các số nguyên từ 1 đến 5</a:t>
            </a:r>
          </a:p>
        </p:txBody>
      </p:sp>
      <p:pic>
        <p:nvPicPr>
          <p:cNvPr id="6" name="Picture 5">
            <a:extLst>
              <a:ext uri="{FF2B5EF4-FFF2-40B4-BE49-F238E27FC236}">
                <a16:creationId xmlns:a16="http://schemas.microsoft.com/office/drawing/2014/main" id="{3E460377-D2F7-4425-B633-491EA40FC13A}"/>
              </a:ext>
            </a:extLst>
          </p:cNvPr>
          <p:cNvPicPr>
            <a:picLocks noChangeAspect="1"/>
          </p:cNvPicPr>
          <p:nvPr/>
        </p:nvPicPr>
        <p:blipFill>
          <a:blip r:embed="rId2"/>
          <a:stretch>
            <a:fillRect/>
          </a:stretch>
        </p:blipFill>
        <p:spPr>
          <a:xfrm>
            <a:off x="3305867" y="1655351"/>
            <a:ext cx="5538875" cy="5202649"/>
          </a:xfrm>
          <a:prstGeom prst="rect">
            <a:avLst/>
          </a:prstGeom>
        </p:spPr>
      </p:pic>
    </p:spTree>
    <p:extLst>
      <p:ext uri="{BB962C8B-B14F-4D97-AF65-F5344CB8AC3E}">
        <p14:creationId xmlns:p14="http://schemas.microsoft.com/office/powerpoint/2010/main" val="1773416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D91D-C30D-4E3E-9219-13ABD76DF4A2}"/>
              </a:ext>
            </a:extLst>
          </p:cNvPr>
          <p:cNvSpPr>
            <a:spLocks noGrp="1"/>
          </p:cNvSpPr>
          <p:nvPr>
            <p:ph type="title"/>
          </p:nvPr>
        </p:nvSpPr>
        <p:spPr>
          <a:xfrm>
            <a:off x="3275215" y="125916"/>
            <a:ext cx="7863839" cy="677980"/>
          </a:xfrm>
        </p:spPr>
        <p:txBody>
          <a:bodyPr>
            <a:noAutofit/>
          </a:bodyPr>
          <a:lstStyle/>
          <a:p>
            <a:r>
              <a:rPr lang="en-US" sz="6000" b="1" i="0">
                <a:solidFill>
                  <a:srgbClr val="25265E"/>
                </a:solidFill>
                <a:effectLst/>
                <a:latin typeface="euclid_circular_a"/>
              </a:rPr>
              <a:t>C++ do…</a:t>
            </a:r>
            <a:r>
              <a:rPr lang="en-US" sz="6000" b="1">
                <a:solidFill>
                  <a:srgbClr val="25265E"/>
                </a:solidFill>
                <a:latin typeface="euclid_circular_a"/>
              </a:rPr>
              <a:t>while loop</a:t>
            </a:r>
            <a:endParaRPr lang="en-US" sz="6000"/>
          </a:p>
        </p:txBody>
      </p:sp>
      <p:sp>
        <p:nvSpPr>
          <p:cNvPr id="3" name="Content Placeholder 2">
            <a:extLst>
              <a:ext uri="{FF2B5EF4-FFF2-40B4-BE49-F238E27FC236}">
                <a16:creationId xmlns:a16="http://schemas.microsoft.com/office/drawing/2014/main" id="{B42880B4-7948-4BD4-A06E-E71B28A8EE49}"/>
              </a:ext>
            </a:extLst>
          </p:cNvPr>
          <p:cNvSpPr>
            <a:spLocks noGrp="1"/>
          </p:cNvSpPr>
          <p:nvPr>
            <p:ph idx="1"/>
          </p:nvPr>
        </p:nvSpPr>
        <p:spPr>
          <a:xfrm>
            <a:off x="0" y="974923"/>
            <a:ext cx="10773295" cy="677980"/>
          </a:xfrm>
        </p:spPr>
        <p:txBody>
          <a:bodyPr anchor="ctr">
            <a:normAutofit/>
          </a:bodyPr>
          <a:lstStyle/>
          <a:p>
            <a:pPr marL="0" indent="515938">
              <a:buFont typeface="Wingdings" panose="05000000000000000000" pitchFamily="2" charset="2"/>
              <a:buChar char="q"/>
            </a:pPr>
            <a:r>
              <a:rPr lang="en-US" b="1" i="0">
                <a:solidFill>
                  <a:srgbClr val="5C646F"/>
                </a:solidFill>
                <a:effectLst/>
                <a:latin typeface="Cambria" panose="02040503050406030204" pitchFamily="18" charset="0"/>
                <a:ea typeface="Cambria" panose="02040503050406030204" pitchFamily="18" charset="0"/>
              </a:rPr>
              <a:t>Cú pháp vòng lặp do…while:</a:t>
            </a:r>
            <a:endParaRPr lang="en-US" b="1">
              <a:solidFill>
                <a:srgbClr val="5C646F"/>
              </a:solidFill>
              <a:latin typeface="Cambria" panose="02040503050406030204" pitchFamily="18" charset="0"/>
              <a:ea typeface="Cambria" panose="02040503050406030204" pitchFamily="18" charset="0"/>
            </a:endParaRPr>
          </a:p>
        </p:txBody>
      </p:sp>
      <p:sp>
        <p:nvSpPr>
          <p:cNvPr id="6" name="Content Placeholder 2">
            <a:extLst>
              <a:ext uri="{FF2B5EF4-FFF2-40B4-BE49-F238E27FC236}">
                <a16:creationId xmlns:a16="http://schemas.microsoft.com/office/drawing/2014/main" id="{107CF8DE-7131-4923-AEB8-F38E2655FAF0}"/>
              </a:ext>
            </a:extLst>
          </p:cNvPr>
          <p:cNvSpPr txBox="1">
            <a:spLocks/>
          </p:cNvSpPr>
          <p:nvPr/>
        </p:nvSpPr>
        <p:spPr>
          <a:xfrm>
            <a:off x="623454" y="1823930"/>
            <a:ext cx="10515600" cy="19666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fontAlgn="base">
              <a:lnSpc>
                <a:spcPct val="100000"/>
              </a:lnSpc>
              <a:spcBef>
                <a:spcPct val="0"/>
              </a:spcBef>
              <a:spcAft>
                <a:spcPct val="0"/>
              </a:spcAft>
              <a:buFont typeface="Wingdings" panose="05000000000000000000" pitchFamily="2" charset="2"/>
              <a:buChar char="§"/>
            </a:pPr>
            <a:r>
              <a:rPr lang="en-US">
                <a:solidFill>
                  <a:schemeClr val="tx2"/>
                </a:solidFill>
                <a:latin typeface="Cambria" panose="02040503050406030204" pitchFamily="18" charset="0"/>
                <a:ea typeface="Cambria" panose="02040503050406030204" pitchFamily="18" charset="0"/>
                <a:cs typeface="Times New Roman" panose="02020603050405020304" pitchFamily="18" charset="0"/>
              </a:rPr>
              <a:t>Vòng lặp </a:t>
            </a:r>
            <a:r>
              <a:rPr lang="en-US" b="1">
                <a:solidFill>
                  <a:schemeClr val="tx2"/>
                </a:solidFill>
                <a:latin typeface="Cambria" panose="02040503050406030204" pitchFamily="18" charset="0"/>
                <a:ea typeface="Cambria" panose="02040503050406030204" pitchFamily="18" charset="0"/>
                <a:cs typeface="Times New Roman" panose="02020603050405020304" pitchFamily="18" charset="0"/>
              </a:rPr>
              <a:t>do...while</a:t>
            </a:r>
            <a:r>
              <a:rPr lang="en-US">
                <a:solidFill>
                  <a:schemeClr val="tx2"/>
                </a:solidFill>
                <a:latin typeface="Cambria" panose="02040503050406030204" pitchFamily="18" charset="0"/>
                <a:ea typeface="Cambria" panose="02040503050406030204" pitchFamily="18" charset="0"/>
                <a:cs typeface="Times New Roman" panose="02020603050405020304" pitchFamily="18" charset="0"/>
              </a:rPr>
              <a:t> là một biến thể của vòng lặp </a:t>
            </a:r>
            <a:r>
              <a:rPr lang="en-US" b="1">
                <a:solidFill>
                  <a:schemeClr val="tx2"/>
                </a:solidFill>
                <a:latin typeface="Cambria" panose="02040503050406030204" pitchFamily="18" charset="0"/>
                <a:ea typeface="Cambria" panose="02040503050406030204" pitchFamily="18" charset="0"/>
                <a:cs typeface="Times New Roman" panose="02020603050405020304" pitchFamily="18" charset="0"/>
              </a:rPr>
              <a:t>while</a:t>
            </a:r>
            <a:r>
              <a:rPr lang="en-US">
                <a:solidFill>
                  <a:schemeClr val="tx2"/>
                </a:solidFill>
                <a:latin typeface="Cambria" panose="02040503050406030204" pitchFamily="18" charset="0"/>
                <a:ea typeface="Cambria" panose="02040503050406030204" pitchFamily="18" charset="0"/>
                <a:cs typeface="Times New Roman" panose="02020603050405020304" pitchFamily="18" charset="0"/>
              </a:rPr>
              <a:t> và nó có một điểm khác biệt quan trọng: Các khối lệnh trong thân của vòng lặp </a:t>
            </a:r>
            <a:r>
              <a:rPr lang="en-US" b="1">
                <a:solidFill>
                  <a:schemeClr val="tx2"/>
                </a:solidFill>
                <a:latin typeface="Cambria" panose="02040503050406030204" pitchFamily="18" charset="0"/>
                <a:ea typeface="Cambria" panose="02040503050406030204" pitchFamily="18" charset="0"/>
                <a:cs typeface="Times New Roman" panose="02020603050405020304" pitchFamily="18" charset="0"/>
              </a:rPr>
              <a:t>do...while </a:t>
            </a:r>
            <a:r>
              <a:rPr lang="en-US">
                <a:solidFill>
                  <a:schemeClr val="tx2"/>
                </a:solidFill>
                <a:latin typeface="Cambria" panose="02040503050406030204" pitchFamily="18" charset="0"/>
                <a:ea typeface="Cambria" panose="02040503050406030204" pitchFamily="18" charset="0"/>
                <a:cs typeface="Times New Roman" panose="02020603050405020304" pitchFamily="18" charset="0"/>
              </a:rPr>
              <a:t>sẽ thực hiện ít nhất một lần trước khi </a:t>
            </a:r>
            <a:r>
              <a:rPr lang="en-US" b="1">
                <a:solidFill>
                  <a:schemeClr val="tx2"/>
                </a:solidFill>
                <a:latin typeface="Cambria" panose="02040503050406030204" pitchFamily="18" charset="0"/>
                <a:ea typeface="Cambria" panose="02040503050406030204" pitchFamily="18" charset="0"/>
                <a:cs typeface="Times New Roman" panose="02020603050405020304" pitchFamily="18" charset="0"/>
              </a:rPr>
              <a:t>condition</a:t>
            </a:r>
            <a:r>
              <a:rPr lang="en-US">
                <a:solidFill>
                  <a:schemeClr val="tx2"/>
                </a:solidFill>
                <a:latin typeface="Cambria" panose="02040503050406030204" pitchFamily="18" charset="0"/>
                <a:ea typeface="Cambria" panose="02040503050406030204" pitchFamily="18" charset="0"/>
                <a:cs typeface="Times New Roman" panose="02020603050405020304" pitchFamily="18" charset="0"/>
              </a:rPr>
              <a:t> được kiểm tra..</a:t>
            </a:r>
          </a:p>
        </p:txBody>
      </p:sp>
      <p:pic>
        <p:nvPicPr>
          <p:cNvPr id="7" name="Picture 6">
            <a:extLst>
              <a:ext uri="{FF2B5EF4-FFF2-40B4-BE49-F238E27FC236}">
                <a16:creationId xmlns:a16="http://schemas.microsoft.com/office/drawing/2014/main" id="{B1967E15-A64C-4295-A085-643B48C05CB2}"/>
              </a:ext>
            </a:extLst>
          </p:cNvPr>
          <p:cNvPicPr>
            <a:picLocks noChangeAspect="1"/>
          </p:cNvPicPr>
          <p:nvPr/>
        </p:nvPicPr>
        <p:blipFill>
          <a:blip r:embed="rId2"/>
          <a:stretch>
            <a:fillRect/>
          </a:stretch>
        </p:blipFill>
        <p:spPr>
          <a:xfrm>
            <a:off x="2146239" y="3998954"/>
            <a:ext cx="7503279" cy="1623367"/>
          </a:xfrm>
          <a:prstGeom prst="rect">
            <a:avLst/>
          </a:prstGeom>
        </p:spPr>
      </p:pic>
    </p:spTree>
    <p:extLst>
      <p:ext uri="{BB962C8B-B14F-4D97-AF65-F5344CB8AC3E}">
        <p14:creationId xmlns:p14="http://schemas.microsoft.com/office/powerpoint/2010/main" val="4289236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D91D-C30D-4E3E-9219-13ABD76DF4A2}"/>
              </a:ext>
            </a:extLst>
          </p:cNvPr>
          <p:cNvSpPr>
            <a:spLocks noGrp="1"/>
          </p:cNvSpPr>
          <p:nvPr>
            <p:ph type="title"/>
          </p:nvPr>
        </p:nvSpPr>
        <p:spPr>
          <a:xfrm>
            <a:off x="3275215" y="125916"/>
            <a:ext cx="7863839" cy="677980"/>
          </a:xfrm>
        </p:spPr>
        <p:txBody>
          <a:bodyPr>
            <a:noAutofit/>
          </a:bodyPr>
          <a:lstStyle/>
          <a:p>
            <a:r>
              <a:rPr lang="en-US" sz="6000" b="1" i="0">
                <a:solidFill>
                  <a:srgbClr val="25265E"/>
                </a:solidFill>
                <a:effectLst/>
                <a:latin typeface="euclid_circular_a"/>
              </a:rPr>
              <a:t>C++ do…</a:t>
            </a:r>
            <a:r>
              <a:rPr lang="en-US" sz="6000" b="1">
                <a:solidFill>
                  <a:srgbClr val="25265E"/>
                </a:solidFill>
                <a:latin typeface="euclid_circular_a"/>
              </a:rPr>
              <a:t>while loop</a:t>
            </a:r>
            <a:endParaRPr lang="en-US" sz="6000"/>
          </a:p>
        </p:txBody>
      </p:sp>
      <p:sp>
        <p:nvSpPr>
          <p:cNvPr id="3" name="Content Placeholder 2">
            <a:extLst>
              <a:ext uri="{FF2B5EF4-FFF2-40B4-BE49-F238E27FC236}">
                <a16:creationId xmlns:a16="http://schemas.microsoft.com/office/drawing/2014/main" id="{B42880B4-7948-4BD4-A06E-E71B28A8EE49}"/>
              </a:ext>
            </a:extLst>
          </p:cNvPr>
          <p:cNvSpPr>
            <a:spLocks noGrp="1"/>
          </p:cNvSpPr>
          <p:nvPr>
            <p:ph idx="1"/>
          </p:nvPr>
        </p:nvSpPr>
        <p:spPr>
          <a:xfrm>
            <a:off x="0" y="974923"/>
            <a:ext cx="10773295" cy="677980"/>
          </a:xfrm>
        </p:spPr>
        <p:txBody>
          <a:bodyPr anchor="ctr">
            <a:normAutofit/>
          </a:bodyPr>
          <a:lstStyle/>
          <a:p>
            <a:pPr marL="0" indent="515938">
              <a:buFont typeface="Wingdings" panose="05000000000000000000" pitchFamily="2" charset="2"/>
              <a:buChar char="q"/>
            </a:pPr>
            <a:r>
              <a:rPr lang="en-US" b="1" i="0">
                <a:solidFill>
                  <a:srgbClr val="5C646F"/>
                </a:solidFill>
                <a:effectLst/>
                <a:latin typeface="Cambria" panose="02040503050406030204" pitchFamily="18" charset="0"/>
                <a:ea typeface="Cambria" panose="02040503050406030204" pitchFamily="18" charset="0"/>
              </a:rPr>
              <a:t>Cách thức hoạt động của vòng lặp do…while:</a:t>
            </a:r>
            <a:endParaRPr lang="en-US" b="1">
              <a:solidFill>
                <a:srgbClr val="5C646F"/>
              </a:solidFill>
              <a:latin typeface="Cambria" panose="02040503050406030204" pitchFamily="18" charset="0"/>
              <a:ea typeface="Cambria" panose="02040503050406030204" pitchFamily="18" charset="0"/>
            </a:endParaRPr>
          </a:p>
        </p:txBody>
      </p:sp>
      <p:sp>
        <p:nvSpPr>
          <p:cNvPr id="6" name="Content Placeholder 2">
            <a:extLst>
              <a:ext uri="{FF2B5EF4-FFF2-40B4-BE49-F238E27FC236}">
                <a16:creationId xmlns:a16="http://schemas.microsoft.com/office/drawing/2014/main" id="{107CF8DE-7131-4923-AEB8-F38E2655FAF0}"/>
              </a:ext>
            </a:extLst>
          </p:cNvPr>
          <p:cNvSpPr txBox="1">
            <a:spLocks/>
          </p:cNvSpPr>
          <p:nvPr/>
        </p:nvSpPr>
        <p:spPr>
          <a:xfrm>
            <a:off x="750203" y="1820049"/>
            <a:ext cx="10515600" cy="41944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fontAlgn="base">
              <a:lnSpc>
                <a:spcPct val="100000"/>
              </a:lnSpc>
              <a:spcBef>
                <a:spcPct val="0"/>
              </a:spcBef>
              <a:spcAft>
                <a:spcPct val="0"/>
              </a:spcAft>
              <a:buFont typeface="Wingdings" panose="05000000000000000000" pitchFamily="2" charset="2"/>
              <a:buChar char="§"/>
            </a:pPr>
            <a:r>
              <a:rPr lang="en-US">
                <a:solidFill>
                  <a:schemeClr val="tx2"/>
                </a:solidFill>
                <a:latin typeface="Cambria" panose="02040503050406030204" pitchFamily="18" charset="0"/>
                <a:ea typeface="Cambria" panose="02040503050406030204" pitchFamily="18" charset="0"/>
                <a:cs typeface="Times New Roman" panose="02020603050405020304" pitchFamily="18" charset="0"/>
              </a:rPr>
              <a:t>Thân của vòng lặp sẽ được thực thi trước. Sau đó điều kiện của vòng lặp </a:t>
            </a:r>
            <a:r>
              <a:rPr lang="en-US" b="1">
                <a:solidFill>
                  <a:schemeClr val="tx2"/>
                </a:solidFill>
                <a:latin typeface="Cambria" panose="02040503050406030204" pitchFamily="18" charset="0"/>
                <a:ea typeface="Cambria" panose="02040503050406030204" pitchFamily="18" charset="0"/>
                <a:cs typeface="Times New Roman" panose="02020603050405020304" pitchFamily="18" charset="0"/>
              </a:rPr>
              <a:t>condition</a:t>
            </a:r>
            <a:r>
              <a:rPr lang="en-US">
                <a:solidFill>
                  <a:schemeClr val="tx2"/>
                </a:solidFill>
                <a:latin typeface="Cambria" panose="02040503050406030204" pitchFamily="18" charset="0"/>
                <a:ea typeface="Cambria" panose="02040503050406030204" pitchFamily="18" charset="0"/>
                <a:cs typeface="Times New Roman" panose="02020603050405020304" pitchFamily="18" charset="0"/>
              </a:rPr>
              <a:t> sẽ được kiểm tra.</a:t>
            </a:r>
          </a:p>
          <a:p>
            <a:pPr marL="0" indent="-457200" fontAlgn="base">
              <a:lnSpc>
                <a:spcPct val="100000"/>
              </a:lnSpc>
              <a:spcBef>
                <a:spcPct val="0"/>
              </a:spcBef>
              <a:spcAft>
                <a:spcPct val="0"/>
              </a:spcAft>
              <a:buFont typeface="Wingdings" panose="05000000000000000000" pitchFamily="2" charset="2"/>
              <a:buChar char="§"/>
            </a:pPr>
            <a:r>
              <a:rPr lang="en-US">
                <a:solidFill>
                  <a:schemeClr val="tx2"/>
                </a:solidFill>
                <a:latin typeface="Cambria" panose="02040503050406030204" pitchFamily="18" charset="0"/>
                <a:ea typeface="Cambria" panose="02040503050406030204" pitchFamily="18" charset="0"/>
                <a:cs typeface="Times New Roman" panose="02020603050405020304" pitchFamily="18" charset="0"/>
              </a:rPr>
              <a:t>Nếu điều kiện </a:t>
            </a:r>
            <a:r>
              <a:rPr lang="en-US" b="1">
                <a:solidFill>
                  <a:srgbClr val="5C646F"/>
                </a:solidFill>
                <a:latin typeface="Cambria" panose="02040503050406030204" pitchFamily="18" charset="0"/>
                <a:ea typeface="Cambria" panose="02040503050406030204" pitchFamily="18" charset="0"/>
                <a:cs typeface="Times New Roman" panose="02020603050405020304" pitchFamily="18" charset="0"/>
              </a:rPr>
              <a:t>condition</a:t>
            </a:r>
            <a:r>
              <a:rPr lang="en-US">
                <a:solidFill>
                  <a:srgbClr val="5C646F"/>
                </a:solidFill>
                <a:latin typeface="Cambria" panose="02040503050406030204" pitchFamily="18" charset="0"/>
                <a:ea typeface="Cambria" panose="02040503050406030204" pitchFamily="18" charset="0"/>
                <a:cs typeface="Times New Roman" panose="02020603050405020304" pitchFamily="18" charset="0"/>
              </a:rPr>
              <a:t> có giá trị là </a:t>
            </a:r>
            <a:r>
              <a:rPr lang="en-US" b="1">
                <a:solidFill>
                  <a:srgbClr val="5C646F"/>
                </a:solidFill>
                <a:latin typeface="Cambria" panose="02040503050406030204" pitchFamily="18" charset="0"/>
                <a:ea typeface="Cambria" panose="02040503050406030204" pitchFamily="18" charset="0"/>
                <a:cs typeface="Times New Roman" panose="02020603050405020304" pitchFamily="18" charset="0"/>
              </a:rPr>
              <a:t>true</a:t>
            </a:r>
            <a:r>
              <a:rPr lang="en-US">
                <a:solidFill>
                  <a:srgbClr val="5C646F"/>
                </a:solidFill>
                <a:latin typeface="Cambria" panose="02040503050406030204" pitchFamily="18" charset="0"/>
                <a:ea typeface="Cambria" panose="02040503050406030204" pitchFamily="18" charset="0"/>
                <a:cs typeface="Times New Roman" panose="02020603050405020304" pitchFamily="18" charset="0"/>
              </a:rPr>
              <a:t>, các câu lệnh bên trong thân vòng lặp sẽ được thực hiện một lần nữa.</a:t>
            </a:r>
            <a:endParaRPr lang="en-US">
              <a:solidFill>
                <a:schemeClr val="tx2"/>
              </a:solidFill>
              <a:latin typeface="Cambria" panose="02040503050406030204" pitchFamily="18" charset="0"/>
              <a:ea typeface="Cambria" panose="02040503050406030204" pitchFamily="18" charset="0"/>
              <a:cs typeface="Times New Roman" panose="02020603050405020304" pitchFamily="18" charset="0"/>
            </a:endParaRPr>
          </a:p>
          <a:p>
            <a:pPr marL="0" indent="-457200" fontAlgn="base">
              <a:lnSpc>
                <a:spcPct val="100000"/>
              </a:lnSpc>
              <a:spcBef>
                <a:spcPct val="0"/>
              </a:spcBef>
              <a:spcAft>
                <a:spcPct val="0"/>
              </a:spcAft>
              <a:buFont typeface="Wingdings" panose="05000000000000000000" pitchFamily="2" charset="2"/>
              <a:buChar char="§"/>
            </a:pPr>
            <a:r>
              <a:rPr lang="en-US">
                <a:solidFill>
                  <a:schemeClr val="tx2"/>
                </a:solidFill>
                <a:latin typeface="Cambria" panose="02040503050406030204" pitchFamily="18" charset="0"/>
                <a:ea typeface="Cambria" panose="02040503050406030204" pitchFamily="18" charset="0"/>
                <a:cs typeface="Times New Roman" panose="02020603050405020304" pitchFamily="18" charset="0"/>
              </a:rPr>
              <a:t>Điều kiện </a:t>
            </a:r>
            <a:r>
              <a:rPr lang="en-US" b="1">
                <a:solidFill>
                  <a:schemeClr val="tx2"/>
                </a:solidFill>
                <a:latin typeface="Cambria" panose="02040503050406030204" pitchFamily="18" charset="0"/>
                <a:ea typeface="Cambria" panose="02040503050406030204" pitchFamily="18" charset="0"/>
                <a:cs typeface="Times New Roman" panose="02020603050405020304" pitchFamily="18" charset="0"/>
              </a:rPr>
              <a:t>condition</a:t>
            </a:r>
            <a:r>
              <a:rPr lang="en-US">
                <a:solidFill>
                  <a:schemeClr val="tx2"/>
                </a:solidFill>
                <a:latin typeface="Cambria" panose="02040503050406030204" pitchFamily="18" charset="0"/>
                <a:ea typeface="Cambria" panose="02040503050406030204" pitchFamily="18" charset="0"/>
                <a:cs typeface="Times New Roman" panose="02020603050405020304" pitchFamily="18" charset="0"/>
              </a:rPr>
              <a:t> được tính toán và kiểm tra một lần nữa.</a:t>
            </a:r>
          </a:p>
          <a:p>
            <a:pPr marL="0" indent="-457200" fontAlgn="base">
              <a:lnSpc>
                <a:spcPct val="100000"/>
              </a:lnSpc>
              <a:spcBef>
                <a:spcPct val="0"/>
              </a:spcBef>
              <a:spcAft>
                <a:spcPct val="0"/>
              </a:spcAft>
              <a:buFont typeface="Wingdings" panose="05000000000000000000" pitchFamily="2" charset="2"/>
              <a:buChar char="§"/>
            </a:pPr>
            <a:r>
              <a:rPr lang="en-US">
                <a:solidFill>
                  <a:schemeClr val="tx2"/>
                </a:solidFill>
                <a:latin typeface="Cambria" panose="02040503050406030204" pitchFamily="18" charset="0"/>
                <a:ea typeface="Cambria" panose="02040503050406030204" pitchFamily="18" charset="0"/>
                <a:cs typeface="Times New Roman" panose="02020603050405020304" pitchFamily="18" charset="0"/>
              </a:rPr>
              <a:t>Nếu điều kiện </a:t>
            </a:r>
            <a:r>
              <a:rPr lang="en-US" b="1">
                <a:solidFill>
                  <a:schemeClr val="tx2"/>
                </a:solidFill>
                <a:latin typeface="Cambria" panose="02040503050406030204" pitchFamily="18" charset="0"/>
                <a:ea typeface="Cambria" panose="02040503050406030204" pitchFamily="18" charset="0"/>
                <a:cs typeface="Times New Roman" panose="02020603050405020304" pitchFamily="18" charset="0"/>
              </a:rPr>
              <a:t>condition</a:t>
            </a:r>
            <a:r>
              <a:rPr lang="en-US">
                <a:solidFill>
                  <a:schemeClr val="tx2"/>
                </a:solidFill>
                <a:latin typeface="Cambria" panose="02040503050406030204" pitchFamily="18" charset="0"/>
                <a:ea typeface="Cambria" panose="02040503050406030204" pitchFamily="18" charset="0"/>
                <a:cs typeface="Times New Roman" panose="02020603050405020304" pitchFamily="18" charset="0"/>
              </a:rPr>
              <a:t> có giá trị là </a:t>
            </a:r>
            <a:r>
              <a:rPr lang="en-US" b="1">
                <a:solidFill>
                  <a:schemeClr val="tx2"/>
                </a:solidFill>
                <a:latin typeface="Cambria" panose="02040503050406030204" pitchFamily="18" charset="0"/>
                <a:ea typeface="Cambria" panose="02040503050406030204" pitchFamily="18" charset="0"/>
                <a:cs typeface="Times New Roman" panose="02020603050405020304" pitchFamily="18" charset="0"/>
              </a:rPr>
              <a:t>true</a:t>
            </a:r>
            <a:r>
              <a:rPr lang="en-US">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a:solidFill>
                  <a:srgbClr val="5C646F"/>
                </a:solidFill>
                <a:latin typeface="Cambria" panose="02040503050406030204" pitchFamily="18" charset="0"/>
                <a:ea typeface="Cambria" panose="02040503050406030204" pitchFamily="18" charset="0"/>
                <a:cs typeface="Times New Roman" panose="02020603050405020304" pitchFamily="18" charset="0"/>
              </a:rPr>
              <a:t>các câu lệnh bên trong thân vòng lặp sẽ được thực hiện một lần nữa.</a:t>
            </a:r>
            <a:endParaRPr lang="en-US">
              <a:solidFill>
                <a:schemeClr val="tx2"/>
              </a:solidFill>
              <a:latin typeface="Cambria" panose="02040503050406030204" pitchFamily="18" charset="0"/>
              <a:ea typeface="Cambria" panose="02040503050406030204" pitchFamily="18" charset="0"/>
              <a:cs typeface="Times New Roman" panose="02020603050405020304" pitchFamily="18" charset="0"/>
            </a:endParaRPr>
          </a:p>
          <a:p>
            <a:pPr marL="0" indent="-457200" fontAlgn="base">
              <a:lnSpc>
                <a:spcPct val="100000"/>
              </a:lnSpc>
              <a:spcBef>
                <a:spcPct val="0"/>
              </a:spcBef>
              <a:spcAft>
                <a:spcPct val="0"/>
              </a:spcAft>
              <a:buFont typeface="Wingdings" panose="05000000000000000000" pitchFamily="2" charset="2"/>
              <a:buChar char="§"/>
            </a:pPr>
            <a:r>
              <a:rPr lang="en-US">
                <a:solidFill>
                  <a:schemeClr val="tx2"/>
                </a:solidFill>
                <a:latin typeface="Cambria" panose="02040503050406030204" pitchFamily="18" charset="0"/>
                <a:ea typeface="Cambria" panose="02040503050406030204" pitchFamily="18" charset="0"/>
                <a:cs typeface="Times New Roman" panose="02020603050405020304" pitchFamily="18" charset="0"/>
              </a:rPr>
              <a:t>Quá trình xử lý sẽ tiếp tục cho đến khi điều kiện kiểm tra </a:t>
            </a:r>
            <a:r>
              <a:rPr lang="en-US" b="1">
                <a:solidFill>
                  <a:schemeClr val="tx2"/>
                </a:solidFill>
                <a:latin typeface="Cambria" panose="02040503050406030204" pitchFamily="18" charset="0"/>
                <a:ea typeface="Cambria" panose="02040503050406030204" pitchFamily="18" charset="0"/>
                <a:cs typeface="Times New Roman" panose="02020603050405020304" pitchFamily="18" charset="0"/>
              </a:rPr>
              <a:t>condition</a:t>
            </a:r>
            <a:r>
              <a:rPr lang="en-US">
                <a:solidFill>
                  <a:schemeClr val="tx2"/>
                </a:solidFill>
                <a:latin typeface="Cambria" panose="02040503050406030204" pitchFamily="18" charset="0"/>
                <a:ea typeface="Cambria" panose="02040503050406030204" pitchFamily="18" charset="0"/>
                <a:cs typeface="Times New Roman" panose="02020603050405020304" pitchFamily="18" charset="0"/>
              </a:rPr>
              <a:t> có giá trị là </a:t>
            </a:r>
            <a:r>
              <a:rPr lang="en-US" b="1">
                <a:solidFill>
                  <a:schemeClr val="tx2"/>
                </a:solidFill>
                <a:latin typeface="Cambria" panose="02040503050406030204" pitchFamily="18" charset="0"/>
                <a:ea typeface="Cambria" panose="02040503050406030204" pitchFamily="18" charset="0"/>
                <a:cs typeface="Times New Roman" panose="02020603050405020304" pitchFamily="18" charset="0"/>
              </a:rPr>
              <a:t>false</a:t>
            </a:r>
            <a:r>
              <a:rPr lang="en-US">
                <a:solidFill>
                  <a:schemeClr val="tx2"/>
                </a:solidFill>
                <a:latin typeface="Cambria" panose="02040503050406030204" pitchFamily="18" charset="0"/>
                <a:ea typeface="Cambria" panose="02040503050406030204" pitchFamily="18" charset="0"/>
                <a:cs typeface="Times New Roman" panose="02020603050405020304" pitchFamily="18" charset="0"/>
              </a:rPr>
              <a:t>. Khi đó vòng lặp sẽ kết thúc.</a:t>
            </a:r>
          </a:p>
        </p:txBody>
      </p:sp>
    </p:spTree>
    <p:extLst>
      <p:ext uri="{BB962C8B-B14F-4D97-AF65-F5344CB8AC3E}">
        <p14:creationId xmlns:p14="http://schemas.microsoft.com/office/powerpoint/2010/main" val="2512799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D91D-C30D-4E3E-9219-13ABD76DF4A2}"/>
              </a:ext>
            </a:extLst>
          </p:cNvPr>
          <p:cNvSpPr>
            <a:spLocks noGrp="1"/>
          </p:cNvSpPr>
          <p:nvPr>
            <p:ph type="title"/>
          </p:nvPr>
        </p:nvSpPr>
        <p:spPr>
          <a:xfrm>
            <a:off x="3290800" y="145669"/>
            <a:ext cx="6752013" cy="677980"/>
          </a:xfrm>
        </p:spPr>
        <p:txBody>
          <a:bodyPr>
            <a:noAutofit/>
          </a:bodyPr>
          <a:lstStyle/>
          <a:p>
            <a:r>
              <a:rPr lang="en-US" sz="6000" b="1" i="0">
                <a:solidFill>
                  <a:srgbClr val="25265E"/>
                </a:solidFill>
                <a:effectLst/>
                <a:latin typeface="euclid_circular_a"/>
              </a:rPr>
              <a:t>C++ do…</a:t>
            </a:r>
            <a:r>
              <a:rPr lang="en-US" sz="6000" b="1">
                <a:solidFill>
                  <a:srgbClr val="25265E"/>
                </a:solidFill>
                <a:latin typeface="euclid_circular_a"/>
              </a:rPr>
              <a:t>while loop</a:t>
            </a:r>
            <a:endParaRPr lang="en-US" sz="6000"/>
          </a:p>
        </p:txBody>
      </p:sp>
      <p:sp>
        <p:nvSpPr>
          <p:cNvPr id="3" name="Content Placeholder 2">
            <a:extLst>
              <a:ext uri="{FF2B5EF4-FFF2-40B4-BE49-F238E27FC236}">
                <a16:creationId xmlns:a16="http://schemas.microsoft.com/office/drawing/2014/main" id="{B42880B4-7948-4BD4-A06E-E71B28A8EE49}"/>
              </a:ext>
            </a:extLst>
          </p:cNvPr>
          <p:cNvSpPr>
            <a:spLocks noGrp="1"/>
          </p:cNvSpPr>
          <p:nvPr>
            <p:ph idx="1"/>
          </p:nvPr>
        </p:nvSpPr>
        <p:spPr>
          <a:xfrm>
            <a:off x="588818" y="1162639"/>
            <a:ext cx="9868593" cy="677980"/>
          </a:xfrm>
        </p:spPr>
        <p:txBody>
          <a:bodyPr anchor="ctr">
            <a:normAutofit/>
          </a:bodyPr>
          <a:lstStyle/>
          <a:p>
            <a:pPr marL="0" indent="515938">
              <a:buFont typeface="Wingdings" panose="05000000000000000000" pitchFamily="2" charset="2"/>
              <a:buChar char="q"/>
            </a:pPr>
            <a:r>
              <a:rPr lang="en-US" b="1" i="0">
                <a:effectLst/>
                <a:latin typeface="Cambria" panose="02040503050406030204" pitchFamily="18" charset="0"/>
                <a:ea typeface="Cambria" panose="02040503050406030204" pitchFamily="18" charset="0"/>
              </a:rPr>
              <a:t>Lưu đồ giải thuật vòng lặp do…</a:t>
            </a:r>
            <a:r>
              <a:rPr lang="en-US" b="1">
                <a:latin typeface="Cambria" panose="02040503050406030204" pitchFamily="18" charset="0"/>
                <a:ea typeface="Cambria" panose="02040503050406030204" pitchFamily="18" charset="0"/>
              </a:rPr>
              <a:t>while</a:t>
            </a:r>
            <a:r>
              <a:rPr lang="en-US" b="1" i="0">
                <a:effectLst/>
                <a:latin typeface="Cambria" panose="02040503050406030204" pitchFamily="18" charset="0"/>
                <a:ea typeface="Cambria" panose="02040503050406030204" pitchFamily="18" charset="0"/>
              </a:rPr>
              <a:t> Loop trong C++</a:t>
            </a:r>
            <a:endParaRPr lang="en-US" b="1">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6C1D2983-33C4-45BB-9611-C4FF257A2106}"/>
              </a:ext>
            </a:extLst>
          </p:cNvPr>
          <p:cNvPicPr>
            <a:picLocks noChangeAspect="1"/>
          </p:cNvPicPr>
          <p:nvPr/>
        </p:nvPicPr>
        <p:blipFill>
          <a:blip r:embed="rId2"/>
          <a:stretch>
            <a:fillRect/>
          </a:stretch>
        </p:blipFill>
        <p:spPr>
          <a:xfrm>
            <a:off x="3924939" y="1805531"/>
            <a:ext cx="4342122" cy="5052469"/>
          </a:xfrm>
          <a:prstGeom prst="rect">
            <a:avLst/>
          </a:prstGeom>
        </p:spPr>
      </p:pic>
    </p:spTree>
    <p:extLst>
      <p:ext uri="{BB962C8B-B14F-4D97-AF65-F5344CB8AC3E}">
        <p14:creationId xmlns:p14="http://schemas.microsoft.com/office/powerpoint/2010/main" val="2359857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D91D-C30D-4E3E-9219-13ABD76DF4A2}"/>
              </a:ext>
            </a:extLst>
          </p:cNvPr>
          <p:cNvSpPr>
            <a:spLocks noGrp="1"/>
          </p:cNvSpPr>
          <p:nvPr>
            <p:ph type="title"/>
          </p:nvPr>
        </p:nvSpPr>
        <p:spPr>
          <a:xfrm>
            <a:off x="3125585" y="125917"/>
            <a:ext cx="6849688" cy="677980"/>
          </a:xfrm>
        </p:spPr>
        <p:txBody>
          <a:bodyPr>
            <a:noAutofit/>
          </a:bodyPr>
          <a:lstStyle/>
          <a:p>
            <a:r>
              <a:rPr lang="en-US" sz="6000" b="1" i="0">
                <a:solidFill>
                  <a:srgbClr val="25265E"/>
                </a:solidFill>
                <a:effectLst/>
                <a:latin typeface="euclid_circular_a"/>
              </a:rPr>
              <a:t>C++ do…</a:t>
            </a:r>
            <a:r>
              <a:rPr lang="en-US" sz="6000" b="1">
                <a:solidFill>
                  <a:srgbClr val="25265E"/>
                </a:solidFill>
                <a:latin typeface="euclid_circular_a"/>
              </a:rPr>
              <a:t>while loop</a:t>
            </a:r>
            <a:endParaRPr lang="en-US" sz="6000"/>
          </a:p>
        </p:txBody>
      </p:sp>
      <p:sp>
        <p:nvSpPr>
          <p:cNvPr id="3" name="Content Placeholder 2">
            <a:extLst>
              <a:ext uri="{FF2B5EF4-FFF2-40B4-BE49-F238E27FC236}">
                <a16:creationId xmlns:a16="http://schemas.microsoft.com/office/drawing/2014/main" id="{B42880B4-7948-4BD4-A06E-E71B28A8EE49}"/>
              </a:ext>
            </a:extLst>
          </p:cNvPr>
          <p:cNvSpPr>
            <a:spLocks noGrp="1"/>
          </p:cNvSpPr>
          <p:nvPr>
            <p:ph idx="1"/>
          </p:nvPr>
        </p:nvSpPr>
        <p:spPr>
          <a:xfrm>
            <a:off x="0" y="1096137"/>
            <a:ext cx="7225145" cy="677980"/>
          </a:xfrm>
        </p:spPr>
        <p:txBody>
          <a:bodyPr anchor="ctr">
            <a:normAutofit/>
          </a:bodyPr>
          <a:lstStyle/>
          <a:p>
            <a:pPr marL="0" indent="515938">
              <a:buFont typeface="Wingdings" panose="05000000000000000000" pitchFamily="2" charset="2"/>
              <a:buChar char="q"/>
            </a:pPr>
            <a:r>
              <a:rPr lang="en-US" b="1">
                <a:solidFill>
                  <a:srgbClr val="5C646F"/>
                </a:solidFill>
                <a:latin typeface="Cambria" panose="02040503050406030204" pitchFamily="18" charset="0"/>
                <a:ea typeface="Cambria" panose="02040503050406030204" pitchFamily="18" charset="0"/>
              </a:rPr>
              <a:t>Ví dụ: In dãy số từ 1 đến 5</a:t>
            </a:r>
          </a:p>
        </p:txBody>
      </p:sp>
      <p:sp>
        <p:nvSpPr>
          <p:cNvPr id="8" name="TextBox 7">
            <a:extLst>
              <a:ext uri="{FF2B5EF4-FFF2-40B4-BE49-F238E27FC236}">
                <a16:creationId xmlns:a16="http://schemas.microsoft.com/office/drawing/2014/main" id="{4BAF535B-DD0A-4083-B31C-B0629E5283A8}"/>
              </a:ext>
            </a:extLst>
          </p:cNvPr>
          <p:cNvSpPr txBox="1"/>
          <p:nvPr/>
        </p:nvSpPr>
        <p:spPr>
          <a:xfrm>
            <a:off x="976745" y="6150114"/>
            <a:ext cx="7867996" cy="707886"/>
          </a:xfrm>
          <a:prstGeom prst="rect">
            <a:avLst/>
          </a:prstGeom>
          <a:noFill/>
        </p:spPr>
        <p:txBody>
          <a:bodyPr wrap="square">
            <a:spAutoFit/>
          </a:bodyPr>
          <a:lstStyle/>
          <a:p>
            <a:r>
              <a:rPr lang="en-US" altLang="en-US" sz="4000" b="1">
                <a:latin typeface="Consolas" panose="020B0609020204030204" pitchFamily="49" charset="0"/>
              </a:rPr>
              <a:t>Output: 1 2 3 4 5</a:t>
            </a:r>
            <a:endParaRPr lang="pt-BR" altLang="en-US" sz="4000" b="1">
              <a:latin typeface="Consolas" panose="020B0609020204030204" pitchFamily="49" charset="0"/>
            </a:endParaRPr>
          </a:p>
        </p:txBody>
      </p:sp>
      <p:grpSp>
        <p:nvGrpSpPr>
          <p:cNvPr id="12" name="Group 11">
            <a:extLst>
              <a:ext uri="{FF2B5EF4-FFF2-40B4-BE49-F238E27FC236}">
                <a16:creationId xmlns:a16="http://schemas.microsoft.com/office/drawing/2014/main" id="{1C46353D-E673-4A83-92E7-5EC958EF069D}"/>
              </a:ext>
            </a:extLst>
          </p:cNvPr>
          <p:cNvGrpSpPr/>
          <p:nvPr/>
        </p:nvGrpSpPr>
        <p:grpSpPr>
          <a:xfrm>
            <a:off x="1097280" y="1774117"/>
            <a:ext cx="9842269" cy="4295522"/>
            <a:chOff x="1097280" y="1774117"/>
            <a:chExt cx="9842269" cy="4295522"/>
          </a:xfrm>
        </p:grpSpPr>
        <p:sp>
          <p:nvSpPr>
            <p:cNvPr id="6" name="TextBox 5">
              <a:extLst>
                <a:ext uri="{FF2B5EF4-FFF2-40B4-BE49-F238E27FC236}">
                  <a16:creationId xmlns:a16="http://schemas.microsoft.com/office/drawing/2014/main" id="{5DE3A88B-E003-45CB-9BB7-D294ABEE9400}"/>
                </a:ext>
              </a:extLst>
            </p:cNvPr>
            <p:cNvSpPr txBox="1"/>
            <p:nvPr/>
          </p:nvSpPr>
          <p:spPr>
            <a:xfrm>
              <a:off x="1252450" y="1976211"/>
              <a:ext cx="9304713" cy="4093428"/>
            </a:xfrm>
            <a:prstGeom prst="rect">
              <a:avLst/>
            </a:prstGeom>
            <a:noFill/>
          </p:spPr>
          <p:txBody>
            <a:bodyPr wrap="square">
              <a:spAutoFit/>
            </a:bodyPr>
            <a:lstStyle/>
            <a:p>
              <a:r>
                <a:rPr lang="en-US" altLang="en-US" sz="2000" b="1">
                  <a:latin typeface="Consolas" panose="020B0609020204030204" pitchFamily="49" charset="0"/>
                </a:rPr>
                <a:t>#include &lt;iostream&gt;</a:t>
              </a:r>
            </a:p>
            <a:p>
              <a:r>
                <a:rPr lang="en-US" altLang="en-US" sz="2000" b="1">
                  <a:latin typeface="Consolas" panose="020B0609020204030204" pitchFamily="49" charset="0"/>
                </a:rPr>
                <a:t>using namespace std;</a:t>
              </a:r>
            </a:p>
            <a:p>
              <a:r>
                <a:rPr lang="en-US" altLang="en-US" sz="2000" b="1">
                  <a:latin typeface="Consolas" panose="020B0609020204030204" pitchFamily="49" charset="0"/>
                </a:rPr>
                <a:t>int main() {</a:t>
              </a:r>
            </a:p>
            <a:p>
              <a:r>
                <a:rPr lang="en-US" altLang="en-US" sz="2000" b="1">
                  <a:latin typeface="Consolas" panose="020B0609020204030204" pitchFamily="49" charset="0"/>
                </a:rPr>
                <a:t>    int i = 1; </a:t>
              </a:r>
            </a:p>
            <a:p>
              <a:r>
                <a:rPr lang="en-US" altLang="en-US" sz="2000" b="1">
                  <a:latin typeface="Consolas" panose="020B0609020204030204" pitchFamily="49" charset="0"/>
                </a:rPr>
                <a:t>    // do...while loop from 1 to 5</a:t>
              </a:r>
            </a:p>
            <a:p>
              <a:r>
                <a:rPr lang="en-US" altLang="en-US" sz="2000" b="1">
                  <a:latin typeface="Consolas" panose="020B0609020204030204" pitchFamily="49" charset="0"/>
                </a:rPr>
                <a:t>    do {</a:t>
              </a:r>
            </a:p>
            <a:p>
              <a:r>
                <a:rPr lang="en-US" altLang="en-US" sz="2000" b="1">
                  <a:latin typeface="Consolas" panose="020B0609020204030204" pitchFamily="49" charset="0"/>
                </a:rPr>
                <a:t>        cout &lt;&lt; i &lt;&lt; " ";</a:t>
              </a:r>
            </a:p>
            <a:p>
              <a:r>
                <a:rPr lang="en-US" altLang="en-US" sz="2000" b="1">
                  <a:latin typeface="Consolas" panose="020B0609020204030204" pitchFamily="49" charset="0"/>
                </a:rPr>
                <a:t>        ++i;</a:t>
              </a:r>
            </a:p>
            <a:p>
              <a:r>
                <a:rPr lang="en-US" altLang="en-US" sz="2000" b="1">
                  <a:latin typeface="Consolas" panose="020B0609020204030204" pitchFamily="49" charset="0"/>
                </a:rPr>
                <a:t>    }</a:t>
              </a:r>
            </a:p>
            <a:p>
              <a:r>
                <a:rPr lang="en-US" altLang="en-US" sz="2000" b="1">
                  <a:latin typeface="Consolas" panose="020B0609020204030204" pitchFamily="49" charset="0"/>
                </a:rPr>
                <a:t>    while (i &lt;= 5);</a:t>
              </a:r>
            </a:p>
            <a:p>
              <a:r>
                <a:rPr lang="en-US" altLang="en-US" sz="2000" b="1">
                  <a:latin typeface="Consolas" panose="020B0609020204030204" pitchFamily="49" charset="0"/>
                </a:rPr>
                <a:t>    </a:t>
              </a:r>
            </a:p>
            <a:p>
              <a:r>
                <a:rPr lang="en-US" altLang="en-US" sz="2000" b="1">
                  <a:latin typeface="Consolas" panose="020B0609020204030204" pitchFamily="49" charset="0"/>
                </a:rPr>
                <a:t>    return 0;</a:t>
              </a:r>
            </a:p>
            <a:p>
              <a:r>
                <a:rPr lang="en-US" altLang="en-US" sz="2000" b="1">
                  <a:latin typeface="Consolas" panose="020B0609020204030204" pitchFamily="49" charset="0"/>
                </a:rPr>
                <a:t>}</a:t>
              </a:r>
              <a:endParaRPr lang="pt-BR" altLang="en-US" sz="2000" b="1">
                <a:latin typeface="Consolas" panose="020B0609020204030204" pitchFamily="49" charset="0"/>
              </a:endParaRPr>
            </a:p>
          </p:txBody>
        </p:sp>
        <p:sp>
          <p:nvSpPr>
            <p:cNvPr id="9" name="Rectangle 8">
              <a:extLst>
                <a:ext uri="{FF2B5EF4-FFF2-40B4-BE49-F238E27FC236}">
                  <a16:creationId xmlns:a16="http://schemas.microsoft.com/office/drawing/2014/main" id="{FD1758A3-396A-4389-BEE6-6FC1EE10AECC}"/>
                </a:ext>
              </a:extLst>
            </p:cNvPr>
            <p:cNvSpPr/>
            <p:nvPr/>
          </p:nvSpPr>
          <p:spPr>
            <a:xfrm>
              <a:off x="1097280" y="1774117"/>
              <a:ext cx="9842269" cy="425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35266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D91D-C30D-4E3E-9219-13ABD76DF4A2}"/>
              </a:ext>
            </a:extLst>
          </p:cNvPr>
          <p:cNvSpPr>
            <a:spLocks noGrp="1"/>
          </p:cNvSpPr>
          <p:nvPr>
            <p:ph type="title"/>
          </p:nvPr>
        </p:nvSpPr>
        <p:spPr>
          <a:xfrm>
            <a:off x="2671157" y="85579"/>
            <a:ext cx="6849686" cy="677980"/>
          </a:xfrm>
        </p:spPr>
        <p:txBody>
          <a:bodyPr>
            <a:noAutofit/>
          </a:bodyPr>
          <a:lstStyle/>
          <a:p>
            <a:r>
              <a:rPr lang="en-US" sz="6000" b="1" i="0">
                <a:solidFill>
                  <a:srgbClr val="25265E"/>
                </a:solidFill>
                <a:effectLst/>
                <a:latin typeface="euclid_circular_a"/>
              </a:rPr>
              <a:t>C++ do…</a:t>
            </a:r>
            <a:r>
              <a:rPr lang="en-US" sz="6000" b="1">
                <a:solidFill>
                  <a:srgbClr val="25265E"/>
                </a:solidFill>
                <a:latin typeface="euclid_circular_a"/>
              </a:rPr>
              <a:t>while loop</a:t>
            </a:r>
            <a:endParaRPr lang="en-US" sz="6000"/>
          </a:p>
        </p:txBody>
      </p:sp>
      <p:sp>
        <p:nvSpPr>
          <p:cNvPr id="3" name="Content Placeholder 2">
            <a:extLst>
              <a:ext uri="{FF2B5EF4-FFF2-40B4-BE49-F238E27FC236}">
                <a16:creationId xmlns:a16="http://schemas.microsoft.com/office/drawing/2014/main" id="{B42880B4-7948-4BD4-A06E-E71B28A8EE49}"/>
              </a:ext>
            </a:extLst>
          </p:cNvPr>
          <p:cNvSpPr>
            <a:spLocks noGrp="1"/>
          </p:cNvSpPr>
          <p:nvPr>
            <p:ph idx="1"/>
          </p:nvPr>
        </p:nvSpPr>
        <p:spPr>
          <a:xfrm>
            <a:off x="0" y="977371"/>
            <a:ext cx="7225145" cy="677980"/>
          </a:xfrm>
        </p:spPr>
        <p:txBody>
          <a:bodyPr anchor="ctr">
            <a:normAutofit/>
          </a:bodyPr>
          <a:lstStyle/>
          <a:p>
            <a:pPr marL="0" indent="515938">
              <a:buFont typeface="Wingdings" panose="05000000000000000000" pitchFamily="2" charset="2"/>
              <a:buChar char="q"/>
            </a:pPr>
            <a:r>
              <a:rPr lang="en-US" b="1">
                <a:solidFill>
                  <a:srgbClr val="5C646F"/>
                </a:solidFill>
                <a:latin typeface="Cambria" panose="02040503050406030204" pitchFamily="18" charset="0"/>
                <a:ea typeface="Cambria" panose="02040503050406030204" pitchFamily="18" charset="0"/>
              </a:rPr>
              <a:t>Ví dụ: In dãy số từ 1 đến 5</a:t>
            </a:r>
          </a:p>
        </p:txBody>
      </p:sp>
      <p:pic>
        <p:nvPicPr>
          <p:cNvPr id="5" name="Picture 4">
            <a:extLst>
              <a:ext uri="{FF2B5EF4-FFF2-40B4-BE49-F238E27FC236}">
                <a16:creationId xmlns:a16="http://schemas.microsoft.com/office/drawing/2014/main" id="{EDE36E9B-AB21-4F33-AE5E-517171BFAED2}"/>
              </a:ext>
            </a:extLst>
          </p:cNvPr>
          <p:cNvPicPr>
            <a:picLocks noChangeAspect="1"/>
          </p:cNvPicPr>
          <p:nvPr/>
        </p:nvPicPr>
        <p:blipFill>
          <a:blip r:embed="rId2"/>
          <a:stretch>
            <a:fillRect/>
          </a:stretch>
        </p:blipFill>
        <p:spPr>
          <a:xfrm>
            <a:off x="3612572" y="1595467"/>
            <a:ext cx="5500514" cy="5176954"/>
          </a:xfrm>
          <a:prstGeom prst="rect">
            <a:avLst/>
          </a:prstGeom>
        </p:spPr>
      </p:pic>
    </p:spTree>
    <p:extLst>
      <p:ext uri="{BB962C8B-B14F-4D97-AF65-F5344CB8AC3E}">
        <p14:creationId xmlns:p14="http://schemas.microsoft.com/office/powerpoint/2010/main" val="4027394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D91D-C30D-4E3E-9219-13ABD76DF4A2}"/>
              </a:ext>
            </a:extLst>
          </p:cNvPr>
          <p:cNvSpPr>
            <a:spLocks noGrp="1"/>
          </p:cNvSpPr>
          <p:nvPr>
            <p:ph type="title"/>
          </p:nvPr>
        </p:nvSpPr>
        <p:spPr>
          <a:xfrm>
            <a:off x="3125585" y="125917"/>
            <a:ext cx="6849688" cy="677980"/>
          </a:xfrm>
        </p:spPr>
        <p:txBody>
          <a:bodyPr>
            <a:noAutofit/>
          </a:bodyPr>
          <a:lstStyle/>
          <a:p>
            <a:r>
              <a:rPr lang="en-US" sz="6000" b="1" i="0">
                <a:solidFill>
                  <a:srgbClr val="25265E"/>
                </a:solidFill>
                <a:effectLst/>
                <a:latin typeface="euclid_circular_a"/>
              </a:rPr>
              <a:t>C++ do…</a:t>
            </a:r>
            <a:r>
              <a:rPr lang="en-US" sz="6000" b="1">
                <a:solidFill>
                  <a:srgbClr val="25265E"/>
                </a:solidFill>
                <a:latin typeface="euclid_circular_a"/>
              </a:rPr>
              <a:t>while loop</a:t>
            </a:r>
            <a:endParaRPr lang="en-US" sz="6000"/>
          </a:p>
        </p:txBody>
      </p:sp>
      <p:sp>
        <p:nvSpPr>
          <p:cNvPr id="3" name="Content Placeholder 2">
            <a:extLst>
              <a:ext uri="{FF2B5EF4-FFF2-40B4-BE49-F238E27FC236}">
                <a16:creationId xmlns:a16="http://schemas.microsoft.com/office/drawing/2014/main" id="{B42880B4-7948-4BD4-A06E-E71B28A8EE49}"/>
              </a:ext>
            </a:extLst>
          </p:cNvPr>
          <p:cNvSpPr>
            <a:spLocks noGrp="1"/>
          </p:cNvSpPr>
          <p:nvPr>
            <p:ph idx="1"/>
          </p:nvPr>
        </p:nvSpPr>
        <p:spPr>
          <a:xfrm>
            <a:off x="1" y="1096137"/>
            <a:ext cx="3840480" cy="677980"/>
          </a:xfrm>
        </p:spPr>
        <p:txBody>
          <a:bodyPr anchor="ctr">
            <a:normAutofit/>
          </a:bodyPr>
          <a:lstStyle/>
          <a:p>
            <a:pPr marL="0" indent="515938">
              <a:buFont typeface="Wingdings" panose="05000000000000000000" pitchFamily="2" charset="2"/>
              <a:buChar char="q"/>
            </a:pPr>
            <a:r>
              <a:rPr lang="en-US" b="1">
                <a:latin typeface="Cambria" panose="02040503050406030204" pitchFamily="18" charset="0"/>
                <a:ea typeface="Cambria" panose="02040503050406030204" pitchFamily="18" charset="0"/>
              </a:rPr>
              <a:t>Ví dụ: </a:t>
            </a:r>
          </a:p>
        </p:txBody>
      </p:sp>
      <p:grpSp>
        <p:nvGrpSpPr>
          <p:cNvPr id="12" name="Group 11">
            <a:extLst>
              <a:ext uri="{FF2B5EF4-FFF2-40B4-BE49-F238E27FC236}">
                <a16:creationId xmlns:a16="http://schemas.microsoft.com/office/drawing/2014/main" id="{1C46353D-E673-4A83-92E7-5EC958EF069D}"/>
              </a:ext>
            </a:extLst>
          </p:cNvPr>
          <p:cNvGrpSpPr/>
          <p:nvPr/>
        </p:nvGrpSpPr>
        <p:grpSpPr>
          <a:xfrm>
            <a:off x="1174865" y="1774117"/>
            <a:ext cx="9842269" cy="4749508"/>
            <a:chOff x="1097280" y="1774117"/>
            <a:chExt cx="9842269" cy="4262335"/>
          </a:xfrm>
        </p:grpSpPr>
        <p:sp>
          <p:nvSpPr>
            <p:cNvPr id="6" name="TextBox 5">
              <a:extLst>
                <a:ext uri="{FF2B5EF4-FFF2-40B4-BE49-F238E27FC236}">
                  <a16:creationId xmlns:a16="http://schemas.microsoft.com/office/drawing/2014/main" id="{5DE3A88B-E003-45CB-9BB7-D294ABEE9400}"/>
                </a:ext>
              </a:extLst>
            </p:cNvPr>
            <p:cNvSpPr txBox="1"/>
            <p:nvPr/>
          </p:nvSpPr>
          <p:spPr>
            <a:xfrm>
              <a:off x="1252450" y="1976211"/>
              <a:ext cx="9304713" cy="4060241"/>
            </a:xfrm>
            <a:prstGeom prst="rect">
              <a:avLst/>
            </a:prstGeom>
            <a:noFill/>
          </p:spPr>
          <p:txBody>
            <a:bodyPr wrap="square">
              <a:spAutoFit/>
            </a:bodyPr>
            <a:lstStyle/>
            <a:p>
              <a:r>
                <a:rPr lang="en-US" altLang="en-US" b="1">
                  <a:latin typeface="Consolas" panose="020B0609020204030204" pitchFamily="49" charset="0"/>
                </a:rPr>
                <a:t>#include &lt;iostream&gt;</a:t>
              </a:r>
            </a:p>
            <a:p>
              <a:r>
                <a:rPr lang="en-US" altLang="en-US" b="1">
                  <a:latin typeface="Consolas" panose="020B0609020204030204" pitchFamily="49" charset="0"/>
                </a:rPr>
                <a:t>using namespace std;</a:t>
              </a:r>
            </a:p>
            <a:p>
              <a:r>
                <a:rPr lang="en-US" altLang="en-US" b="1">
                  <a:latin typeface="Consolas" panose="020B0609020204030204" pitchFamily="49" charset="0"/>
                </a:rPr>
                <a:t>int main ()</a:t>
              </a:r>
            </a:p>
            <a:p>
              <a:r>
                <a:rPr lang="en-US" altLang="en-US" b="1">
                  <a:latin typeface="Consolas" panose="020B0609020204030204" pitchFamily="49" charset="0"/>
                </a:rPr>
                <a:t>{</a:t>
              </a:r>
            </a:p>
            <a:p>
              <a:r>
                <a:rPr lang="en-US" altLang="en-US" b="1">
                  <a:latin typeface="Consolas" panose="020B0609020204030204" pitchFamily="49" charset="0"/>
                </a:rPr>
                <a:t>	int num1, num2=0;</a:t>
              </a:r>
            </a:p>
            <a:p>
              <a:r>
                <a:rPr lang="en-US" altLang="en-US" b="1">
                  <a:latin typeface="Consolas" panose="020B0609020204030204" pitchFamily="49" charset="0"/>
                </a:rPr>
                <a:t>	do</a:t>
              </a:r>
            </a:p>
            <a:p>
              <a:r>
                <a:rPr lang="en-US" altLang="en-US" b="1">
                  <a:latin typeface="Consolas" panose="020B0609020204030204" pitchFamily="49" charset="0"/>
                </a:rPr>
                <a:t>	{</a:t>
              </a:r>
            </a:p>
            <a:p>
              <a:r>
                <a:rPr lang="en-US" altLang="en-US" b="1">
                  <a:latin typeface="Consolas" panose="020B0609020204030204" pitchFamily="49" charset="0"/>
                </a:rPr>
                <a:t>		 cout &lt;&lt;"\nEnter a number : ";</a:t>
              </a:r>
            </a:p>
            <a:p>
              <a:r>
                <a:rPr lang="en-US" altLang="en-US" b="1">
                  <a:latin typeface="Consolas" panose="020B0609020204030204" pitchFamily="49" charset="0"/>
                </a:rPr>
                <a:t>		 cin &gt;&gt; num1;</a:t>
              </a:r>
            </a:p>
            <a:p>
              <a:r>
                <a:rPr lang="en-US" altLang="en-US" b="1">
                  <a:latin typeface="Consolas" panose="020B0609020204030204" pitchFamily="49" charset="0"/>
                </a:rPr>
                <a:t>		 cout &lt;&lt;" No. is " &lt;&lt; num1;</a:t>
              </a:r>
            </a:p>
            <a:p>
              <a:r>
                <a:rPr lang="en-US" altLang="en-US" b="1">
                  <a:latin typeface="Consolas" panose="020B0609020204030204" pitchFamily="49" charset="0"/>
                </a:rPr>
                <a:t>		 num2++;</a:t>
              </a:r>
            </a:p>
            <a:p>
              <a:r>
                <a:rPr lang="en-US" altLang="en-US" b="1">
                  <a:latin typeface="Consolas" panose="020B0609020204030204" pitchFamily="49" charset="0"/>
                </a:rPr>
                <a:t>	} while (num1 != 0);</a:t>
              </a:r>
            </a:p>
            <a:p>
              <a:r>
                <a:rPr lang="en-US" altLang="en-US" b="1">
                  <a:latin typeface="Consolas" panose="020B0609020204030204" pitchFamily="49" charset="0"/>
                </a:rPr>
                <a:t>	--num2;</a:t>
              </a:r>
            </a:p>
            <a:p>
              <a:r>
                <a:rPr lang="en-US" altLang="en-US" b="1">
                  <a:latin typeface="Consolas" panose="020B0609020204030204" pitchFamily="49" charset="0"/>
                </a:rPr>
                <a:t>	cout &lt;&lt; "\nThe total numbers entered were: "&lt;&lt;num2;</a:t>
              </a:r>
            </a:p>
            <a:p>
              <a:r>
                <a:rPr lang="en-US" altLang="en-US" b="1">
                  <a:latin typeface="Consolas" panose="020B0609020204030204" pitchFamily="49" charset="0"/>
                </a:rPr>
                <a:t>	return 0;</a:t>
              </a:r>
            </a:p>
            <a:p>
              <a:r>
                <a:rPr lang="en-US" altLang="en-US" b="1">
                  <a:latin typeface="Consolas" panose="020B0609020204030204" pitchFamily="49" charset="0"/>
                </a:rPr>
                <a:t>}</a:t>
              </a:r>
            </a:p>
          </p:txBody>
        </p:sp>
        <p:sp>
          <p:nvSpPr>
            <p:cNvPr id="9" name="Rectangle 8">
              <a:extLst>
                <a:ext uri="{FF2B5EF4-FFF2-40B4-BE49-F238E27FC236}">
                  <a16:creationId xmlns:a16="http://schemas.microsoft.com/office/drawing/2014/main" id="{FD1758A3-396A-4389-BEE6-6FC1EE10AECC}"/>
                </a:ext>
              </a:extLst>
            </p:cNvPr>
            <p:cNvSpPr/>
            <p:nvPr/>
          </p:nvSpPr>
          <p:spPr>
            <a:xfrm>
              <a:off x="1097280" y="1774117"/>
              <a:ext cx="9842269" cy="425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84192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41F6D4-C947-482A-87B7-C49AE59CC359}"/>
              </a:ext>
            </a:extLst>
          </p:cNvPr>
          <p:cNvSpPr>
            <a:spLocks noGrp="1"/>
          </p:cNvSpPr>
          <p:nvPr>
            <p:ph idx="1"/>
          </p:nvPr>
        </p:nvSpPr>
        <p:spPr/>
        <p:txBody>
          <a:bodyPr/>
          <a:lstStyle/>
          <a:p>
            <a:r>
              <a:rPr lang="vi-VN">
                <a:solidFill>
                  <a:srgbClr val="5C646F"/>
                </a:solidFill>
                <a:latin typeface="Cambria" panose="02040503050406030204" pitchFamily="18" charset="0"/>
                <a:ea typeface="Cambria" panose="02040503050406030204" pitchFamily="18" charset="0"/>
              </a:rPr>
              <a:t>Trong lập trình máy tính, các vòng lặp được sử dụng để lặp lại một khối mã.</a:t>
            </a:r>
            <a:endParaRPr lang="en-US">
              <a:solidFill>
                <a:srgbClr val="5C646F"/>
              </a:solidFill>
              <a:latin typeface="Cambria" panose="02040503050406030204" pitchFamily="18" charset="0"/>
              <a:ea typeface="Cambria" panose="02040503050406030204" pitchFamily="18" charset="0"/>
            </a:endParaRPr>
          </a:p>
          <a:p>
            <a:r>
              <a:rPr lang="en-US">
                <a:solidFill>
                  <a:srgbClr val="5C646F"/>
                </a:solidFill>
                <a:latin typeface="Cambria" panose="02040503050406030204" pitchFamily="18" charset="0"/>
                <a:ea typeface="Cambria" panose="02040503050406030204" pitchFamily="18" charset="0"/>
              </a:rPr>
              <a:t>Ví dụ: giả sử chúng ta muốn hiển thị một tin nhắn 100 lần. Sau đó, thay vì viết câu lệnh in 100 lần, chúng ta có thể sử dụng một vòng lặp.</a:t>
            </a:r>
          </a:p>
          <a:p>
            <a:r>
              <a:rPr lang="en-US">
                <a:solidFill>
                  <a:srgbClr val="5C646F"/>
                </a:solidFill>
                <a:latin typeface="Cambria" panose="02040503050406030204" pitchFamily="18" charset="0"/>
                <a:ea typeface="Cambria" panose="02040503050406030204" pitchFamily="18" charset="0"/>
              </a:rPr>
              <a:t>Có 3 kiểu vòng lặp trong C++</a:t>
            </a:r>
          </a:p>
          <a:p>
            <a:pPr lvl="1" indent="461963">
              <a:buFont typeface="Wingdings" panose="05000000000000000000" pitchFamily="2" charset="2"/>
              <a:buChar char="ü"/>
            </a:pPr>
            <a:r>
              <a:rPr lang="en-US" sz="2800">
                <a:solidFill>
                  <a:srgbClr val="5C646F"/>
                </a:solidFill>
                <a:latin typeface="Cambria" panose="02040503050406030204" pitchFamily="18" charset="0"/>
                <a:ea typeface="Cambria" panose="02040503050406030204" pitchFamily="18" charset="0"/>
              </a:rPr>
              <a:t>Vòng lặp </a:t>
            </a:r>
            <a:r>
              <a:rPr lang="en-US" sz="2800" b="1">
                <a:solidFill>
                  <a:srgbClr val="5C646F"/>
                </a:solidFill>
                <a:latin typeface="Cambria" panose="02040503050406030204" pitchFamily="18" charset="0"/>
                <a:ea typeface="Cambria" panose="02040503050406030204" pitchFamily="18" charset="0"/>
              </a:rPr>
              <a:t>For</a:t>
            </a:r>
            <a:endParaRPr lang="en-US" sz="2800">
              <a:solidFill>
                <a:srgbClr val="5C646F"/>
              </a:solidFill>
              <a:latin typeface="Cambria" panose="02040503050406030204" pitchFamily="18" charset="0"/>
              <a:ea typeface="Cambria" panose="02040503050406030204" pitchFamily="18" charset="0"/>
            </a:endParaRPr>
          </a:p>
          <a:p>
            <a:pPr lvl="1" indent="461963">
              <a:buFont typeface="Wingdings" panose="05000000000000000000" pitchFamily="2" charset="2"/>
              <a:buChar char="ü"/>
            </a:pPr>
            <a:r>
              <a:rPr lang="en-US" sz="2800">
                <a:solidFill>
                  <a:srgbClr val="5C646F"/>
                </a:solidFill>
                <a:latin typeface="Cambria" panose="02040503050406030204" pitchFamily="18" charset="0"/>
                <a:ea typeface="Cambria" panose="02040503050406030204" pitchFamily="18" charset="0"/>
              </a:rPr>
              <a:t>Vòng lặp </a:t>
            </a:r>
            <a:r>
              <a:rPr lang="en-US" sz="2800" b="1">
                <a:solidFill>
                  <a:srgbClr val="5C646F"/>
                </a:solidFill>
                <a:latin typeface="Cambria" panose="02040503050406030204" pitchFamily="18" charset="0"/>
                <a:ea typeface="Cambria" panose="02040503050406030204" pitchFamily="18" charset="0"/>
              </a:rPr>
              <a:t>While</a:t>
            </a:r>
            <a:endParaRPr lang="en-US" sz="2800">
              <a:solidFill>
                <a:srgbClr val="5C646F"/>
              </a:solidFill>
              <a:latin typeface="Cambria" panose="02040503050406030204" pitchFamily="18" charset="0"/>
              <a:ea typeface="Cambria" panose="02040503050406030204" pitchFamily="18" charset="0"/>
            </a:endParaRPr>
          </a:p>
          <a:p>
            <a:pPr lvl="1" indent="461963">
              <a:buFont typeface="Wingdings" panose="05000000000000000000" pitchFamily="2" charset="2"/>
              <a:buChar char="ü"/>
            </a:pPr>
            <a:r>
              <a:rPr lang="en-US" sz="2800">
                <a:solidFill>
                  <a:srgbClr val="5C646F"/>
                </a:solidFill>
                <a:latin typeface="Cambria" panose="02040503050406030204" pitchFamily="18" charset="0"/>
                <a:ea typeface="Cambria" panose="02040503050406030204" pitchFamily="18" charset="0"/>
              </a:rPr>
              <a:t>Vòng lặp </a:t>
            </a:r>
            <a:r>
              <a:rPr lang="en-US" sz="2800" b="1">
                <a:solidFill>
                  <a:srgbClr val="5C646F"/>
                </a:solidFill>
                <a:latin typeface="Cambria" panose="02040503050406030204" pitchFamily="18" charset="0"/>
                <a:ea typeface="Cambria" panose="02040503050406030204" pitchFamily="18" charset="0"/>
              </a:rPr>
              <a:t>Do … while</a:t>
            </a:r>
            <a:endParaRPr lang="en-US" sz="2800">
              <a:solidFill>
                <a:srgbClr val="5C646F"/>
              </a:solidFill>
              <a:latin typeface="Cambria" panose="02040503050406030204" pitchFamily="18" charset="0"/>
              <a:ea typeface="Cambria" panose="02040503050406030204" pitchFamily="18" charset="0"/>
            </a:endParaRPr>
          </a:p>
        </p:txBody>
      </p:sp>
      <p:sp>
        <p:nvSpPr>
          <p:cNvPr id="6" name="Title 1">
            <a:extLst>
              <a:ext uri="{FF2B5EF4-FFF2-40B4-BE49-F238E27FC236}">
                <a16:creationId xmlns:a16="http://schemas.microsoft.com/office/drawing/2014/main" id="{6A08BF92-8B9F-44D6-B914-006C6C54E1EB}"/>
              </a:ext>
            </a:extLst>
          </p:cNvPr>
          <p:cNvSpPr>
            <a:spLocks noGrp="1"/>
          </p:cNvSpPr>
          <p:nvPr>
            <p:ph type="title"/>
          </p:nvPr>
        </p:nvSpPr>
        <p:spPr>
          <a:xfrm>
            <a:off x="3904903" y="125917"/>
            <a:ext cx="5338849" cy="677980"/>
          </a:xfrm>
        </p:spPr>
        <p:txBody>
          <a:bodyPr>
            <a:noAutofit/>
          </a:bodyPr>
          <a:lstStyle/>
          <a:p>
            <a:r>
              <a:rPr lang="en-US" sz="6000" b="1" i="0">
                <a:solidFill>
                  <a:srgbClr val="25265E"/>
                </a:solidFill>
                <a:effectLst/>
                <a:latin typeface="euclid_circular_a"/>
              </a:rPr>
              <a:t>C++ for loop</a:t>
            </a:r>
            <a:endParaRPr lang="en-US" sz="6000"/>
          </a:p>
        </p:txBody>
      </p:sp>
    </p:spTree>
    <p:extLst>
      <p:ext uri="{BB962C8B-B14F-4D97-AF65-F5344CB8AC3E}">
        <p14:creationId xmlns:p14="http://schemas.microsoft.com/office/powerpoint/2010/main" val="302523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D91D-C30D-4E3E-9219-13ABD76DF4A2}"/>
              </a:ext>
            </a:extLst>
          </p:cNvPr>
          <p:cNvSpPr>
            <a:spLocks noGrp="1"/>
          </p:cNvSpPr>
          <p:nvPr>
            <p:ph type="title"/>
          </p:nvPr>
        </p:nvSpPr>
        <p:spPr>
          <a:xfrm>
            <a:off x="3125585" y="125917"/>
            <a:ext cx="7863840" cy="677980"/>
          </a:xfrm>
        </p:spPr>
        <p:txBody>
          <a:bodyPr>
            <a:noAutofit/>
          </a:bodyPr>
          <a:lstStyle/>
          <a:p>
            <a:r>
              <a:rPr lang="en-US" sz="6000" b="1" i="0">
                <a:solidFill>
                  <a:srgbClr val="25265E"/>
                </a:solidFill>
                <a:effectLst/>
                <a:latin typeface="euclid_circular_a"/>
              </a:rPr>
              <a:t>C++ </a:t>
            </a:r>
            <a:r>
              <a:rPr lang="en-US" sz="6000" b="1">
                <a:solidFill>
                  <a:srgbClr val="25265E"/>
                </a:solidFill>
                <a:latin typeface="euclid_circular_a"/>
              </a:rPr>
              <a:t>return</a:t>
            </a:r>
            <a:r>
              <a:rPr lang="en-US" sz="6000" b="1" i="0">
                <a:solidFill>
                  <a:srgbClr val="25265E"/>
                </a:solidFill>
                <a:effectLst/>
                <a:latin typeface="euclid_circular_a"/>
              </a:rPr>
              <a:t> Statement</a:t>
            </a:r>
            <a:endParaRPr lang="en-US" sz="6000"/>
          </a:p>
        </p:txBody>
      </p:sp>
      <p:sp>
        <p:nvSpPr>
          <p:cNvPr id="16" name="Text Box 8">
            <a:extLst>
              <a:ext uri="{FF2B5EF4-FFF2-40B4-BE49-F238E27FC236}">
                <a16:creationId xmlns:a16="http://schemas.microsoft.com/office/drawing/2014/main" id="{DD58A994-C253-4C26-BF77-4762E422FE8E}"/>
              </a:ext>
            </a:extLst>
          </p:cNvPr>
          <p:cNvSpPr txBox="1">
            <a:spLocks noChangeArrowheads="1"/>
          </p:cNvSpPr>
          <p:nvPr/>
        </p:nvSpPr>
        <p:spPr bwMode="auto">
          <a:xfrm>
            <a:off x="1275427" y="2100349"/>
            <a:ext cx="91750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9pPr>
          </a:lstStyle>
          <a:p>
            <a:pPr indent="465138" eaLnBrk="1" hangingPunct="1">
              <a:buFont typeface="Wingdings" panose="05000000000000000000" pitchFamily="2" charset="2"/>
              <a:buChar char="§"/>
            </a:pPr>
            <a:r>
              <a:rPr lang="en-US" altLang="en-US" sz="2800">
                <a:solidFill>
                  <a:schemeClr val="tx2"/>
                </a:solidFill>
                <a:latin typeface="Cambria" panose="02040503050406030204" pitchFamily="18" charset="0"/>
                <a:ea typeface="Cambria" panose="02040503050406030204" pitchFamily="18" charset="0"/>
              </a:rPr>
              <a:t>Câu lệnh </a:t>
            </a:r>
            <a:r>
              <a:rPr lang="en-US" altLang="en-US" sz="2800" b="1">
                <a:solidFill>
                  <a:schemeClr val="tx2"/>
                </a:solidFill>
                <a:latin typeface="Cambria" panose="02040503050406030204" pitchFamily="18" charset="0"/>
                <a:ea typeface="Cambria" panose="02040503050406030204" pitchFamily="18" charset="0"/>
              </a:rPr>
              <a:t>return </a:t>
            </a:r>
            <a:r>
              <a:rPr lang="en-US" altLang="en-US" sz="2800">
                <a:solidFill>
                  <a:schemeClr val="tx2"/>
                </a:solidFill>
                <a:latin typeface="Cambria" panose="02040503050406030204" pitchFamily="18" charset="0"/>
                <a:ea typeface="Cambria" panose="02040503050406030204" pitchFamily="18" charset="0"/>
              </a:rPr>
              <a:t>được dùng để trả về giá trị từ một hàm.</a:t>
            </a:r>
          </a:p>
        </p:txBody>
      </p:sp>
      <p:sp>
        <p:nvSpPr>
          <p:cNvPr id="17" name="Text Box 9">
            <a:extLst>
              <a:ext uri="{FF2B5EF4-FFF2-40B4-BE49-F238E27FC236}">
                <a16:creationId xmlns:a16="http://schemas.microsoft.com/office/drawing/2014/main" id="{B7E860DD-B779-4C85-A251-7D66CAA4E414}"/>
              </a:ext>
            </a:extLst>
          </p:cNvPr>
          <p:cNvSpPr txBox="1">
            <a:spLocks noChangeArrowheads="1"/>
          </p:cNvSpPr>
          <p:nvPr/>
        </p:nvSpPr>
        <p:spPr bwMode="auto">
          <a:xfrm>
            <a:off x="1275427" y="2965914"/>
            <a:ext cx="936486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9pPr>
          </a:lstStyle>
          <a:p>
            <a:pPr indent="465138" eaLnBrk="1" hangingPunct="1">
              <a:buFont typeface="Wingdings" panose="05000000000000000000" pitchFamily="2" charset="2"/>
              <a:buChar char="§"/>
            </a:pPr>
            <a:r>
              <a:rPr lang="vi-VN" sz="2800">
                <a:solidFill>
                  <a:schemeClr val="tx2"/>
                </a:solidFill>
                <a:latin typeface="Cambria" panose="02040503050406030204" pitchFamily="18" charset="0"/>
                <a:ea typeface="Cambria" panose="02040503050406030204" pitchFamily="18" charset="0"/>
              </a:rPr>
              <a:t>Return có tác dụng kết thúc hàm và trả lại điều khiển cũng như kết quả xử lý hàm cho người gọi. </a:t>
            </a:r>
            <a:endParaRPr lang="en-US" altLang="en-US" sz="2800">
              <a:solidFill>
                <a:schemeClr val="tx2"/>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75434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D91D-C30D-4E3E-9219-13ABD76DF4A2}"/>
              </a:ext>
            </a:extLst>
          </p:cNvPr>
          <p:cNvSpPr>
            <a:spLocks noGrp="1"/>
          </p:cNvSpPr>
          <p:nvPr>
            <p:ph type="title"/>
          </p:nvPr>
        </p:nvSpPr>
        <p:spPr>
          <a:xfrm>
            <a:off x="3125585" y="125917"/>
            <a:ext cx="6849688" cy="677980"/>
          </a:xfrm>
        </p:spPr>
        <p:txBody>
          <a:bodyPr>
            <a:noAutofit/>
          </a:bodyPr>
          <a:lstStyle/>
          <a:p>
            <a:r>
              <a:rPr lang="en-US" sz="6000" b="1" i="0">
                <a:solidFill>
                  <a:srgbClr val="25265E"/>
                </a:solidFill>
                <a:effectLst/>
                <a:latin typeface="euclid_circular_a"/>
              </a:rPr>
              <a:t>C++ break Statement</a:t>
            </a:r>
            <a:endParaRPr lang="en-US" sz="6000"/>
          </a:p>
        </p:txBody>
      </p:sp>
      <p:sp>
        <p:nvSpPr>
          <p:cNvPr id="7" name="Text Box 7">
            <a:extLst>
              <a:ext uri="{FF2B5EF4-FFF2-40B4-BE49-F238E27FC236}">
                <a16:creationId xmlns:a16="http://schemas.microsoft.com/office/drawing/2014/main" id="{3E97E6E9-67C2-41DA-9773-C7331504FD83}"/>
              </a:ext>
            </a:extLst>
          </p:cNvPr>
          <p:cNvSpPr txBox="1">
            <a:spLocks noChangeArrowheads="1"/>
          </p:cNvSpPr>
          <p:nvPr/>
        </p:nvSpPr>
        <p:spPr bwMode="auto">
          <a:xfrm>
            <a:off x="1327640" y="1567131"/>
            <a:ext cx="953671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9pPr>
          </a:lstStyle>
          <a:p>
            <a:pPr indent="465138" eaLnBrk="1" hangingPunct="1">
              <a:buFont typeface="Wingdings" panose="05000000000000000000" pitchFamily="2" charset="2"/>
              <a:buChar char="§"/>
            </a:pPr>
            <a:r>
              <a:rPr lang="en-US" altLang="en-US" sz="2800">
                <a:solidFill>
                  <a:schemeClr val="tx2"/>
                </a:solidFill>
                <a:latin typeface="Cambria" panose="02040503050406030204" pitchFamily="18" charset="0"/>
                <a:ea typeface="Cambria" panose="02040503050406030204" pitchFamily="18" charset="0"/>
              </a:rPr>
              <a:t>Câu lệnh </a:t>
            </a:r>
            <a:r>
              <a:rPr lang="en-US" altLang="en-US" sz="2800" b="1">
                <a:solidFill>
                  <a:schemeClr val="tx2"/>
                </a:solidFill>
                <a:latin typeface="Cambria" panose="02040503050406030204" pitchFamily="18" charset="0"/>
                <a:ea typeface="Cambria" panose="02040503050406030204" pitchFamily="18" charset="0"/>
              </a:rPr>
              <a:t>break</a:t>
            </a:r>
            <a:r>
              <a:rPr lang="en-US" altLang="en-US" sz="2800">
                <a:solidFill>
                  <a:schemeClr val="tx2"/>
                </a:solidFill>
                <a:latin typeface="Cambria" panose="02040503050406030204" pitchFamily="18" charset="0"/>
                <a:ea typeface="Cambria" panose="02040503050406030204" pitchFamily="18" charset="0"/>
              </a:rPr>
              <a:t> được sử dụng để kết thúc một trường hợp trong một câu lệnh </a:t>
            </a:r>
            <a:r>
              <a:rPr lang="en-US" altLang="en-US" sz="2800" b="1">
                <a:solidFill>
                  <a:schemeClr val="tx2"/>
                </a:solidFill>
                <a:latin typeface="Cambria" panose="02040503050406030204" pitchFamily="18" charset="0"/>
                <a:ea typeface="Cambria" panose="02040503050406030204" pitchFamily="18" charset="0"/>
              </a:rPr>
              <a:t>switch</a:t>
            </a:r>
            <a:r>
              <a:rPr lang="en-US" altLang="en-US" sz="2800">
                <a:solidFill>
                  <a:schemeClr val="tx2"/>
                </a:solidFill>
                <a:latin typeface="Cambria" panose="02040503050406030204" pitchFamily="18" charset="0"/>
                <a:ea typeface="Cambria" panose="02040503050406030204" pitchFamily="18" charset="0"/>
              </a:rPr>
              <a:t>.</a:t>
            </a:r>
          </a:p>
        </p:txBody>
      </p:sp>
      <p:sp>
        <p:nvSpPr>
          <p:cNvPr id="8" name="Text Box 8">
            <a:extLst>
              <a:ext uri="{FF2B5EF4-FFF2-40B4-BE49-F238E27FC236}">
                <a16:creationId xmlns:a16="http://schemas.microsoft.com/office/drawing/2014/main" id="{8E2E8490-5068-41AA-AE3E-56F7BC339BC2}"/>
              </a:ext>
            </a:extLst>
          </p:cNvPr>
          <p:cNvSpPr txBox="1">
            <a:spLocks noChangeArrowheads="1"/>
          </p:cNvSpPr>
          <p:nvPr/>
        </p:nvSpPr>
        <p:spPr bwMode="auto">
          <a:xfrm>
            <a:off x="1327638" y="2738446"/>
            <a:ext cx="91842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9pPr>
          </a:lstStyle>
          <a:p>
            <a:pPr indent="398463" eaLnBrk="1" hangingPunct="1">
              <a:buFont typeface="Wingdings" panose="05000000000000000000" pitchFamily="2" charset="2"/>
              <a:buChar char="§"/>
            </a:pPr>
            <a:r>
              <a:rPr lang="en-US" altLang="en-US" sz="2800">
                <a:solidFill>
                  <a:schemeClr val="tx2"/>
                </a:solidFill>
                <a:latin typeface="Cambria" panose="02040503050406030204" pitchFamily="18" charset="0"/>
                <a:ea typeface="Cambria" panose="02040503050406030204" pitchFamily="18" charset="0"/>
              </a:rPr>
              <a:t>Nó cũng được sử dụng để kết thúc đột ngột một vòng lặp.</a:t>
            </a:r>
          </a:p>
        </p:txBody>
      </p:sp>
      <p:sp>
        <p:nvSpPr>
          <p:cNvPr id="10" name="Text Box 9">
            <a:extLst>
              <a:ext uri="{FF2B5EF4-FFF2-40B4-BE49-F238E27FC236}">
                <a16:creationId xmlns:a16="http://schemas.microsoft.com/office/drawing/2014/main" id="{0769442B-B3C9-41EA-871C-9C3FFEE186BB}"/>
              </a:ext>
            </a:extLst>
          </p:cNvPr>
          <p:cNvSpPr txBox="1">
            <a:spLocks noChangeArrowheads="1"/>
          </p:cNvSpPr>
          <p:nvPr/>
        </p:nvSpPr>
        <p:spPr bwMode="auto">
          <a:xfrm>
            <a:off x="1327638" y="3478874"/>
            <a:ext cx="9963243"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9pPr>
          </a:lstStyle>
          <a:p>
            <a:pPr indent="465138" eaLnBrk="1" hangingPunct="1">
              <a:buFont typeface="Wingdings" panose="05000000000000000000" pitchFamily="2" charset="2"/>
              <a:buChar char="§"/>
            </a:pPr>
            <a:r>
              <a:rPr lang="en-US" altLang="en-US" sz="2800">
                <a:solidFill>
                  <a:schemeClr val="tx2"/>
                </a:solidFill>
                <a:latin typeface="Cambria" panose="02040503050406030204" pitchFamily="18" charset="0"/>
                <a:ea typeface="Cambria" panose="02040503050406030204" pitchFamily="18" charset="0"/>
              </a:rPr>
              <a:t>Khi gặp câu lệnh </a:t>
            </a:r>
            <a:r>
              <a:rPr lang="en-US" altLang="en-US" sz="2800" b="1">
                <a:solidFill>
                  <a:schemeClr val="tx2"/>
                </a:solidFill>
                <a:latin typeface="Cambria" panose="02040503050406030204" pitchFamily="18" charset="0"/>
                <a:ea typeface="Cambria" panose="02040503050406030204" pitchFamily="18" charset="0"/>
              </a:rPr>
              <a:t>break </a:t>
            </a:r>
            <a:r>
              <a:rPr lang="en-US" altLang="en-US" sz="2800">
                <a:solidFill>
                  <a:schemeClr val="tx2"/>
                </a:solidFill>
                <a:latin typeface="Cambria" panose="02040503050406030204" pitchFamily="18" charset="0"/>
                <a:ea typeface="Cambria" panose="02040503050406030204" pitchFamily="18" charset="0"/>
              </a:rPr>
              <a:t>trong vòng lặp, vòng lặp được kết thúc ngay lập tức và quyền điều khiển sẽ được chuyển cho câu lệnh sau vòng lặp.</a:t>
            </a:r>
          </a:p>
          <a:p>
            <a:pPr indent="465138" eaLnBrk="1" hangingPunct="1">
              <a:buFont typeface="Wingdings" panose="05000000000000000000" pitchFamily="2" charset="2"/>
              <a:buChar char="§"/>
            </a:pPr>
            <a:r>
              <a:rPr lang="en-US" altLang="en-US" sz="2800">
                <a:solidFill>
                  <a:schemeClr val="tx2"/>
                </a:solidFill>
                <a:latin typeface="Cambria" panose="02040503050406030204" pitchFamily="18" charset="0"/>
                <a:ea typeface="Cambria" panose="02040503050406030204" pitchFamily="18" charset="0"/>
              </a:rPr>
              <a:t>Cú pháp của câu lệnh </a:t>
            </a:r>
            <a:r>
              <a:rPr lang="en-US" altLang="en-US" sz="2800" b="1">
                <a:solidFill>
                  <a:schemeClr val="tx2"/>
                </a:solidFill>
                <a:latin typeface="Cambria" panose="02040503050406030204" pitchFamily="18" charset="0"/>
                <a:ea typeface="Cambria" panose="02040503050406030204" pitchFamily="18" charset="0"/>
              </a:rPr>
              <a:t>break </a:t>
            </a:r>
            <a:r>
              <a:rPr lang="en-US" altLang="en-US" sz="2800">
                <a:solidFill>
                  <a:schemeClr val="tx2"/>
                </a:solidFill>
                <a:latin typeface="Cambria" panose="02040503050406030204" pitchFamily="18" charset="0"/>
                <a:ea typeface="Cambria" panose="02040503050406030204" pitchFamily="18" charset="0"/>
              </a:rPr>
              <a:t>là:</a:t>
            </a:r>
          </a:p>
        </p:txBody>
      </p:sp>
      <p:pic>
        <p:nvPicPr>
          <p:cNvPr id="15" name="Picture 14">
            <a:extLst>
              <a:ext uri="{FF2B5EF4-FFF2-40B4-BE49-F238E27FC236}">
                <a16:creationId xmlns:a16="http://schemas.microsoft.com/office/drawing/2014/main" id="{B058F9DC-7400-447E-B9E4-A37E2769B04E}"/>
              </a:ext>
            </a:extLst>
          </p:cNvPr>
          <p:cNvPicPr>
            <a:picLocks noChangeAspect="1"/>
          </p:cNvPicPr>
          <p:nvPr/>
        </p:nvPicPr>
        <p:blipFill>
          <a:blip r:embed="rId2"/>
          <a:stretch>
            <a:fillRect/>
          </a:stretch>
        </p:blipFill>
        <p:spPr>
          <a:xfrm>
            <a:off x="1926154" y="5604272"/>
            <a:ext cx="7446159" cy="861824"/>
          </a:xfrm>
          <a:prstGeom prst="rect">
            <a:avLst/>
          </a:prstGeom>
        </p:spPr>
      </p:pic>
    </p:spTree>
    <p:extLst>
      <p:ext uri="{BB962C8B-B14F-4D97-AF65-F5344CB8AC3E}">
        <p14:creationId xmlns:p14="http://schemas.microsoft.com/office/powerpoint/2010/main" val="2847303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D91D-C30D-4E3E-9219-13ABD76DF4A2}"/>
              </a:ext>
            </a:extLst>
          </p:cNvPr>
          <p:cNvSpPr>
            <a:spLocks noGrp="1"/>
          </p:cNvSpPr>
          <p:nvPr>
            <p:ph type="title"/>
          </p:nvPr>
        </p:nvSpPr>
        <p:spPr>
          <a:xfrm>
            <a:off x="2692804" y="163213"/>
            <a:ext cx="7948006" cy="677980"/>
          </a:xfrm>
        </p:spPr>
        <p:txBody>
          <a:bodyPr>
            <a:noAutofit/>
          </a:bodyPr>
          <a:lstStyle/>
          <a:p>
            <a:r>
              <a:rPr lang="en-US" sz="6000" b="1" i="0">
                <a:solidFill>
                  <a:srgbClr val="25265E"/>
                </a:solidFill>
                <a:effectLst/>
                <a:latin typeface="euclid_circular_a"/>
              </a:rPr>
              <a:t>C++ break Statement</a:t>
            </a:r>
            <a:endParaRPr lang="en-US" sz="6000"/>
          </a:p>
        </p:txBody>
      </p:sp>
      <p:sp>
        <p:nvSpPr>
          <p:cNvPr id="3" name="Content Placeholder 2">
            <a:extLst>
              <a:ext uri="{FF2B5EF4-FFF2-40B4-BE49-F238E27FC236}">
                <a16:creationId xmlns:a16="http://schemas.microsoft.com/office/drawing/2014/main" id="{B42880B4-7948-4BD4-A06E-E71B28A8EE49}"/>
              </a:ext>
            </a:extLst>
          </p:cNvPr>
          <p:cNvSpPr>
            <a:spLocks noGrp="1"/>
          </p:cNvSpPr>
          <p:nvPr>
            <p:ph idx="1"/>
          </p:nvPr>
        </p:nvSpPr>
        <p:spPr>
          <a:xfrm>
            <a:off x="588819" y="1162639"/>
            <a:ext cx="6077988" cy="677980"/>
          </a:xfrm>
        </p:spPr>
        <p:txBody>
          <a:bodyPr anchor="ctr">
            <a:normAutofit/>
          </a:bodyPr>
          <a:lstStyle/>
          <a:p>
            <a:pPr marL="0" indent="515938">
              <a:buFont typeface="Wingdings" panose="05000000000000000000" pitchFamily="2" charset="2"/>
              <a:buChar char="q"/>
            </a:pPr>
            <a:r>
              <a:rPr lang="en-US" b="1">
                <a:solidFill>
                  <a:srgbClr val="5C646F"/>
                </a:solidFill>
                <a:latin typeface="Cambria" panose="02040503050406030204" pitchFamily="18" charset="0"/>
                <a:ea typeface="Cambria" panose="02040503050406030204" pitchFamily="18" charset="0"/>
              </a:rPr>
              <a:t>Hoạt động của câu lệnh break:</a:t>
            </a:r>
          </a:p>
        </p:txBody>
      </p:sp>
      <p:pic>
        <p:nvPicPr>
          <p:cNvPr id="8" name="Picture 7">
            <a:extLst>
              <a:ext uri="{FF2B5EF4-FFF2-40B4-BE49-F238E27FC236}">
                <a16:creationId xmlns:a16="http://schemas.microsoft.com/office/drawing/2014/main" id="{D04B16A4-A5E2-49E8-961B-8EA82E804D79}"/>
              </a:ext>
            </a:extLst>
          </p:cNvPr>
          <p:cNvPicPr>
            <a:picLocks noChangeAspect="1"/>
          </p:cNvPicPr>
          <p:nvPr/>
        </p:nvPicPr>
        <p:blipFill>
          <a:blip r:embed="rId2"/>
          <a:stretch>
            <a:fillRect/>
          </a:stretch>
        </p:blipFill>
        <p:spPr>
          <a:xfrm>
            <a:off x="3192087" y="1704975"/>
            <a:ext cx="5674995" cy="5153025"/>
          </a:xfrm>
          <a:prstGeom prst="rect">
            <a:avLst/>
          </a:prstGeom>
        </p:spPr>
      </p:pic>
    </p:spTree>
    <p:extLst>
      <p:ext uri="{BB962C8B-B14F-4D97-AF65-F5344CB8AC3E}">
        <p14:creationId xmlns:p14="http://schemas.microsoft.com/office/powerpoint/2010/main" val="1350607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D91D-C30D-4E3E-9219-13ABD76DF4A2}"/>
              </a:ext>
            </a:extLst>
          </p:cNvPr>
          <p:cNvSpPr>
            <a:spLocks noGrp="1"/>
          </p:cNvSpPr>
          <p:nvPr>
            <p:ph type="title"/>
          </p:nvPr>
        </p:nvSpPr>
        <p:spPr>
          <a:xfrm>
            <a:off x="3125585" y="125917"/>
            <a:ext cx="6849688" cy="677980"/>
          </a:xfrm>
        </p:spPr>
        <p:txBody>
          <a:bodyPr>
            <a:noAutofit/>
          </a:bodyPr>
          <a:lstStyle/>
          <a:p>
            <a:r>
              <a:rPr lang="en-US" sz="6000" b="1" i="0">
                <a:solidFill>
                  <a:srgbClr val="25265E"/>
                </a:solidFill>
                <a:effectLst/>
                <a:latin typeface="euclid_circular_a"/>
              </a:rPr>
              <a:t>C++ break Statement</a:t>
            </a:r>
            <a:endParaRPr lang="en-US" sz="6000"/>
          </a:p>
        </p:txBody>
      </p:sp>
      <p:sp>
        <p:nvSpPr>
          <p:cNvPr id="3" name="Content Placeholder 2">
            <a:extLst>
              <a:ext uri="{FF2B5EF4-FFF2-40B4-BE49-F238E27FC236}">
                <a16:creationId xmlns:a16="http://schemas.microsoft.com/office/drawing/2014/main" id="{B42880B4-7948-4BD4-A06E-E71B28A8EE49}"/>
              </a:ext>
            </a:extLst>
          </p:cNvPr>
          <p:cNvSpPr>
            <a:spLocks noGrp="1"/>
          </p:cNvSpPr>
          <p:nvPr>
            <p:ph idx="1"/>
          </p:nvPr>
        </p:nvSpPr>
        <p:spPr>
          <a:xfrm>
            <a:off x="1" y="1096137"/>
            <a:ext cx="3840480" cy="677980"/>
          </a:xfrm>
        </p:spPr>
        <p:txBody>
          <a:bodyPr anchor="ctr">
            <a:normAutofit/>
          </a:bodyPr>
          <a:lstStyle/>
          <a:p>
            <a:pPr marL="0" indent="515938">
              <a:buFont typeface="Wingdings" panose="05000000000000000000" pitchFamily="2" charset="2"/>
              <a:buChar char="q"/>
            </a:pPr>
            <a:r>
              <a:rPr lang="en-US" b="1">
                <a:solidFill>
                  <a:srgbClr val="5C646F"/>
                </a:solidFill>
                <a:latin typeface="Cambria" panose="02040503050406030204" pitchFamily="18" charset="0"/>
                <a:ea typeface="Cambria" panose="02040503050406030204" pitchFamily="18" charset="0"/>
              </a:rPr>
              <a:t>Ví dụ: </a:t>
            </a:r>
          </a:p>
        </p:txBody>
      </p:sp>
      <p:grpSp>
        <p:nvGrpSpPr>
          <p:cNvPr id="12" name="Group 11">
            <a:extLst>
              <a:ext uri="{FF2B5EF4-FFF2-40B4-BE49-F238E27FC236}">
                <a16:creationId xmlns:a16="http://schemas.microsoft.com/office/drawing/2014/main" id="{1C46353D-E673-4A83-92E7-5EC958EF069D}"/>
              </a:ext>
            </a:extLst>
          </p:cNvPr>
          <p:cNvGrpSpPr/>
          <p:nvPr/>
        </p:nvGrpSpPr>
        <p:grpSpPr>
          <a:xfrm>
            <a:off x="1174865" y="1669558"/>
            <a:ext cx="9842269" cy="4735852"/>
            <a:chOff x="1097280" y="1774117"/>
            <a:chExt cx="9842269" cy="4250080"/>
          </a:xfrm>
        </p:grpSpPr>
        <p:sp>
          <p:nvSpPr>
            <p:cNvPr id="6" name="TextBox 5">
              <a:extLst>
                <a:ext uri="{FF2B5EF4-FFF2-40B4-BE49-F238E27FC236}">
                  <a16:creationId xmlns:a16="http://schemas.microsoft.com/office/drawing/2014/main" id="{5DE3A88B-E003-45CB-9BB7-D294ABEE9400}"/>
                </a:ext>
              </a:extLst>
            </p:cNvPr>
            <p:cNvSpPr txBox="1"/>
            <p:nvPr/>
          </p:nvSpPr>
          <p:spPr>
            <a:xfrm>
              <a:off x="1252450" y="1976211"/>
              <a:ext cx="9304713" cy="3314483"/>
            </a:xfrm>
            <a:prstGeom prst="rect">
              <a:avLst/>
            </a:prstGeom>
            <a:noFill/>
          </p:spPr>
          <p:txBody>
            <a:bodyPr wrap="square">
              <a:spAutoFit/>
            </a:bodyPr>
            <a:lstStyle/>
            <a:p>
              <a:r>
                <a:rPr lang="en-US" altLang="en-US" b="1">
                  <a:latin typeface="Consolas" panose="020B0609020204030204" pitchFamily="49" charset="0"/>
                </a:rPr>
                <a:t>#include &lt;iostream&gt;</a:t>
              </a:r>
            </a:p>
            <a:p>
              <a:r>
                <a:rPr lang="en-US" altLang="en-US" b="1">
                  <a:latin typeface="Consolas" panose="020B0609020204030204" pitchFamily="49" charset="0"/>
                </a:rPr>
                <a:t>using namespace std;</a:t>
              </a:r>
            </a:p>
            <a:p>
              <a:r>
                <a:rPr lang="en-US" altLang="en-US" b="1">
                  <a:latin typeface="Consolas" panose="020B0609020204030204" pitchFamily="49" charset="0"/>
                </a:rPr>
                <a:t>int main ()</a:t>
              </a:r>
            </a:p>
            <a:p>
              <a:r>
                <a:rPr lang="en-US" altLang="en-US" b="1">
                  <a:latin typeface="Consolas" panose="020B0609020204030204" pitchFamily="49" charset="0"/>
                </a:rPr>
                <a:t>{</a:t>
              </a:r>
            </a:p>
            <a:p>
              <a:r>
                <a:rPr lang="en-US" altLang="en-US" b="1">
                  <a:latin typeface="Consolas" panose="020B0609020204030204" pitchFamily="49" charset="0"/>
                </a:rPr>
                <a:t>	int count1, count2;</a:t>
              </a:r>
            </a:p>
            <a:p>
              <a:r>
                <a:rPr lang="en-US" altLang="en-US" b="1">
                  <a:latin typeface="Consolas" panose="020B0609020204030204" pitchFamily="49" charset="0"/>
                </a:rPr>
                <a:t>	for(count1 = 1, count2 = 0;count1 &lt;=100; count1++)</a:t>
              </a:r>
            </a:p>
            <a:p>
              <a:r>
                <a:rPr lang="en-US" altLang="en-US" b="1">
                  <a:latin typeface="Consolas" panose="020B0609020204030204" pitchFamily="49" charset="0"/>
                </a:rPr>
                <a:t>	{</a:t>
              </a:r>
            </a:p>
            <a:p>
              <a:r>
                <a:rPr lang="en-US" altLang="en-US" b="1">
                  <a:latin typeface="Consolas" panose="020B0609020204030204" pitchFamily="49" charset="0"/>
                </a:rPr>
                <a:t>		cout &lt;&lt;"Enter %d count2 : " &lt;&lt; count1;</a:t>
              </a:r>
            </a:p>
            <a:p>
              <a:r>
                <a:rPr lang="en-US" altLang="en-US" b="1">
                  <a:latin typeface="Consolas" panose="020B0609020204030204" pitchFamily="49" charset="0"/>
                </a:rPr>
                <a:t>		cin &gt;&gt; count2;</a:t>
              </a:r>
            </a:p>
            <a:p>
              <a:r>
                <a:rPr lang="en-US" altLang="en-US" b="1">
                  <a:latin typeface="Consolas" panose="020B0609020204030204" pitchFamily="49" charset="0"/>
                </a:rPr>
                <a:t>		if(count2==100) break;</a:t>
              </a:r>
            </a:p>
            <a:p>
              <a:r>
                <a:rPr lang="en-US" altLang="en-US" b="1">
                  <a:latin typeface="Consolas" panose="020B0609020204030204" pitchFamily="49" charset="0"/>
                </a:rPr>
                <a:t>	}</a:t>
              </a:r>
            </a:p>
            <a:p>
              <a:r>
                <a:rPr lang="en-US" altLang="en-US" b="1">
                  <a:latin typeface="Consolas" panose="020B0609020204030204" pitchFamily="49" charset="0"/>
                </a:rPr>
                <a:t>	return 0;</a:t>
              </a:r>
            </a:p>
            <a:p>
              <a:r>
                <a:rPr lang="en-US" altLang="en-US" b="1">
                  <a:latin typeface="Consolas" panose="020B0609020204030204" pitchFamily="49" charset="0"/>
                </a:rPr>
                <a:t>}</a:t>
              </a:r>
            </a:p>
          </p:txBody>
        </p:sp>
        <p:sp>
          <p:nvSpPr>
            <p:cNvPr id="9" name="Rectangle 8">
              <a:extLst>
                <a:ext uri="{FF2B5EF4-FFF2-40B4-BE49-F238E27FC236}">
                  <a16:creationId xmlns:a16="http://schemas.microsoft.com/office/drawing/2014/main" id="{FD1758A3-396A-4389-BEE6-6FC1EE10AECC}"/>
                </a:ext>
              </a:extLst>
            </p:cNvPr>
            <p:cNvSpPr/>
            <p:nvPr/>
          </p:nvSpPr>
          <p:spPr>
            <a:xfrm>
              <a:off x="1097280" y="1774117"/>
              <a:ext cx="9842269" cy="425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4642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D91D-C30D-4E3E-9219-13ABD76DF4A2}"/>
              </a:ext>
            </a:extLst>
          </p:cNvPr>
          <p:cNvSpPr>
            <a:spLocks noGrp="1"/>
          </p:cNvSpPr>
          <p:nvPr>
            <p:ph type="title"/>
          </p:nvPr>
        </p:nvSpPr>
        <p:spPr>
          <a:xfrm>
            <a:off x="3125585" y="125917"/>
            <a:ext cx="6849688" cy="677980"/>
          </a:xfrm>
        </p:spPr>
        <p:txBody>
          <a:bodyPr>
            <a:noAutofit/>
          </a:bodyPr>
          <a:lstStyle/>
          <a:p>
            <a:r>
              <a:rPr lang="en-US" sz="6000" b="1" i="0">
                <a:solidFill>
                  <a:srgbClr val="25265E"/>
                </a:solidFill>
                <a:effectLst/>
                <a:latin typeface="euclid_circular_a"/>
              </a:rPr>
              <a:t>C++ break Statement</a:t>
            </a:r>
            <a:endParaRPr lang="en-US" sz="6000"/>
          </a:p>
        </p:txBody>
      </p:sp>
      <p:sp>
        <p:nvSpPr>
          <p:cNvPr id="3" name="Content Placeholder 2">
            <a:extLst>
              <a:ext uri="{FF2B5EF4-FFF2-40B4-BE49-F238E27FC236}">
                <a16:creationId xmlns:a16="http://schemas.microsoft.com/office/drawing/2014/main" id="{B42880B4-7948-4BD4-A06E-E71B28A8EE49}"/>
              </a:ext>
            </a:extLst>
          </p:cNvPr>
          <p:cNvSpPr>
            <a:spLocks noGrp="1"/>
          </p:cNvSpPr>
          <p:nvPr>
            <p:ph idx="1"/>
          </p:nvPr>
        </p:nvSpPr>
        <p:spPr>
          <a:xfrm>
            <a:off x="0" y="991578"/>
            <a:ext cx="3840480" cy="677980"/>
          </a:xfrm>
        </p:spPr>
        <p:txBody>
          <a:bodyPr anchor="ctr">
            <a:normAutofit/>
          </a:bodyPr>
          <a:lstStyle/>
          <a:p>
            <a:pPr marL="0" indent="515938">
              <a:buFont typeface="Wingdings" panose="05000000000000000000" pitchFamily="2" charset="2"/>
              <a:buChar char="q"/>
            </a:pPr>
            <a:r>
              <a:rPr lang="en-US" b="1">
                <a:solidFill>
                  <a:srgbClr val="5C646F"/>
                </a:solidFill>
                <a:latin typeface="Cambria" panose="02040503050406030204" pitchFamily="18" charset="0"/>
                <a:ea typeface="Cambria" panose="02040503050406030204" pitchFamily="18" charset="0"/>
              </a:rPr>
              <a:t>Ví dụ:</a:t>
            </a:r>
          </a:p>
        </p:txBody>
      </p:sp>
      <p:grpSp>
        <p:nvGrpSpPr>
          <p:cNvPr id="12" name="Group 11">
            <a:extLst>
              <a:ext uri="{FF2B5EF4-FFF2-40B4-BE49-F238E27FC236}">
                <a16:creationId xmlns:a16="http://schemas.microsoft.com/office/drawing/2014/main" id="{1C46353D-E673-4A83-92E7-5EC958EF069D}"/>
              </a:ext>
            </a:extLst>
          </p:cNvPr>
          <p:cNvGrpSpPr/>
          <p:nvPr/>
        </p:nvGrpSpPr>
        <p:grpSpPr>
          <a:xfrm>
            <a:off x="1174865" y="1669557"/>
            <a:ext cx="9842269" cy="5149619"/>
            <a:chOff x="1097280" y="1774116"/>
            <a:chExt cx="9842269" cy="4621406"/>
          </a:xfrm>
        </p:grpSpPr>
        <p:sp>
          <p:nvSpPr>
            <p:cNvPr id="6" name="TextBox 5">
              <a:extLst>
                <a:ext uri="{FF2B5EF4-FFF2-40B4-BE49-F238E27FC236}">
                  <a16:creationId xmlns:a16="http://schemas.microsoft.com/office/drawing/2014/main" id="{5DE3A88B-E003-45CB-9BB7-D294ABEE9400}"/>
                </a:ext>
              </a:extLst>
            </p:cNvPr>
            <p:cNvSpPr txBox="1"/>
            <p:nvPr/>
          </p:nvSpPr>
          <p:spPr>
            <a:xfrm>
              <a:off x="1252450" y="1976211"/>
              <a:ext cx="9304713" cy="4419311"/>
            </a:xfrm>
            <a:prstGeom prst="rect">
              <a:avLst/>
            </a:prstGeom>
            <a:noFill/>
          </p:spPr>
          <p:txBody>
            <a:bodyPr wrap="square">
              <a:spAutoFit/>
            </a:bodyPr>
            <a:lstStyle/>
            <a:p>
              <a:r>
                <a:rPr lang="en-US" altLang="en-US" sz="1600" b="1">
                  <a:latin typeface="Consolas" panose="020B0609020204030204" pitchFamily="49" charset="0"/>
                </a:rPr>
                <a:t>#include &lt;iostream&gt;</a:t>
              </a:r>
            </a:p>
            <a:p>
              <a:r>
                <a:rPr lang="en-US" altLang="en-US" sz="1600" b="1">
                  <a:latin typeface="Consolas" panose="020B0609020204030204" pitchFamily="49" charset="0"/>
                </a:rPr>
                <a:t>using namespace std;</a:t>
              </a:r>
            </a:p>
            <a:p>
              <a:r>
                <a:rPr lang="en-US" altLang="en-US" sz="1600" b="1">
                  <a:latin typeface="Consolas" panose="020B0609020204030204" pitchFamily="49" charset="0"/>
                </a:rPr>
                <a:t>int main() {</a:t>
              </a:r>
            </a:p>
            <a:p>
              <a:r>
                <a:rPr lang="en-US" altLang="en-US" sz="1600" b="1">
                  <a:latin typeface="Consolas" panose="020B0609020204030204" pitchFamily="49" charset="0"/>
                </a:rPr>
                <a:t>    int number, sum = 0;</a:t>
              </a:r>
            </a:p>
            <a:p>
              <a:r>
                <a:rPr lang="en-US" altLang="en-US" sz="1600" b="1">
                  <a:latin typeface="Consolas" panose="020B0609020204030204" pitchFamily="49" charset="0"/>
                </a:rPr>
                <a:t>    while (true) {</a:t>
              </a:r>
            </a:p>
            <a:p>
              <a:r>
                <a:rPr lang="en-US" altLang="en-US" sz="1600" b="1">
                  <a:latin typeface="Consolas" panose="020B0609020204030204" pitchFamily="49" charset="0"/>
                </a:rPr>
                <a:t>        // take input from the user</a:t>
              </a:r>
            </a:p>
            <a:p>
              <a:r>
                <a:rPr lang="en-US" altLang="en-US" sz="1600" b="1">
                  <a:latin typeface="Consolas" panose="020B0609020204030204" pitchFamily="49" charset="0"/>
                </a:rPr>
                <a:t>        cout &lt;&lt; "Enter a number: ";</a:t>
              </a:r>
            </a:p>
            <a:p>
              <a:r>
                <a:rPr lang="en-US" altLang="en-US" sz="1600" b="1">
                  <a:latin typeface="Consolas" panose="020B0609020204030204" pitchFamily="49" charset="0"/>
                </a:rPr>
                <a:t>        cin &gt;&gt; number;</a:t>
              </a:r>
            </a:p>
            <a:p>
              <a:r>
                <a:rPr lang="en-US" altLang="en-US" sz="1600" b="1">
                  <a:latin typeface="Consolas" panose="020B0609020204030204" pitchFamily="49" charset="0"/>
                </a:rPr>
                <a:t>        // break condition</a:t>
              </a:r>
            </a:p>
            <a:p>
              <a:r>
                <a:rPr lang="en-US" altLang="en-US" sz="1600" b="1">
                  <a:latin typeface="Consolas" panose="020B0609020204030204" pitchFamily="49" charset="0"/>
                </a:rPr>
                <a:t>        if (number &lt; 0) {</a:t>
              </a:r>
            </a:p>
            <a:p>
              <a:r>
                <a:rPr lang="en-US" altLang="en-US" sz="1600" b="1">
                  <a:latin typeface="Consolas" panose="020B0609020204030204" pitchFamily="49" charset="0"/>
                </a:rPr>
                <a:t>            break;</a:t>
              </a:r>
            </a:p>
            <a:p>
              <a:r>
                <a:rPr lang="en-US" altLang="en-US" sz="1600" b="1">
                  <a:latin typeface="Consolas" panose="020B0609020204030204" pitchFamily="49" charset="0"/>
                </a:rPr>
                <a:t>        }</a:t>
              </a:r>
            </a:p>
            <a:p>
              <a:r>
                <a:rPr lang="en-US" altLang="en-US" sz="1600" b="1">
                  <a:latin typeface="Consolas" panose="020B0609020204030204" pitchFamily="49" charset="0"/>
                </a:rPr>
                <a:t>        // add all positive numbers</a:t>
              </a:r>
            </a:p>
            <a:p>
              <a:r>
                <a:rPr lang="en-US" altLang="en-US" sz="1600" b="1">
                  <a:latin typeface="Consolas" panose="020B0609020204030204" pitchFamily="49" charset="0"/>
                </a:rPr>
                <a:t>        sum += number;</a:t>
              </a:r>
            </a:p>
            <a:p>
              <a:r>
                <a:rPr lang="en-US" altLang="en-US" sz="1600" b="1">
                  <a:latin typeface="Consolas" panose="020B0609020204030204" pitchFamily="49" charset="0"/>
                </a:rPr>
                <a:t>    }</a:t>
              </a:r>
            </a:p>
            <a:p>
              <a:r>
                <a:rPr lang="en-US" altLang="en-US" sz="1600" b="1">
                  <a:latin typeface="Consolas" panose="020B0609020204030204" pitchFamily="49" charset="0"/>
                </a:rPr>
                <a:t>    // display the sum</a:t>
              </a:r>
            </a:p>
            <a:p>
              <a:r>
                <a:rPr lang="en-US" altLang="en-US" sz="1600" b="1">
                  <a:latin typeface="Consolas" panose="020B0609020204030204" pitchFamily="49" charset="0"/>
                </a:rPr>
                <a:t>    cout &lt;&lt; "The sum is " &lt;&lt; sum &lt;&lt; endl;</a:t>
              </a:r>
            </a:p>
            <a:p>
              <a:r>
                <a:rPr lang="en-US" altLang="en-US" sz="1600" b="1">
                  <a:latin typeface="Consolas" panose="020B0609020204030204" pitchFamily="49" charset="0"/>
                </a:rPr>
                <a:t>    return 0;</a:t>
              </a:r>
            </a:p>
            <a:p>
              <a:r>
                <a:rPr lang="en-US" altLang="en-US" sz="1600" b="1">
                  <a:latin typeface="Consolas" panose="020B0609020204030204" pitchFamily="49" charset="0"/>
                </a:rPr>
                <a:t>}</a:t>
              </a:r>
            </a:p>
          </p:txBody>
        </p:sp>
        <p:sp>
          <p:nvSpPr>
            <p:cNvPr id="9" name="Rectangle 8">
              <a:extLst>
                <a:ext uri="{FF2B5EF4-FFF2-40B4-BE49-F238E27FC236}">
                  <a16:creationId xmlns:a16="http://schemas.microsoft.com/office/drawing/2014/main" id="{FD1758A3-396A-4389-BEE6-6FC1EE10AECC}"/>
                </a:ext>
              </a:extLst>
            </p:cNvPr>
            <p:cNvSpPr/>
            <p:nvPr/>
          </p:nvSpPr>
          <p:spPr>
            <a:xfrm>
              <a:off x="1097280" y="1774116"/>
              <a:ext cx="9842269" cy="4543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Rounded Corners 3">
            <a:extLst>
              <a:ext uri="{FF2B5EF4-FFF2-40B4-BE49-F238E27FC236}">
                <a16:creationId xmlns:a16="http://schemas.microsoft.com/office/drawing/2014/main" id="{47898881-12AE-4385-B7ED-B348DA796780}"/>
              </a:ext>
            </a:extLst>
          </p:cNvPr>
          <p:cNvSpPr/>
          <p:nvPr/>
        </p:nvSpPr>
        <p:spPr>
          <a:xfrm>
            <a:off x="7227158" y="5188443"/>
            <a:ext cx="3724100" cy="1495063"/>
          </a:xfrm>
          <a:prstGeom prst="roundRect">
            <a:avLst>
              <a:gd name="adj" fmla="val 4435"/>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atin typeface="Consolas" panose="020B0609020204030204" pitchFamily="49" charset="0"/>
              </a:rPr>
              <a:t>Enter a number: 1</a:t>
            </a:r>
          </a:p>
          <a:p>
            <a:r>
              <a:rPr lang="en-US">
                <a:latin typeface="Consolas" panose="020B0609020204030204" pitchFamily="49" charset="0"/>
              </a:rPr>
              <a:t>Enter a number: 2</a:t>
            </a:r>
          </a:p>
          <a:p>
            <a:r>
              <a:rPr lang="en-US">
                <a:latin typeface="Consolas" panose="020B0609020204030204" pitchFamily="49" charset="0"/>
              </a:rPr>
              <a:t>Enter a number: 3</a:t>
            </a:r>
          </a:p>
          <a:p>
            <a:r>
              <a:rPr lang="en-US">
                <a:latin typeface="Consolas" panose="020B0609020204030204" pitchFamily="49" charset="0"/>
              </a:rPr>
              <a:t>Enter a number: -5</a:t>
            </a:r>
          </a:p>
          <a:p>
            <a:r>
              <a:rPr lang="en-US">
                <a:latin typeface="Consolas" panose="020B0609020204030204" pitchFamily="49" charset="0"/>
              </a:rPr>
              <a:t>The sum is 6. </a:t>
            </a:r>
          </a:p>
        </p:txBody>
      </p:sp>
    </p:spTree>
    <p:extLst>
      <p:ext uri="{BB962C8B-B14F-4D97-AF65-F5344CB8AC3E}">
        <p14:creationId xmlns:p14="http://schemas.microsoft.com/office/powerpoint/2010/main" val="2382168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D91D-C30D-4E3E-9219-13ABD76DF4A2}"/>
              </a:ext>
            </a:extLst>
          </p:cNvPr>
          <p:cNvSpPr>
            <a:spLocks noGrp="1"/>
          </p:cNvSpPr>
          <p:nvPr>
            <p:ph type="title"/>
          </p:nvPr>
        </p:nvSpPr>
        <p:spPr>
          <a:xfrm>
            <a:off x="2329447" y="202037"/>
            <a:ext cx="7996844" cy="677980"/>
          </a:xfrm>
        </p:spPr>
        <p:txBody>
          <a:bodyPr>
            <a:noAutofit/>
          </a:bodyPr>
          <a:lstStyle/>
          <a:p>
            <a:r>
              <a:rPr lang="en-US" sz="6000" b="1" i="0">
                <a:solidFill>
                  <a:srgbClr val="25265E"/>
                </a:solidFill>
                <a:effectLst/>
                <a:latin typeface="euclid_circular_a"/>
              </a:rPr>
              <a:t>C++ continue Statement</a:t>
            </a:r>
            <a:endParaRPr lang="en-US" sz="6000"/>
          </a:p>
        </p:txBody>
      </p:sp>
      <p:sp>
        <p:nvSpPr>
          <p:cNvPr id="7" name="Text Box 7">
            <a:extLst>
              <a:ext uri="{FF2B5EF4-FFF2-40B4-BE49-F238E27FC236}">
                <a16:creationId xmlns:a16="http://schemas.microsoft.com/office/drawing/2014/main" id="{3E97E6E9-67C2-41DA-9773-C7331504FD83}"/>
              </a:ext>
            </a:extLst>
          </p:cNvPr>
          <p:cNvSpPr txBox="1">
            <a:spLocks noChangeArrowheads="1"/>
          </p:cNvSpPr>
          <p:nvPr/>
        </p:nvSpPr>
        <p:spPr bwMode="auto">
          <a:xfrm>
            <a:off x="812249" y="2309011"/>
            <a:ext cx="10060798" cy="258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9pPr>
          </a:lstStyle>
          <a:p>
            <a:pPr marL="457200" indent="-457200" eaLnBrk="1" hangingPunct="1">
              <a:lnSpc>
                <a:spcPct val="150000"/>
              </a:lnSpc>
              <a:buFont typeface="Wingdings" panose="05000000000000000000" pitchFamily="2" charset="2"/>
              <a:buChar char="§"/>
            </a:pPr>
            <a:r>
              <a:rPr lang="en-US" altLang="en-US" sz="2800">
                <a:solidFill>
                  <a:schemeClr val="tx2"/>
                </a:solidFill>
              </a:rPr>
              <a:t>Trong lập trình, câu lệnh </a:t>
            </a:r>
            <a:r>
              <a:rPr lang="en-US" altLang="en-US" sz="2800" b="1">
                <a:solidFill>
                  <a:schemeClr val="tx2"/>
                </a:solidFill>
              </a:rPr>
              <a:t>continue </a:t>
            </a:r>
            <a:r>
              <a:rPr lang="en-US" altLang="en-US" sz="2800">
                <a:solidFill>
                  <a:schemeClr val="tx2"/>
                </a:solidFill>
              </a:rPr>
              <a:t>được sử dụng để bỏ qua bước lặp hiện tại của vòng lặp và chương trình sẽ được chuyển sang lần lặp tiếp theo.</a:t>
            </a:r>
          </a:p>
          <a:p>
            <a:pPr marL="457200" indent="-457200" eaLnBrk="1" hangingPunct="1">
              <a:lnSpc>
                <a:spcPct val="150000"/>
              </a:lnSpc>
              <a:buFont typeface="Wingdings" panose="05000000000000000000" pitchFamily="2" charset="2"/>
              <a:buChar char="§"/>
            </a:pPr>
            <a:r>
              <a:rPr lang="en-US" altLang="en-US" sz="2800">
                <a:solidFill>
                  <a:schemeClr val="tx2"/>
                </a:solidFill>
              </a:rPr>
              <a:t>Cú pháp của câu lệnh </a:t>
            </a:r>
            <a:r>
              <a:rPr lang="en-US" altLang="en-US" sz="2800" b="1">
                <a:solidFill>
                  <a:schemeClr val="tx2"/>
                </a:solidFill>
              </a:rPr>
              <a:t>continue:</a:t>
            </a:r>
            <a:endParaRPr lang="en-US" altLang="en-US" sz="2800">
              <a:solidFill>
                <a:schemeClr val="tx2"/>
              </a:solidFill>
            </a:endParaRPr>
          </a:p>
        </p:txBody>
      </p:sp>
      <p:pic>
        <p:nvPicPr>
          <p:cNvPr id="4" name="Picture 3">
            <a:extLst>
              <a:ext uri="{FF2B5EF4-FFF2-40B4-BE49-F238E27FC236}">
                <a16:creationId xmlns:a16="http://schemas.microsoft.com/office/drawing/2014/main" id="{8D563610-9164-4D98-A0DD-FBA95A97DE0B}"/>
              </a:ext>
            </a:extLst>
          </p:cNvPr>
          <p:cNvPicPr>
            <a:picLocks noChangeAspect="1"/>
          </p:cNvPicPr>
          <p:nvPr/>
        </p:nvPicPr>
        <p:blipFill>
          <a:blip r:embed="rId2"/>
          <a:stretch>
            <a:fillRect/>
          </a:stretch>
        </p:blipFill>
        <p:spPr>
          <a:xfrm>
            <a:off x="1359004" y="5324038"/>
            <a:ext cx="8967287" cy="773257"/>
          </a:xfrm>
          <a:prstGeom prst="rect">
            <a:avLst/>
          </a:prstGeom>
        </p:spPr>
      </p:pic>
    </p:spTree>
    <p:extLst>
      <p:ext uri="{BB962C8B-B14F-4D97-AF65-F5344CB8AC3E}">
        <p14:creationId xmlns:p14="http://schemas.microsoft.com/office/powerpoint/2010/main" val="3557450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D91D-C30D-4E3E-9219-13ABD76DF4A2}"/>
              </a:ext>
            </a:extLst>
          </p:cNvPr>
          <p:cNvSpPr>
            <a:spLocks noGrp="1"/>
          </p:cNvSpPr>
          <p:nvPr>
            <p:ph type="title"/>
          </p:nvPr>
        </p:nvSpPr>
        <p:spPr>
          <a:xfrm>
            <a:off x="2692804" y="163213"/>
            <a:ext cx="7948006" cy="677980"/>
          </a:xfrm>
        </p:spPr>
        <p:txBody>
          <a:bodyPr>
            <a:noAutofit/>
          </a:bodyPr>
          <a:lstStyle/>
          <a:p>
            <a:r>
              <a:rPr lang="en-US" sz="6000" b="1" i="0">
                <a:solidFill>
                  <a:srgbClr val="25265E"/>
                </a:solidFill>
                <a:effectLst/>
                <a:latin typeface="euclid_circular_a"/>
              </a:rPr>
              <a:t>C++ Continue Statement</a:t>
            </a:r>
            <a:endParaRPr lang="en-US" sz="6000"/>
          </a:p>
        </p:txBody>
      </p:sp>
      <p:sp>
        <p:nvSpPr>
          <p:cNvPr id="3" name="Content Placeholder 2">
            <a:extLst>
              <a:ext uri="{FF2B5EF4-FFF2-40B4-BE49-F238E27FC236}">
                <a16:creationId xmlns:a16="http://schemas.microsoft.com/office/drawing/2014/main" id="{B42880B4-7948-4BD4-A06E-E71B28A8EE49}"/>
              </a:ext>
            </a:extLst>
          </p:cNvPr>
          <p:cNvSpPr>
            <a:spLocks noGrp="1"/>
          </p:cNvSpPr>
          <p:nvPr>
            <p:ph idx="1"/>
          </p:nvPr>
        </p:nvSpPr>
        <p:spPr>
          <a:xfrm>
            <a:off x="588819" y="1162639"/>
            <a:ext cx="7624156" cy="677980"/>
          </a:xfrm>
        </p:spPr>
        <p:txBody>
          <a:bodyPr anchor="ctr">
            <a:normAutofit fontScale="92500"/>
          </a:bodyPr>
          <a:lstStyle/>
          <a:p>
            <a:pPr marL="0" indent="515938">
              <a:buFont typeface="Wingdings" panose="05000000000000000000" pitchFamily="2" charset="2"/>
              <a:buChar char="q"/>
            </a:pPr>
            <a:r>
              <a:rPr lang="en-US" b="1">
                <a:solidFill>
                  <a:srgbClr val="5C646F"/>
                </a:solidFill>
                <a:latin typeface="Cambria" panose="02040503050406030204" pitchFamily="18" charset="0"/>
                <a:ea typeface="Cambria" panose="02040503050406030204" pitchFamily="18" charset="0"/>
              </a:rPr>
              <a:t>Hoạt động của câu lệnh Continue trong C++</a:t>
            </a:r>
          </a:p>
        </p:txBody>
      </p:sp>
      <p:pic>
        <p:nvPicPr>
          <p:cNvPr id="5" name="Picture 4">
            <a:extLst>
              <a:ext uri="{FF2B5EF4-FFF2-40B4-BE49-F238E27FC236}">
                <a16:creationId xmlns:a16="http://schemas.microsoft.com/office/drawing/2014/main" id="{316E51A5-B2C5-4330-8DEB-B6A2998E78C6}"/>
              </a:ext>
            </a:extLst>
          </p:cNvPr>
          <p:cNvPicPr>
            <a:picLocks noChangeAspect="1"/>
          </p:cNvPicPr>
          <p:nvPr/>
        </p:nvPicPr>
        <p:blipFill>
          <a:blip r:embed="rId2"/>
          <a:stretch>
            <a:fillRect/>
          </a:stretch>
        </p:blipFill>
        <p:spPr>
          <a:xfrm>
            <a:off x="3403196" y="1632555"/>
            <a:ext cx="5086350" cy="5162550"/>
          </a:xfrm>
          <a:prstGeom prst="rect">
            <a:avLst/>
          </a:prstGeom>
        </p:spPr>
      </p:pic>
    </p:spTree>
    <p:extLst>
      <p:ext uri="{BB962C8B-B14F-4D97-AF65-F5344CB8AC3E}">
        <p14:creationId xmlns:p14="http://schemas.microsoft.com/office/powerpoint/2010/main" val="992967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D91D-C30D-4E3E-9219-13ABD76DF4A2}"/>
              </a:ext>
            </a:extLst>
          </p:cNvPr>
          <p:cNvSpPr>
            <a:spLocks noGrp="1"/>
          </p:cNvSpPr>
          <p:nvPr>
            <p:ph type="title"/>
          </p:nvPr>
        </p:nvSpPr>
        <p:spPr>
          <a:xfrm>
            <a:off x="3125584" y="125917"/>
            <a:ext cx="7825673" cy="677980"/>
          </a:xfrm>
        </p:spPr>
        <p:txBody>
          <a:bodyPr>
            <a:noAutofit/>
          </a:bodyPr>
          <a:lstStyle/>
          <a:p>
            <a:r>
              <a:rPr lang="en-US" sz="6000" b="1" i="0">
                <a:solidFill>
                  <a:srgbClr val="25265E"/>
                </a:solidFill>
                <a:effectLst/>
                <a:latin typeface="euclid_circular_a"/>
              </a:rPr>
              <a:t>C++ </a:t>
            </a:r>
            <a:r>
              <a:rPr lang="en-US" sz="6000" b="1">
                <a:solidFill>
                  <a:srgbClr val="25265E"/>
                </a:solidFill>
                <a:latin typeface="euclid_circular_a"/>
              </a:rPr>
              <a:t>continue</a:t>
            </a:r>
            <a:r>
              <a:rPr lang="en-US" sz="6000" b="1" i="0">
                <a:solidFill>
                  <a:srgbClr val="25265E"/>
                </a:solidFill>
                <a:effectLst/>
                <a:latin typeface="euclid_circular_a"/>
              </a:rPr>
              <a:t> Statement</a:t>
            </a:r>
            <a:endParaRPr lang="en-US" sz="6000"/>
          </a:p>
        </p:txBody>
      </p:sp>
      <p:sp>
        <p:nvSpPr>
          <p:cNvPr id="3" name="Content Placeholder 2">
            <a:extLst>
              <a:ext uri="{FF2B5EF4-FFF2-40B4-BE49-F238E27FC236}">
                <a16:creationId xmlns:a16="http://schemas.microsoft.com/office/drawing/2014/main" id="{B42880B4-7948-4BD4-A06E-E71B28A8EE49}"/>
              </a:ext>
            </a:extLst>
          </p:cNvPr>
          <p:cNvSpPr>
            <a:spLocks noGrp="1"/>
          </p:cNvSpPr>
          <p:nvPr>
            <p:ph idx="1"/>
          </p:nvPr>
        </p:nvSpPr>
        <p:spPr>
          <a:xfrm>
            <a:off x="0" y="991578"/>
            <a:ext cx="3840480" cy="677980"/>
          </a:xfrm>
        </p:spPr>
        <p:txBody>
          <a:bodyPr anchor="ctr">
            <a:normAutofit/>
          </a:bodyPr>
          <a:lstStyle/>
          <a:p>
            <a:pPr marL="0" indent="515938">
              <a:buFont typeface="Wingdings" panose="05000000000000000000" pitchFamily="2" charset="2"/>
              <a:buChar char="q"/>
            </a:pPr>
            <a:r>
              <a:rPr lang="en-US" b="1">
                <a:solidFill>
                  <a:srgbClr val="5C646F"/>
                </a:solidFill>
                <a:latin typeface="Cambria" panose="02040503050406030204" pitchFamily="18" charset="0"/>
                <a:ea typeface="Cambria" panose="02040503050406030204" pitchFamily="18" charset="0"/>
              </a:rPr>
              <a:t>Ví dụ: </a:t>
            </a:r>
          </a:p>
        </p:txBody>
      </p:sp>
      <p:grpSp>
        <p:nvGrpSpPr>
          <p:cNvPr id="12" name="Group 11">
            <a:extLst>
              <a:ext uri="{FF2B5EF4-FFF2-40B4-BE49-F238E27FC236}">
                <a16:creationId xmlns:a16="http://schemas.microsoft.com/office/drawing/2014/main" id="{1C46353D-E673-4A83-92E7-5EC958EF069D}"/>
              </a:ext>
            </a:extLst>
          </p:cNvPr>
          <p:cNvGrpSpPr/>
          <p:nvPr/>
        </p:nvGrpSpPr>
        <p:grpSpPr>
          <a:xfrm>
            <a:off x="1108989" y="1897502"/>
            <a:ext cx="9842269" cy="3933221"/>
            <a:chOff x="1031404" y="1978680"/>
            <a:chExt cx="9842269" cy="3529778"/>
          </a:xfrm>
        </p:grpSpPr>
        <p:sp>
          <p:nvSpPr>
            <p:cNvPr id="6" name="TextBox 5">
              <a:extLst>
                <a:ext uri="{FF2B5EF4-FFF2-40B4-BE49-F238E27FC236}">
                  <a16:creationId xmlns:a16="http://schemas.microsoft.com/office/drawing/2014/main" id="{5DE3A88B-E003-45CB-9BB7-D294ABEE9400}"/>
                </a:ext>
              </a:extLst>
            </p:cNvPr>
            <p:cNvSpPr txBox="1"/>
            <p:nvPr/>
          </p:nvSpPr>
          <p:spPr>
            <a:xfrm>
              <a:off x="1163157" y="2133699"/>
              <a:ext cx="9304713" cy="3314484"/>
            </a:xfrm>
            <a:prstGeom prst="rect">
              <a:avLst/>
            </a:prstGeom>
            <a:noFill/>
          </p:spPr>
          <p:txBody>
            <a:bodyPr wrap="square">
              <a:spAutoFit/>
            </a:bodyPr>
            <a:lstStyle/>
            <a:p>
              <a:r>
                <a:rPr lang="en-US" altLang="en-US" b="1">
                  <a:latin typeface="Consolas" panose="020B0609020204030204" pitchFamily="49" charset="0"/>
                </a:rPr>
                <a:t>#include &lt;iostream&gt;</a:t>
              </a:r>
            </a:p>
            <a:p>
              <a:r>
                <a:rPr lang="en-US" altLang="en-US" b="1">
                  <a:latin typeface="Consolas" panose="020B0609020204030204" pitchFamily="49" charset="0"/>
                </a:rPr>
                <a:t>using namespace std;</a:t>
              </a:r>
            </a:p>
            <a:p>
              <a:r>
                <a:rPr lang="en-US" altLang="en-US" b="1">
                  <a:latin typeface="Consolas" panose="020B0609020204030204" pitchFamily="49" charset="0"/>
                </a:rPr>
                <a:t>int main ()</a:t>
              </a:r>
            </a:p>
            <a:p>
              <a:r>
                <a:rPr lang="en-US" altLang="en-US" b="1">
                  <a:latin typeface="Consolas" panose="020B0609020204030204" pitchFamily="49" charset="0"/>
                </a:rPr>
                <a:t>{</a:t>
              </a:r>
            </a:p>
            <a:p>
              <a:r>
                <a:rPr lang="en-US" altLang="en-US" b="1">
                  <a:latin typeface="Consolas" panose="020B0609020204030204" pitchFamily="49" charset="0"/>
                </a:rPr>
                <a:t>	int num;</a:t>
              </a:r>
            </a:p>
            <a:p>
              <a:r>
                <a:rPr lang="en-US" altLang="en-US" b="1">
                  <a:latin typeface="Consolas" panose="020B0609020204030204" pitchFamily="49" charset="0"/>
                </a:rPr>
                <a:t>	for(num = 1; num &lt;=10; num++)</a:t>
              </a:r>
            </a:p>
            <a:p>
              <a:r>
                <a:rPr lang="en-US" altLang="en-US" b="1">
                  <a:latin typeface="Consolas" panose="020B0609020204030204" pitchFamily="49" charset="0"/>
                </a:rPr>
                <a:t>	{</a:t>
              </a:r>
            </a:p>
            <a:p>
              <a:r>
                <a:rPr lang="en-US" altLang="en-US" b="1">
                  <a:latin typeface="Consolas" panose="020B0609020204030204" pitchFamily="49" charset="0"/>
                </a:rPr>
                <a:t>		if(num % 3 == 0) </a:t>
              </a:r>
            </a:p>
            <a:p>
              <a:r>
                <a:rPr lang="en-US" altLang="en-US" b="1">
                  <a:latin typeface="Consolas" panose="020B0609020204030204" pitchFamily="49" charset="0"/>
                </a:rPr>
                <a:t>			continue;</a:t>
              </a:r>
            </a:p>
            <a:p>
              <a:r>
                <a:rPr lang="en-US" altLang="en-US" b="1">
                  <a:latin typeface="Consolas" panose="020B0609020204030204" pitchFamily="49" charset="0"/>
                </a:rPr>
                <a:t>		cout &lt;&lt; num;</a:t>
              </a:r>
            </a:p>
            <a:p>
              <a:r>
                <a:rPr lang="en-US" altLang="en-US" b="1">
                  <a:latin typeface="Consolas" panose="020B0609020204030204" pitchFamily="49" charset="0"/>
                </a:rPr>
                <a:t>	}</a:t>
              </a:r>
            </a:p>
            <a:p>
              <a:r>
                <a:rPr lang="en-US" altLang="en-US" b="1">
                  <a:latin typeface="Consolas" panose="020B0609020204030204" pitchFamily="49" charset="0"/>
                </a:rPr>
                <a:t>	return 0;</a:t>
              </a:r>
            </a:p>
            <a:p>
              <a:r>
                <a:rPr lang="en-US" altLang="en-US" b="1">
                  <a:latin typeface="Consolas" panose="020B0609020204030204" pitchFamily="49" charset="0"/>
                </a:rPr>
                <a:t>}</a:t>
              </a:r>
            </a:p>
          </p:txBody>
        </p:sp>
        <p:sp>
          <p:nvSpPr>
            <p:cNvPr id="9" name="Rectangle 8">
              <a:extLst>
                <a:ext uri="{FF2B5EF4-FFF2-40B4-BE49-F238E27FC236}">
                  <a16:creationId xmlns:a16="http://schemas.microsoft.com/office/drawing/2014/main" id="{FD1758A3-396A-4389-BEE6-6FC1EE10AECC}"/>
                </a:ext>
              </a:extLst>
            </p:cNvPr>
            <p:cNvSpPr/>
            <p:nvPr/>
          </p:nvSpPr>
          <p:spPr>
            <a:xfrm>
              <a:off x="1031404" y="1978680"/>
              <a:ext cx="9842269" cy="3529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Rounded Corners 3">
            <a:extLst>
              <a:ext uri="{FF2B5EF4-FFF2-40B4-BE49-F238E27FC236}">
                <a16:creationId xmlns:a16="http://schemas.microsoft.com/office/drawing/2014/main" id="{47898881-12AE-4385-B7ED-B348DA796780}"/>
              </a:ext>
            </a:extLst>
          </p:cNvPr>
          <p:cNvSpPr/>
          <p:nvPr/>
        </p:nvSpPr>
        <p:spPr>
          <a:xfrm>
            <a:off x="7177283" y="5087389"/>
            <a:ext cx="3724100" cy="676170"/>
          </a:xfrm>
          <a:prstGeom prst="roundRect">
            <a:avLst>
              <a:gd name="adj" fmla="val 4435"/>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a:latin typeface="Consolas" panose="020B0609020204030204" pitchFamily="49" charset="0"/>
              </a:rPr>
              <a:t>1 2 4 5 7 8 10</a:t>
            </a:r>
          </a:p>
        </p:txBody>
      </p:sp>
    </p:spTree>
    <p:extLst>
      <p:ext uri="{BB962C8B-B14F-4D97-AF65-F5344CB8AC3E}">
        <p14:creationId xmlns:p14="http://schemas.microsoft.com/office/powerpoint/2010/main" val="453797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D91D-C30D-4E3E-9219-13ABD76DF4A2}"/>
              </a:ext>
            </a:extLst>
          </p:cNvPr>
          <p:cNvSpPr>
            <a:spLocks noGrp="1"/>
          </p:cNvSpPr>
          <p:nvPr>
            <p:ph type="title"/>
          </p:nvPr>
        </p:nvSpPr>
        <p:spPr>
          <a:xfrm>
            <a:off x="3125584" y="125917"/>
            <a:ext cx="7825673" cy="677980"/>
          </a:xfrm>
        </p:spPr>
        <p:txBody>
          <a:bodyPr>
            <a:noAutofit/>
          </a:bodyPr>
          <a:lstStyle/>
          <a:p>
            <a:r>
              <a:rPr lang="en-US" sz="6000" b="1" i="0">
                <a:solidFill>
                  <a:srgbClr val="25265E"/>
                </a:solidFill>
                <a:effectLst/>
                <a:latin typeface="euclid_circular_a"/>
              </a:rPr>
              <a:t>C++ </a:t>
            </a:r>
            <a:r>
              <a:rPr lang="en-US" sz="6000" b="1">
                <a:solidFill>
                  <a:srgbClr val="25265E"/>
                </a:solidFill>
                <a:latin typeface="euclid_circular_a"/>
              </a:rPr>
              <a:t>continue</a:t>
            </a:r>
            <a:r>
              <a:rPr lang="en-US" sz="6000" b="1" i="0">
                <a:solidFill>
                  <a:srgbClr val="25265E"/>
                </a:solidFill>
                <a:effectLst/>
                <a:latin typeface="euclid_circular_a"/>
              </a:rPr>
              <a:t> Statement</a:t>
            </a:r>
            <a:endParaRPr lang="en-US" sz="6000"/>
          </a:p>
        </p:txBody>
      </p:sp>
      <p:sp>
        <p:nvSpPr>
          <p:cNvPr id="3" name="Content Placeholder 2">
            <a:extLst>
              <a:ext uri="{FF2B5EF4-FFF2-40B4-BE49-F238E27FC236}">
                <a16:creationId xmlns:a16="http://schemas.microsoft.com/office/drawing/2014/main" id="{B42880B4-7948-4BD4-A06E-E71B28A8EE49}"/>
              </a:ext>
            </a:extLst>
          </p:cNvPr>
          <p:cNvSpPr>
            <a:spLocks noGrp="1"/>
          </p:cNvSpPr>
          <p:nvPr>
            <p:ph idx="1"/>
          </p:nvPr>
        </p:nvSpPr>
        <p:spPr>
          <a:xfrm>
            <a:off x="0" y="991578"/>
            <a:ext cx="3840480" cy="677980"/>
          </a:xfrm>
        </p:spPr>
        <p:txBody>
          <a:bodyPr anchor="ctr">
            <a:normAutofit/>
          </a:bodyPr>
          <a:lstStyle/>
          <a:p>
            <a:pPr marL="0" indent="515938">
              <a:buFont typeface="Wingdings" panose="05000000000000000000" pitchFamily="2" charset="2"/>
              <a:buChar char="q"/>
            </a:pPr>
            <a:r>
              <a:rPr lang="en-US" b="1">
                <a:solidFill>
                  <a:srgbClr val="5C646F"/>
                </a:solidFill>
                <a:latin typeface="Cambria" panose="02040503050406030204" pitchFamily="18" charset="0"/>
                <a:ea typeface="Cambria" panose="02040503050406030204" pitchFamily="18" charset="0"/>
              </a:rPr>
              <a:t>Ví dụ: </a:t>
            </a:r>
          </a:p>
        </p:txBody>
      </p:sp>
      <p:grpSp>
        <p:nvGrpSpPr>
          <p:cNvPr id="12" name="Group 11">
            <a:extLst>
              <a:ext uri="{FF2B5EF4-FFF2-40B4-BE49-F238E27FC236}">
                <a16:creationId xmlns:a16="http://schemas.microsoft.com/office/drawing/2014/main" id="{1C46353D-E673-4A83-92E7-5EC958EF069D}"/>
              </a:ext>
            </a:extLst>
          </p:cNvPr>
          <p:cNvGrpSpPr/>
          <p:nvPr/>
        </p:nvGrpSpPr>
        <p:grpSpPr>
          <a:xfrm>
            <a:off x="1108988" y="1551120"/>
            <a:ext cx="9842269" cy="5262979"/>
            <a:chOff x="1031403" y="1667827"/>
            <a:chExt cx="9842269" cy="4723138"/>
          </a:xfrm>
        </p:grpSpPr>
        <p:sp>
          <p:nvSpPr>
            <p:cNvPr id="6" name="TextBox 5">
              <a:extLst>
                <a:ext uri="{FF2B5EF4-FFF2-40B4-BE49-F238E27FC236}">
                  <a16:creationId xmlns:a16="http://schemas.microsoft.com/office/drawing/2014/main" id="{5DE3A88B-E003-45CB-9BB7-D294ABEE9400}"/>
                </a:ext>
              </a:extLst>
            </p:cNvPr>
            <p:cNvSpPr txBox="1"/>
            <p:nvPr/>
          </p:nvSpPr>
          <p:spPr>
            <a:xfrm>
              <a:off x="1163158" y="1707225"/>
              <a:ext cx="9304713" cy="4336448"/>
            </a:xfrm>
            <a:prstGeom prst="rect">
              <a:avLst/>
            </a:prstGeom>
            <a:noFill/>
          </p:spPr>
          <p:txBody>
            <a:bodyPr wrap="square">
              <a:spAutoFit/>
            </a:bodyPr>
            <a:lstStyle/>
            <a:p>
              <a:r>
                <a:rPr lang="en-US" altLang="en-US" sz="1400" b="1">
                  <a:latin typeface="Consolas" panose="020B0609020204030204" pitchFamily="49" charset="0"/>
                </a:rPr>
                <a:t>#include &lt;iostream&gt;</a:t>
              </a:r>
            </a:p>
            <a:p>
              <a:r>
                <a:rPr lang="en-US" altLang="en-US" sz="1400" b="1">
                  <a:latin typeface="Consolas" panose="020B0609020204030204" pitchFamily="49" charset="0"/>
                </a:rPr>
                <a:t>using namespace std;</a:t>
              </a:r>
            </a:p>
            <a:p>
              <a:r>
                <a:rPr lang="en-US" altLang="en-US" sz="1400" b="1">
                  <a:latin typeface="Consolas" panose="020B0609020204030204" pitchFamily="49" charset="0"/>
                </a:rPr>
                <a:t>int main() {</a:t>
              </a:r>
            </a:p>
            <a:p>
              <a:r>
                <a:rPr lang="en-US" altLang="en-US" sz="1400" b="1">
                  <a:latin typeface="Consolas" panose="020B0609020204030204" pitchFamily="49" charset="0"/>
                </a:rPr>
                <a:t>    int sum = 0;</a:t>
              </a:r>
            </a:p>
            <a:p>
              <a:r>
                <a:rPr lang="en-US" altLang="en-US" sz="1400" b="1">
                  <a:latin typeface="Consolas" panose="020B0609020204030204" pitchFamily="49" charset="0"/>
                </a:rPr>
                <a:t>    int number = 0;</a:t>
              </a:r>
            </a:p>
            <a:p>
              <a:r>
                <a:rPr lang="en-US" altLang="en-US" sz="1400" b="1">
                  <a:latin typeface="Consolas" panose="020B0609020204030204" pitchFamily="49" charset="0"/>
                </a:rPr>
                <a:t>    while (number &gt;= 0) {</a:t>
              </a:r>
            </a:p>
            <a:p>
              <a:r>
                <a:rPr lang="en-US" altLang="en-US" sz="1400" b="1">
                  <a:latin typeface="Consolas" panose="020B0609020204030204" pitchFamily="49" charset="0"/>
                </a:rPr>
                <a:t>        // add all positive numbers</a:t>
              </a:r>
            </a:p>
            <a:p>
              <a:r>
                <a:rPr lang="en-US" altLang="en-US" sz="1400" b="1">
                  <a:latin typeface="Consolas" panose="020B0609020204030204" pitchFamily="49" charset="0"/>
                </a:rPr>
                <a:t>        sum += number;</a:t>
              </a:r>
            </a:p>
            <a:p>
              <a:r>
                <a:rPr lang="en-US" altLang="en-US" sz="1400" b="1">
                  <a:latin typeface="Consolas" panose="020B0609020204030204" pitchFamily="49" charset="0"/>
                </a:rPr>
                <a:t>        // take input from the user</a:t>
              </a:r>
            </a:p>
            <a:p>
              <a:r>
                <a:rPr lang="en-US" altLang="en-US" sz="1400" b="1">
                  <a:latin typeface="Consolas" panose="020B0609020204030204" pitchFamily="49" charset="0"/>
                </a:rPr>
                <a:t>        cout &lt;&lt; "Enter a number: ";</a:t>
              </a:r>
            </a:p>
            <a:p>
              <a:r>
                <a:rPr lang="en-US" altLang="en-US" sz="1400" b="1">
                  <a:latin typeface="Consolas" panose="020B0609020204030204" pitchFamily="49" charset="0"/>
                </a:rPr>
                <a:t>        cin &gt;&gt; number;</a:t>
              </a:r>
            </a:p>
            <a:p>
              <a:r>
                <a:rPr lang="en-US" altLang="en-US" sz="1400" b="1">
                  <a:latin typeface="Consolas" panose="020B0609020204030204" pitchFamily="49" charset="0"/>
                </a:rPr>
                <a:t>        // continue condition</a:t>
              </a:r>
            </a:p>
            <a:p>
              <a:r>
                <a:rPr lang="en-US" altLang="en-US" sz="1400" b="1">
                  <a:latin typeface="Consolas" panose="020B0609020204030204" pitchFamily="49" charset="0"/>
                </a:rPr>
                <a:t>        if (number &gt; 10) {</a:t>
              </a:r>
            </a:p>
            <a:p>
              <a:r>
                <a:rPr lang="en-US" altLang="en-US" sz="1400" b="1">
                  <a:latin typeface="Consolas" panose="020B0609020204030204" pitchFamily="49" charset="0"/>
                </a:rPr>
                <a:t>            cout &lt;&lt; "The number is greater than 10 and won't be calculated." &lt;&lt; endl;</a:t>
              </a:r>
            </a:p>
            <a:p>
              <a:r>
                <a:rPr lang="en-US" altLang="en-US" sz="1400" b="1">
                  <a:latin typeface="Consolas" panose="020B0609020204030204" pitchFamily="49" charset="0"/>
                </a:rPr>
                <a:t>            number = 0;  // the value of number is made 0 again</a:t>
              </a:r>
            </a:p>
            <a:p>
              <a:r>
                <a:rPr lang="en-US" altLang="en-US" sz="1400" b="1">
                  <a:latin typeface="Consolas" panose="020B0609020204030204" pitchFamily="49" charset="0"/>
                </a:rPr>
                <a:t>            continue;</a:t>
              </a:r>
            </a:p>
            <a:p>
              <a:r>
                <a:rPr lang="en-US" altLang="en-US" sz="1400" b="1">
                  <a:latin typeface="Consolas" panose="020B0609020204030204" pitchFamily="49" charset="0"/>
                </a:rPr>
                <a:t>        }</a:t>
              </a:r>
            </a:p>
            <a:p>
              <a:r>
                <a:rPr lang="en-US" altLang="en-US" sz="1400" b="1">
                  <a:latin typeface="Consolas" panose="020B0609020204030204" pitchFamily="49" charset="0"/>
                </a:rPr>
                <a:t>    }</a:t>
              </a:r>
            </a:p>
            <a:p>
              <a:r>
                <a:rPr lang="en-US" altLang="en-US" sz="1400" b="1">
                  <a:latin typeface="Consolas" panose="020B0609020204030204" pitchFamily="49" charset="0"/>
                </a:rPr>
                <a:t>    // display the sum</a:t>
              </a:r>
            </a:p>
            <a:p>
              <a:r>
                <a:rPr lang="en-US" altLang="en-US" sz="1400" b="1">
                  <a:latin typeface="Consolas" panose="020B0609020204030204" pitchFamily="49" charset="0"/>
                </a:rPr>
                <a:t>    cout &lt;&lt; "The sum is " &lt;&lt; sum &lt;&lt; endl;</a:t>
              </a:r>
            </a:p>
            <a:p>
              <a:r>
                <a:rPr lang="en-US" altLang="en-US" sz="1400" b="1">
                  <a:latin typeface="Consolas" panose="020B0609020204030204" pitchFamily="49" charset="0"/>
                </a:rPr>
                <a:t>    return 0;</a:t>
              </a:r>
            </a:p>
            <a:p>
              <a:r>
                <a:rPr lang="en-US" altLang="en-US" sz="1400" b="1">
                  <a:latin typeface="Consolas" panose="020B0609020204030204" pitchFamily="49" charset="0"/>
                </a:rPr>
                <a:t>}</a:t>
              </a:r>
            </a:p>
          </p:txBody>
        </p:sp>
        <p:sp>
          <p:nvSpPr>
            <p:cNvPr id="9" name="Rectangle 8">
              <a:extLst>
                <a:ext uri="{FF2B5EF4-FFF2-40B4-BE49-F238E27FC236}">
                  <a16:creationId xmlns:a16="http://schemas.microsoft.com/office/drawing/2014/main" id="{FD1758A3-396A-4389-BEE6-6FC1EE10AECC}"/>
                </a:ext>
              </a:extLst>
            </p:cNvPr>
            <p:cNvSpPr/>
            <p:nvPr/>
          </p:nvSpPr>
          <p:spPr>
            <a:xfrm>
              <a:off x="1031403" y="1667827"/>
              <a:ext cx="9842269" cy="47231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Rounded Corners 3">
            <a:extLst>
              <a:ext uri="{FF2B5EF4-FFF2-40B4-BE49-F238E27FC236}">
                <a16:creationId xmlns:a16="http://schemas.microsoft.com/office/drawing/2014/main" id="{47898881-12AE-4385-B7ED-B348DA796780}"/>
              </a:ext>
            </a:extLst>
          </p:cNvPr>
          <p:cNvSpPr/>
          <p:nvPr/>
        </p:nvSpPr>
        <p:spPr>
          <a:xfrm>
            <a:off x="7138170" y="5038623"/>
            <a:ext cx="3724100" cy="1726710"/>
          </a:xfrm>
          <a:prstGeom prst="roundRect">
            <a:avLst>
              <a:gd name="adj" fmla="val 4435"/>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latin typeface="Consolas" panose="020B0609020204030204" pitchFamily="49" charset="0"/>
              </a:rPr>
              <a:t>Enter a number: 1</a:t>
            </a:r>
          </a:p>
          <a:p>
            <a:r>
              <a:rPr lang="en-US" sz="1400">
                <a:latin typeface="Consolas" panose="020B0609020204030204" pitchFamily="49" charset="0"/>
              </a:rPr>
              <a:t>Enter a number: 12</a:t>
            </a:r>
          </a:p>
          <a:p>
            <a:r>
              <a:rPr lang="en-US" sz="1400">
                <a:latin typeface="Consolas" panose="020B0609020204030204" pitchFamily="49" charset="0"/>
              </a:rPr>
              <a:t>The number is greater than 10 and won't be calculated.</a:t>
            </a:r>
          </a:p>
          <a:p>
            <a:r>
              <a:rPr lang="en-US" sz="1400">
                <a:latin typeface="Consolas" panose="020B0609020204030204" pitchFamily="49" charset="0"/>
              </a:rPr>
              <a:t>Enter a number: 1</a:t>
            </a:r>
          </a:p>
          <a:p>
            <a:r>
              <a:rPr lang="en-US" sz="1400">
                <a:latin typeface="Consolas" panose="020B0609020204030204" pitchFamily="49" charset="0"/>
              </a:rPr>
              <a:t>Enter a number: -1</a:t>
            </a:r>
          </a:p>
          <a:p>
            <a:r>
              <a:rPr lang="en-US" sz="1400">
                <a:latin typeface="Consolas" panose="020B0609020204030204" pitchFamily="49" charset="0"/>
              </a:rPr>
              <a:t>The sum is 2</a:t>
            </a:r>
          </a:p>
        </p:txBody>
      </p:sp>
    </p:spTree>
    <p:extLst>
      <p:ext uri="{BB962C8B-B14F-4D97-AF65-F5344CB8AC3E}">
        <p14:creationId xmlns:p14="http://schemas.microsoft.com/office/powerpoint/2010/main" val="3078116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D91D-C30D-4E3E-9219-13ABD76DF4A2}"/>
              </a:ext>
            </a:extLst>
          </p:cNvPr>
          <p:cNvSpPr>
            <a:spLocks noGrp="1"/>
          </p:cNvSpPr>
          <p:nvPr>
            <p:ph type="title"/>
          </p:nvPr>
        </p:nvSpPr>
        <p:spPr>
          <a:xfrm>
            <a:off x="3125585" y="125917"/>
            <a:ext cx="7863840" cy="677980"/>
          </a:xfrm>
        </p:spPr>
        <p:txBody>
          <a:bodyPr>
            <a:noAutofit/>
          </a:bodyPr>
          <a:lstStyle/>
          <a:p>
            <a:r>
              <a:rPr lang="en-US" sz="6000" b="1" i="0">
                <a:solidFill>
                  <a:srgbClr val="25265E"/>
                </a:solidFill>
                <a:effectLst/>
                <a:latin typeface="euclid_circular_a"/>
              </a:rPr>
              <a:t>C++ </a:t>
            </a:r>
            <a:r>
              <a:rPr lang="en-US" sz="6000" b="1">
                <a:solidFill>
                  <a:srgbClr val="25265E"/>
                </a:solidFill>
                <a:latin typeface="euclid_circular_a"/>
              </a:rPr>
              <a:t>goto Statement</a:t>
            </a:r>
            <a:endParaRPr lang="en-US" sz="6000"/>
          </a:p>
        </p:txBody>
      </p:sp>
      <p:sp>
        <p:nvSpPr>
          <p:cNvPr id="16" name="Text Box 8">
            <a:extLst>
              <a:ext uri="{FF2B5EF4-FFF2-40B4-BE49-F238E27FC236}">
                <a16:creationId xmlns:a16="http://schemas.microsoft.com/office/drawing/2014/main" id="{DD58A994-C253-4C26-BF77-4762E422FE8E}"/>
              </a:ext>
            </a:extLst>
          </p:cNvPr>
          <p:cNvSpPr txBox="1">
            <a:spLocks noChangeArrowheads="1"/>
          </p:cNvSpPr>
          <p:nvPr/>
        </p:nvSpPr>
        <p:spPr bwMode="auto">
          <a:xfrm>
            <a:off x="1092547" y="1580919"/>
            <a:ext cx="989687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9pPr>
          </a:lstStyle>
          <a:p>
            <a:pPr algn="l"/>
            <a:r>
              <a:rPr lang="en-US" sz="2800">
                <a:solidFill>
                  <a:schemeClr val="tx2"/>
                </a:solidFill>
                <a:latin typeface="Cambria" panose="02040503050406030204" pitchFamily="18" charset="0"/>
                <a:ea typeface="Cambria" panose="02040503050406030204" pitchFamily="18" charset="0"/>
              </a:rPr>
              <a:t>Trong lập trình C++, câu lệnh </a:t>
            </a:r>
            <a:r>
              <a:rPr lang="en-US" sz="2800" b="1">
                <a:solidFill>
                  <a:schemeClr val="tx2"/>
                </a:solidFill>
                <a:latin typeface="Cambria" panose="02040503050406030204" pitchFamily="18" charset="0"/>
                <a:ea typeface="Cambria" panose="02040503050406030204" pitchFamily="18" charset="0"/>
              </a:rPr>
              <a:t>goto</a:t>
            </a:r>
            <a:r>
              <a:rPr lang="en-US" sz="2800">
                <a:solidFill>
                  <a:schemeClr val="tx2"/>
                </a:solidFill>
                <a:latin typeface="Cambria" panose="02040503050406030204" pitchFamily="18" charset="0"/>
                <a:ea typeface="Cambria" panose="02040503050406030204" pitchFamily="18" charset="0"/>
              </a:rPr>
              <a:t> được sử dụng để chuyển điều khiển sang thành phần khác của chương trình. Nó sẽ nhảy đến nhãn được chỉ định.</a:t>
            </a:r>
          </a:p>
        </p:txBody>
      </p:sp>
      <p:pic>
        <p:nvPicPr>
          <p:cNvPr id="4" name="Picture 3">
            <a:extLst>
              <a:ext uri="{FF2B5EF4-FFF2-40B4-BE49-F238E27FC236}">
                <a16:creationId xmlns:a16="http://schemas.microsoft.com/office/drawing/2014/main" id="{44FDE10A-26C3-4C7A-A32B-890B6DFEE665}"/>
              </a:ext>
            </a:extLst>
          </p:cNvPr>
          <p:cNvPicPr>
            <a:picLocks noChangeAspect="1"/>
          </p:cNvPicPr>
          <p:nvPr/>
        </p:nvPicPr>
        <p:blipFill>
          <a:blip r:embed="rId2"/>
          <a:stretch>
            <a:fillRect/>
          </a:stretch>
        </p:blipFill>
        <p:spPr>
          <a:xfrm>
            <a:off x="2172227" y="3172231"/>
            <a:ext cx="7597995" cy="2104850"/>
          </a:xfrm>
          <a:prstGeom prst="rect">
            <a:avLst/>
          </a:prstGeom>
        </p:spPr>
      </p:pic>
      <p:sp>
        <p:nvSpPr>
          <p:cNvPr id="11" name="Text Box 8">
            <a:extLst>
              <a:ext uri="{FF2B5EF4-FFF2-40B4-BE49-F238E27FC236}">
                <a16:creationId xmlns:a16="http://schemas.microsoft.com/office/drawing/2014/main" id="{62EB4522-B0CC-4606-9274-4D07670563DD}"/>
              </a:ext>
            </a:extLst>
          </p:cNvPr>
          <p:cNvSpPr txBox="1">
            <a:spLocks noChangeArrowheads="1"/>
          </p:cNvSpPr>
          <p:nvPr/>
        </p:nvSpPr>
        <p:spPr bwMode="auto">
          <a:xfrm>
            <a:off x="1147561" y="5277081"/>
            <a:ext cx="989687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9pPr>
          </a:lstStyle>
          <a:p>
            <a:r>
              <a:rPr lang="en-US" sz="2800">
                <a:solidFill>
                  <a:schemeClr val="tx2"/>
                </a:solidFill>
                <a:latin typeface="Cambria" panose="02040503050406030204" pitchFamily="18" charset="0"/>
                <a:ea typeface="Cambria" panose="02040503050406030204" pitchFamily="18" charset="0"/>
              </a:rPr>
              <a:t>Trong cú pháp trên, </a:t>
            </a:r>
            <a:r>
              <a:rPr lang="en-US" sz="2800" b="1">
                <a:solidFill>
                  <a:schemeClr val="tx2"/>
                </a:solidFill>
                <a:latin typeface="Cambria" panose="02040503050406030204" pitchFamily="18" charset="0"/>
                <a:ea typeface="Cambria" panose="02040503050406030204" pitchFamily="18" charset="0"/>
              </a:rPr>
              <a:t>label </a:t>
            </a:r>
            <a:r>
              <a:rPr lang="en-US" sz="2800">
                <a:solidFill>
                  <a:schemeClr val="tx2"/>
                </a:solidFill>
                <a:latin typeface="Cambria" panose="02040503050406030204" pitchFamily="18" charset="0"/>
                <a:ea typeface="Cambria" panose="02040503050406030204" pitchFamily="18" charset="0"/>
              </a:rPr>
              <a:t>là một định danh. Khi gặp lệnh </a:t>
            </a:r>
            <a:r>
              <a:rPr lang="en-US" sz="2800" b="1">
                <a:solidFill>
                  <a:schemeClr val="tx2"/>
                </a:solidFill>
                <a:latin typeface="Cambria" panose="02040503050406030204" pitchFamily="18" charset="0"/>
                <a:ea typeface="Cambria" panose="02040503050406030204" pitchFamily="18" charset="0"/>
              </a:rPr>
              <a:t>goto label; </a:t>
            </a:r>
            <a:r>
              <a:rPr lang="en-US" sz="2800">
                <a:solidFill>
                  <a:schemeClr val="tx2"/>
                </a:solidFill>
                <a:latin typeface="Cambria" panose="02040503050406030204" pitchFamily="18" charset="0"/>
                <a:ea typeface="Cambria" panose="02040503050406030204" pitchFamily="18" charset="0"/>
              </a:rPr>
              <a:t>điều khiển chương trình nhảy đến nhãn và thực thi mã bên dưới nó.</a:t>
            </a:r>
          </a:p>
        </p:txBody>
      </p:sp>
    </p:spTree>
    <p:extLst>
      <p:ext uri="{BB962C8B-B14F-4D97-AF65-F5344CB8AC3E}">
        <p14:creationId xmlns:p14="http://schemas.microsoft.com/office/powerpoint/2010/main" val="1197773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D91D-C30D-4E3E-9219-13ABD76DF4A2}"/>
              </a:ext>
            </a:extLst>
          </p:cNvPr>
          <p:cNvSpPr>
            <a:spLocks noGrp="1"/>
          </p:cNvSpPr>
          <p:nvPr>
            <p:ph type="title"/>
          </p:nvPr>
        </p:nvSpPr>
        <p:spPr>
          <a:xfrm>
            <a:off x="3904903" y="125917"/>
            <a:ext cx="5338849" cy="677980"/>
          </a:xfrm>
        </p:spPr>
        <p:txBody>
          <a:bodyPr>
            <a:noAutofit/>
          </a:bodyPr>
          <a:lstStyle/>
          <a:p>
            <a:r>
              <a:rPr lang="en-US" sz="6000" b="1" i="0">
                <a:solidFill>
                  <a:srgbClr val="25265E"/>
                </a:solidFill>
                <a:effectLst/>
                <a:latin typeface="euclid_circular_a"/>
              </a:rPr>
              <a:t>C++ for loop</a:t>
            </a:r>
            <a:endParaRPr lang="en-US" sz="6000"/>
          </a:p>
        </p:txBody>
      </p:sp>
      <p:sp>
        <p:nvSpPr>
          <p:cNvPr id="3" name="Content Placeholder 2">
            <a:extLst>
              <a:ext uri="{FF2B5EF4-FFF2-40B4-BE49-F238E27FC236}">
                <a16:creationId xmlns:a16="http://schemas.microsoft.com/office/drawing/2014/main" id="{B42880B4-7948-4BD4-A06E-E71B28A8EE49}"/>
              </a:ext>
            </a:extLst>
          </p:cNvPr>
          <p:cNvSpPr>
            <a:spLocks noGrp="1"/>
          </p:cNvSpPr>
          <p:nvPr>
            <p:ph idx="1"/>
          </p:nvPr>
        </p:nvSpPr>
        <p:spPr>
          <a:xfrm>
            <a:off x="123307" y="1027293"/>
            <a:ext cx="5338849" cy="677980"/>
          </a:xfrm>
        </p:spPr>
        <p:txBody>
          <a:bodyPr anchor="ctr"/>
          <a:lstStyle/>
          <a:p>
            <a:pPr marL="0" indent="515938">
              <a:buFont typeface="Wingdings" panose="05000000000000000000" pitchFamily="2" charset="2"/>
              <a:buChar char="q"/>
            </a:pPr>
            <a:r>
              <a:rPr lang="en-US" b="1" i="0">
                <a:effectLst/>
                <a:latin typeface="Cambria" panose="02040503050406030204" pitchFamily="18" charset="0"/>
                <a:ea typeface="Cambria" panose="02040503050406030204" pitchFamily="18" charset="0"/>
              </a:rPr>
              <a:t>Cú pháp:</a:t>
            </a:r>
            <a:endParaRPr lang="en-US" b="1">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D9EF319A-6457-4C75-A80A-3576F6AF6877}"/>
              </a:ext>
            </a:extLst>
          </p:cNvPr>
          <p:cNvPicPr>
            <a:picLocks noChangeAspect="1"/>
          </p:cNvPicPr>
          <p:nvPr/>
        </p:nvPicPr>
        <p:blipFill>
          <a:blip r:embed="rId2"/>
          <a:stretch>
            <a:fillRect/>
          </a:stretch>
        </p:blipFill>
        <p:spPr>
          <a:xfrm>
            <a:off x="2430505" y="1705273"/>
            <a:ext cx="7330990" cy="1370736"/>
          </a:xfrm>
          <a:prstGeom prst="rect">
            <a:avLst/>
          </a:prstGeom>
        </p:spPr>
      </p:pic>
      <p:sp>
        <p:nvSpPr>
          <p:cNvPr id="6" name="Content Placeholder 2">
            <a:extLst>
              <a:ext uri="{FF2B5EF4-FFF2-40B4-BE49-F238E27FC236}">
                <a16:creationId xmlns:a16="http://schemas.microsoft.com/office/drawing/2014/main" id="{A28D3CF0-BCFD-4B92-9A05-87F29057E094}"/>
              </a:ext>
            </a:extLst>
          </p:cNvPr>
          <p:cNvSpPr txBox="1">
            <a:spLocks/>
          </p:cNvSpPr>
          <p:nvPr/>
        </p:nvSpPr>
        <p:spPr>
          <a:xfrm>
            <a:off x="757151" y="3434751"/>
            <a:ext cx="10780914" cy="30703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465138"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a:ln>
                  <a:noFill/>
                </a:ln>
                <a:solidFill>
                  <a:srgbClr val="5C646F"/>
                </a:solidFill>
                <a:effectLst/>
                <a:latin typeface="Cambria" panose="02040503050406030204" pitchFamily="18" charset="0"/>
                <a:ea typeface="Cambria" panose="02040503050406030204" pitchFamily="18" charset="0"/>
              </a:rPr>
              <a:t>initialization</a:t>
            </a:r>
            <a:r>
              <a:rPr kumimoji="0" lang="en-US" altLang="en-US" b="0" i="0" u="none" strike="noStrike" cap="none" normalizeH="0" baseline="0">
                <a:ln>
                  <a:noFill/>
                </a:ln>
                <a:solidFill>
                  <a:srgbClr val="5C646F"/>
                </a:solidFill>
                <a:effectLst/>
                <a:latin typeface="Cambria" panose="02040503050406030204" pitchFamily="18" charset="0"/>
                <a:ea typeface="Cambria" panose="02040503050406030204" pitchFamily="18" charset="0"/>
              </a:rPr>
              <a:t> </a:t>
            </a:r>
            <a:r>
              <a:rPr lang="en-US" altLang="en-US">
                <a:solidFill>
                  <a:srgbClr val="5C646F"/>
                </a:solidFill>
                <a:latin typeface="Cambria" panose="02040503050406030204" pitchFamily="18" charset="0"/>
                <a:ea typeface="Cambria" panose="02040503050406030204" pitchFamily="18" charset="0"/>
              </a:rPr>
              <a:t>- </a:t>
            </a:r>
            <a:r>
              <a:rPr lang="vi-VN">
                <a:solidFill>
                  <a:srgbClr val="5C646F"/>
                </a:solidFill>
                <a:latin typeface="Cambria" panose="02040503050406030204" pitchFamily="18" charset="0"/>
                <a:ea typeface="Cambria" panose="02040503050406030204" pitchFamily="18" charset="0"/>
              </a:rPr>
              <a:t>khởi tạo các biến và chỉ được thực thi một lần</a:t>
            </a:r>
            <a:r>
              <a:rPr lang="en-US">
                <a:solidFill>
                  <a:srgbClr val="5C646F"/>
                </a:solidFill>
                <a:latin typeface="Cambria" panose="02040503050406030204" pitchFamily="18" charset="0"/>
                <a:ea typeface="Cambria" panose="02040503050406030204" pitchFamily="18" charset="0"/>
              </a:rPr>
              <a:t>.</a:t>
            </a:r>
            <a:endParaRPr lang="en-US" altLang="en-US">
              <a:solidFill>
                <a:srgbClr val="5C646F"/>
              </a:solidFill>
              <a:latin typeface="Cambria" panose="02040503050406030204" pitchFamily="18" charset="0"/>
              <a:ea typeface="Cambria" panose="02040503050406030204" pitchFamily="18" charset="0"/>
            </a:endParaRPr>
          </a:p>
          <a:p>
            <a:pPr marL="0" marR="0" lvl="0" indent="465138" algn="l" defTabSz="914400" rtl="0" eaLnBrk="0" fontAlgn="base" latinLnBrk="0" hangingPunct="0">
              <a:lnSpc>
                <a:spcPct val="150000"/>
              </a:lnSpc>
              <a:spcBef>
                <a:spcPct val="0"/>
              </a:spcBef>
              <a:spcAft>
                <a:spcPct val="0"/>
              </a:spcAft>
              <a:buClrTx/>
              <a:buSzTx/>
              <a:buFont typeface="Wingdings" panose="05000000000000000000" pitchFamily="2" charset="2"/>
              <a:buChar char="§"/>
              <a:tabLst>
                <a:tab pos="49213" algn="l"/>
              </a:tabLst>
            </a:pPr>
            <a:r>
              <a:rPr kumimoji="0" lang="en-US" altLang="en-US" b="1" i="0" u="none" strike="noStrike" cap="none" normalizeH="0" baseline="0">
                <a:ln>
                  <a:noFill/>
                </a:ln>
                <a:solidFill>
                  <a:srgbClr val="5C646F"/>
                </a:solidFill>
                <a:effectLst/>
                <a:latin typeface="Cambria" panose="02040503050406030204" pitchFamily="18" charset="0"/>
                <a:ea typeface="Cambria" panose="02040503050406030204" pitchFamily="18" charset="0"/>
              </a:rPr>
              <a:t>condition</a:t>
            </a:r>
            <a:r>
              <a:rPr kumimoji="0" lang="en-US" altLang="en-US" b="0" i="0" u="none" strike="noStrike" cap="none" normalizeH="0" baseline="0">
                <a:ln>
                  <a:noFill/>
                </a:ln>
                <a:solidFill>
                  <a:srgbClr val="5C646F"/>
                </a:solidFill>
                <a:effectLst/>
                <a:latin typeface="Cambria" panose="02040503050406030204" pitchFamily="18" charset="0"/>
                <a:ea typeface="Cambria" panose="02040503050406030204" pitchFamily="18" charset="0"/>
              </a:rPr>
              <a:t> - nếu là </a:t>
            </a:r>
            <a:r>
              <a:rPr kumimoji="0" lang="en-US" altLang="en-US" b="1" i="0" u="none" strike="noStrike" cap="none" normalizeH="0" baseline="0">
                <a:ln>
                  <a:noFill/>
                </a:ln>
                <a:solidFill>
                  <a:srgbClr val="5C646F"/>
                </a:solidFill>
                <a:effectLst/>
                <a:latin typeface="Cambria" panose="02040503050406030204" pitchFamily="18" charset="0"/>
                <a:ea typeface="Cambria" panose="02040503050406030204" pitchFamily="18" charset="0"/>
              </a:rPr>
              <a:t>true</a:t>
            </a:r>
            <a:r>
              <a:rPr kumimoji="0" lang="en-US" altLang="en-US" b="0" i="0" u="none" strike="noStrike" cap="none" normalizeH="0" baseline="0">
                <a:ln>
                  <a:noFill/>
                </a:ln>
                <a:solidFill>
                  <a:srgbClr val="5C646F"/>
                </a:solidFill>
                <a:effectLst/>
                <a:latin typeface="Cambria" panose="02040503050406030204" pitchFamily="18" charset="0"/>
                <a:ea typeface="Cambria" panose="02040503050406030204" pitchFamily="18" charset="0"/>
              </a:rPr>
              <a:t>, thân của vòng lặp </a:t>
            </a:r>
            <a:r>
              <a:rPr kumimoji="0" lang="en-US" altLang="en-US" b="1" i="0" u="none" strike="noStrike" cap="none" normalizeH="0" baseline="0">
                <a:ln>
                  <a:noFill/>
                </a:ln>
                <a:solidFill>
                  <a:srgbClr val="5C646F"/>
                </a:solidFill>
                <a:effectLst/>
                <a:latin typeface="Cambria" panose="02040503050406030204" pitchFamily="18" charset="0"/>
                <a:ea typeface="Cambria" panose="02040503050406030204" pitchFamily="18" charset="0"/>
              </a:rPr>
              <a:t>for</a:t>
            </a:r>
            <a:r>
              <a:rPr kumimoji="0" lang="en-US" altLang="en-US" b="0" i="0" u="none" strike="noStrike" cap="none" normalizeH="0" baseline="0">
                <a:ln>
                  <a:noFill/>
                </a:ln>
                <a:solidFill>
                  <a:srgbClr val="5C646F"/>
                </a:solidFill>
                <a:effectLst/>
                <a:latin typeface="Cambria" panose="02040503050406030204" pitchFamily="18" charset="0"/>
                <a:ea typeface="Cambria" panose="02040503050406030204" pitchFamily="18" charset="0"/>
              </a:rPr>
              <a:t> sẽ được thực thi, ngược lại, nếu </a:t>
            </a:r>
            <a:r>
              <a:rPr kumimoji="0" lang="en-US" altLang="en-US" b="1" i="0" u="none" strike="noStrike" cap="none" normalizeH="0" baseline="0">
                <a:ln>
                  <a:noFill/>
                </a:ln>
                <a:solidFill>
                  <a:srgbClr val="5C646F"/>
                </a:solidFill>
                <a:effectLst/>
                <a:latin typeface="Cambria" panose="02040503050406030204" pitchFamily="18" charset="0"/>
                <a:ea typeface="Cambria" panose="02040503050406030204" pitchFamily="18" charset="0"/>
              </a:rPr>
              <a:t>false </a:t>
            </a:r>
            <a:r>
              <a:rPr kumimoji="0" lang="en-US" altLang="en-US" i="0" u="none" strike="noStrike" cap="none" normalizeH="0" baseline="0">
                <a:ln>
                  <a:noFill/>
                </a:ln>
                <a:solidFill>
                  <a:srgbClr val="5C646F"/>
                </a:solidFill>
                <a:effectLst/>
                <a:latin typeface="Cambria" panose="02040503050406030204" pitchFamily="18" charset="0"/>
                <a:ea typeface="Cambria" panose="02040503050406030204" pitchFamily="18" charset="0"/>
              </a:rPr>
              <a:t>thì vòng lặp sẽ dừng lại</a:t>
            </a:r>
            <a:r>
              <a:rPr kumimoji="0" lang="en-US" altLang="en-US" b="0" i="0" u="none" strike="noStrike" cap="none" normalizeH="0" baseline="0">
                <a:ln>
                  <a:noFill/>
                </a:ln>
                <a:solidFill>
                  <a:srgbClr val="5C646F"/>
                </a:solidFill>
                <a:effectLst/>
                <a:latin typeface="Cambria" panose="02040503050406030204" pitchFamily="18" charset="0"/>
                <a:ea typeface="Cambria" panose="02040503050406030204" pitchFamily="18" charset="0"/>
              </a:rPr>
              <a:t>.</a:t>
            </a:r>
          </a:p>
          <a:p>
            <a:pPr marL="0" marR="0" lvl="0" indent="465138"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a:ln>
                  <a:noFill/>
                </a:ln>
                <a:solidFill>
                  <a:srgbClr val="5C646F"/>
                </a:solidFill>
                <a:effectLst/>
                <a:latin typeface="Cambria" panose="02040503050406030204" pitchFamily="18" charset="0"/>
                <a:ea typeface="Cambria" panose="02040503050406030204" pitchFamily="18" charset="0"/>
              </a:rPr>
              <a:t>update</a:t>
            </a:r>
            <a:r>
              <a:rPr kumimoji="0" lang="en-US" altLang="en-US" b="0" i="0" u="none" strike="noStrike" cap="none" normalizeH="0" baseline="0">
                <a:ln>
                  <a:noFill/>
                </a:ln>
                <a:solidFill>
                  <a:srgbClr val="5C646F"/>
                </a:solidFill>
                <a:effectLst/>
                <a:latin typeface="Cambria" panose="02040503050406030204" pitchFamily="18" charset="0"/>
                <a:ea typeface="Cambria" panose="02040503050406030204" pitchFamily="18" charset="0"/>
              </a:rPr>
              <a:t> - </a:t>
            </a:r>
            <a:r>
              <a:rPr lang="en-US">
                <a:solidFill>
                  <a:srgbClr val="5C646F"/>
                </a:solidFill>
                <a:latin typeface="Cambria" panose="02040503050406030204" pitchFamily="18" charset="0"/>
                <a:ea typeface="Cambria" panose="02040503050406030204" pitchFamily="18" charset="0"/>
              </a:rPr>
              <a:t>cập nhật giá trị của các biến đã khởi tạo và kiểm tra lại điều kiện (giá trị có thể tăng hoặc giảm).</a:t>
            </a:r>
            <a:endParaRPr lang="en-US" altLang="en-US">
              <a:solidFill>
                <a:srgbClr val="5C646F"/>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92527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D91D-C30D-4E3E-9219-13ABD76DF4A2}"/>
              </a:ext>
            </a:extLst>
          </p:cNvPr>
          <p:cNvSpPr>
            <a:spLocks noGrp="1"/>
          </p:cNvSpPr>
          <p:nvPr>
            <p:ph type="title"/>
          </p:nvPr>
        </p:nvSpPr>
        <p:spPr>
          <a:xfrm>
            <a:off x="3290800" y="145669"/>
            <a:ext cx="6752013" cy="677980"/>
          </a:xfrm>
        </p:spPr>
        <p:txBody>
          <a:bodyPr>
            <a:noAutofit/>
          </a:bodyPr>
          <a:lstStyle/>
          <a:p>
            <a:r>
              <a:rPr lang="en-US" sz="6000" b="1" i="0">
                <a:solidFill>
                  <a:srgbClr val="25265E"/>
                </a:solidFill>
                <a:effectLst/>
                <a:latin typeface="euclid_circular_a"/>
              </a:rPr>
              <a:t>C++ </a:t>
            </a:r>
            <a:r>
              <a:rPr lang="en-US" sz="6000" b="1">
                <a:solidFill>
                  <a:srgbClr val="25265E"/>
                </a:solidFill>
                <a:latin typeface="euclid_circular_a"/>
              </a:rPr>
              <a:t>goto Statement</a:t>
            </a:r>
            <a:endParaRPr lang="en-US" sz="6000"/>
          </a:p>
        </p:txBody>
      </p:sp>
      <p:sp>
        <p:nvSpPr>
          <p:cNvPr id="3" name="Content Placeholder 2">
            <a:extLst>
              <a:ext uri="{FF2B5EF4-FFF2-40B4-BE49-F238E27FC236}">
                <a16:creationId xmlns:a16="http://schemas.microsoft.com/office/drawing/2014/main" id="{B42880B4-7948-4BD4-A06E-E71B28A8EE49}"/>
              </a:ext>
            </a:extLst>
          </p:cNvPr>
          <p:cNvSpPr>
            <a:spLocks noGrp="1"/>
          </p:cNvSpPr>
          <p:nvPr>
            <p:ph idx="1"/>
          </p:nvPr>
        </p:nvSpPr>
        <p:spPr>
          <a:xfrm>
            <a:off x="588819" y="1162639"/>
            <a:ext cx="6077988" cy="677980"/>
          </a:xfrm>
        </p:spPr>
        <p:txBody>
          <a:bodyPr anchor="ctr">
            <a:normAutofit/>
          </a:bodyPr>
          <a:lstStyle/>
          <a:p>
            <a:pPr marL="0" indent="515938">
              <a:buFont typeface="Wingdings" panose="05000000000000000000" pitchFamily="2" charset="2"/>
              <a:buChar char="q"/>
            </a:pPr>
            <a:r>
              <a:rPr lang="en-US" b="1">
                <a:solidFill>
                  <a:srgbClr val="5C646F"/>
                </a:solidFill>
                <a:latin typeface="Cambria" panose="02040503050406030204" pitchFamily="18" charset="0"/>
                <a:ea typeface="Cambria" panose="02040503050406030204" pitchFamily="18" charset="0"/>
              </a:rPr>
              <a:t>Hoạt động của goto trong C++</a:t>
            </a:r>
          </a:p>
        </p:txBody>
      </p:sp>
      <p:pic>
        <p:nvPicPr>
          <p:cNvPr id="5" name="Picture 4">
            <a:extLst>
              <a:ext uri="{FF2B5EF4-FFF2-40B4-BE49-F238E27FC236}">
                <a16:creationId xmlns:a16="http://schemas.microsoft.com/office/drawing/2014/main" id="{29DEED60-90E8-421D-A230-726F1BE1DE6A}"/>
              </a:ext>
            </a:extLst>
          </p:cNvPr>
          <p:cNvPicPr>
            <a:picLocks noChangeAspect="1"/>
          </p:cNvPicPr>
          <p:nvPr/>
        </p:nvPicPr>
        <p:blipFill>
          <a:blip r:embed="rId2"/>
          <a:stretch>
            <a:fillRect/>
          </a:stretch>
        </p:blipFill>
        <p:spPr>
          <a:xfrm>
            <a:off x="2632833" y="2179609"/>
            <a:ext cx="6926334" cy="3811455"/>
          </a:xfrm>
          <a:prstGeom prst="rect">
            <a:avLst/>
          </a:prstGeom>
        </p:spPr>
      </p:pic>
    </p:spTree>
    <p:extLst>
      <p:ext uri="{BB962C8B-B14F-4D97-AF65-F5344CB8AC3E}">
        <p14:creationId xmlns:p14="http://schemas.microsoft.com/office/powerpoint/2010/main" val="1865733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D91D-C30D-4E3E-9219-13ABD76DF4A2}"/>
              </a:ext>
            </a:extLst>
          </p:cNvPr>
          <p:cNvSpPr>
            <a:spLocks noGrp="1"/>
          </p:cNvSpPr>
          <p:nvPr>
            <p:ph type="title"/>
          </p:nvPr>
        </p:nvSpPr>
        <p:spPr>
          <a:xfrm>
            <a:off x="3125584" y="125917"/>
            <a:ext cx="7825673" cy="677980"/>
          </a:xfrm>
        </p:spPr>
        <p:txBody>
          <a:bodyPr>
            <a:noAutofit/>
          </a:bodyPr>
          <a:lstStyle/>
          <a:p>
            <a:r>
              <a:rPr lang="en-US" sz="6000" b="1" i="0">
                <a:solidFill>
                  <a:srgbClr val="25265E"/>
                </a:solidFill>
                <a:effectLst/>
                <a:latin typeface="euclid_circular_a"/>
              </a:rPr>
              <a:t>C++ </a:t>
            </a:r>
            <a:r>
              <a:rPr lang="en-US" sz="6000" b="1">
                <a:solidFill>
                  <a:srgbClr val="25265E"/>
                </a:solidFill>
                <a:latin typeface="euclid_circular_a"/>
              </a:rPr>
              <a:t>goto Statement</a:t>
            </a:r>
            <a:endParaRPr lang="en-US" sz="6000"/>
          </a:p>
        </p:txBody>
      </p:sp>
      <p:sp>
        <p:nvSpPr>
          <p:cNvPr id="3" name="Content Placeholder 2">
            <a:extLst>
              <a:ext uri="{FF2B5EF4-FFF2-40B4-BE49-F238E27FC236}">
                <a16:creationId xmlns:a16="http://schemas.microsoft.com/office/drawing/2014/main" id="{B42880B4-7948-4BD4-A06E-E71B28A8EE49}"/>
              </a:ext>
            </a:extLst>
          </p:cNvPr>
          <p:cNvSpPr>
            <a:spLocks noGrp="1"/>
          </p:cNvSpPr>
          <p:nvPr>
            <p:ph idx="1"/>
          </p:nvPr>
        </p:nvSpPr>
        <p:spPr>
          <a:xfrm>
            <a:off x="0" y="991578"/>
            <a:ext cx="3840480" cy="677980"/>
          </a:xfrm>
        </p:spPr>
        <p:txBody>
          <a:bodyPr anchor="ctr">
            <a:normAutofit/>
          </a:bodyPr>
          <a:lstStyle/>
          <a:p>
            <a:pPr marL="0" indent="515938">
              <a:buFont typeface="Wingdings" panose="05000000000000000000" pitchFamily="2" charset="2"/>
              <a:buChar char="q"/>
            </a:pPr>
            <a:r>
              <a:rPr lang="en-US" b="1">
                <a:solidFill>
                  <a:srgbClr val="5C646F"/>
                </a:solidFill>
                <a:latin typeface="Cambria" panose="02040503050406030204" pitchFamily="18" charset="0"/>
                <a:ea typeface="Cambria" panose="02040503050406030204" pitchFamily="18" charset="0"/>
              </a:rPr>
              <a:t>Ví dụ: </a:t>
            </a:r>
          </a:p>
        </p:txBody>
      </p:sp>
      <p:grpSp>
        <p:nvGrpSpPr>
          <p:cNvPr id="12" name="Group 11">
            <a:extLst>
              <a:ext uri="{FF2B5EF4-FFF2-40B4-BE49-F238E27FC236}">
                <a16:creationId xmlns:a16="http://schemas.microsoft.com/office/drawing/2014/main" id="{1C46353D-E673-4A83-92E7-5EC958EF069D}"/>
              </a:ext>
            </a:extLst>
          </p:cNvPr>
          <p:cNvGrpSpPr/>
          <p:nvPr/>
        </p:nvGrpSpPr>
        <p:grpSpPr>
          <a:xfrm>
            <a:off x="1108988" y="1669558"/>
            <a:ext cx="9842269" cy="4881719"/>
            <a:chOff x="1031404" y="1978680"/>
            <a:chExt cx="9842269" cy="4380985"/>
          </a:xfrm>
        </p:grpSpPr>
        <p:sp>
          <p:nvSpPr>
            <p:cNvPr id="6" name="TextBox 5">
              <a:extLst>
                <a:ext uri="{FF2B5EF4-FFF2-40B4-BE49-F238E27FC236}">
                  <a16:creationId xmlns:a16="http://schemas.microsoft.com/office/drawing/2014/main" id="{5DE3A88B-E003-45CB-9BB7-D294ABEE9400}"/>
                </a:ext>
              </a:extLst>
            </p:cNvPr>
            <p:cNvSpPr txBox="1"/>
            <p:nvPr/>
          </p:nvSpPr>
          <p:spPr>
            <a:xfrm>
              <a:off x="1163157" y="2133699"/>
              <a:ext cx="9304713" cy="4225966"/>
            </a:xfrm>
            <a:prstGeom prst="rect">
              <a:avLst/>
            </a:prstGeom>
            <a:noFill/>
          </p:spPr>
          <p:txBody>
            <a:bodyPr wrap="square">
              <a:spAutoFit/>
            </a:bodyPr>
            <a:lstStyle/>
            <a:p>
              <a:r>
                <a:rPr lang="en-US" altLang="en-US" sz="1200" b="1">
                  <a:latin typeface="Consolas" panose="020B0609020204030204" pitchFamily="49" charset="0"/>
                </a:rPr>
                <a:t># include &lt;iostream&gt;</a:t>
              </a:r>
            </a:p>
            <a:p>
              <a:r>
                <a:rPr lang="en-US" altLang="en-US" sz="1200" b="1">
                  <a:latin typeface="Consolas" panose="020B0609020204030204" pitchFamily="49" charset="0"/>
                </a:rPr>
                <a:t>using namespace std;</a:t>
              </a:r>
            </a:p>
            <a:p>
              <a:r>
                <a:rPr lang="en-US" altLang="en-US" sz="1200" b="1">
                  <a:latin typeface="Consolas" panose="020B0609020204030204" pitchFamily="49" charset="0"/>
                </a:rPr>
                <a:t>int main()</a:t>
              </a:r>
            </a:p>
            <a:p>
              <a:r>
                <a:rPr lang="en-US" altLang="en-US" sz="1200" b="1">
                  <a:latin typeface="Consolas" panose="020B0609020204030204" pitchFamily="49" charset="0"/>
                </a:rPr>
                <a:t>{</a:t>
              </a:r>
            </a:p>
            <a:p>
              <a:r>
                <a:rPr lang="en-US" altLang="en-US" sz="1200" b="1">
                  <a:latin typeface="Consolas" panose="020B0609020204030204" pitchFamily="49" charset="0"/>
                </a:rPr>
                <a:t>    float num, average, sum = 0.0;</a:t>
              </a:r>
            </a:p>
            <a:p>
              <a:r>
                <a:rPr lang="en-US" altLang="en-US" sz="1200" b="1">
                  <a:latin typeface="Consolas" panose="020B0609020204030204" pitchFamily="49" charset="0"/>
                </a:rPr>
                <a:t>    int i, n;</a:t>
              </a:r>
            </a:p>
            <a:p>
              <a:r>
                <a:rPr lang="en-US" altLang="en-US" sz="1200" b="1">
                  <a:latin typeface="Consolas" panose="020B0609020204030204" pitchFamily="49" charset="0"/>
                </a:rPr>
                <a:t>    cout &lt;&lt; "Maximum number of inputs: ";</a:t>
              </a:r>
            </a:p>
            <a:p>
              <a:r>
                <a:rPr lang="en-US" altLang="en-US" sz="1200" b="1">
                  <a:latin typeface="Consolas" panose="020B0609020204030204" pitchFamily="49" charset="0"/>
                </a:rPr>
                <a:t>    cin &gt;&gt; n;</a:t>
              </a:r>
            </a:p>
            <a:p>
              <a:endParaRPr lang="en-US" altLang="en-US" sz="1200" b="1">
                <a:latin typeface="Consolas" panose="020B0609020204030204" pitchFamily="49" charset="0"/>
              </a:endParaRPr>
            </a:p>
            <a:p>
              <a:r>
                <a:rPr lang="en-US" altLang="en-US" sz="1200" b="1">
                  <a:latin typeface="Consolas" panose="020B0609020204030204" pitchFamily="49" charset="0"/>
                </a:rPr>
                <a:t>    for(i = 1; i &lt;= n; ++i)</a:t>
              </a:r>
            </a:p>
            <a:p>
              <a:r>
                <a:rPr lang="en-US" altLang="en-US" sz="1200" b="1">
                  <a:latin typeface="Consolas" panose="020B0609020204030204" pitchFamily="49" charset="0"/>
                </a:rPr>
                <a:t>    {</a:t>
              </a:r>
            </a:p>
            <a:p>
              <a:r>
                <a:rPr lang="en-US" altLang="en-US" sz="1200" b="1">
                  <a:latin typeface="Consolas" panose="020B0609020204030204" pitchFamily="49" charset="0"/>
                </a:rPr>
                <a:t>        cout &lt;&lt; "Enter n" &lt;&lt; i &lt;&lt; ": ";</a:t>
              </a:r>
            </a:p>
            <a:p>
              <a:r>
                <a:rPr lang="en-US" altLang="en-US" sz="1200" b="1">
                  <a:latin typeface="Consolas" panose="020B0609020204030204" pitchFamily="49" charset="0"/>
                </a:rPr>
                <a:t>        cin &gt;&gt; num;</a:t>
              </a:r>
            </a:p>
            <a:p>
              <a:r>
                <a:rPr lang="en-US" altLang="en-US" sz="1200" b="1">
                  <a:latin typeface="Consolas" panose="020B0609020204030204" pitchFamily="49" charset="0"/>
                </a:rPr>
                <a:t>        if(num &lt; 0.0)</a:t>
              </a:r>
            </a:p>
            <a:p>
              <a:r>
                <a:rPr lang="en-US" altLang="en-US" sz="1200" b="1">
                  <a:latin typeface="Consolas" panose="020B0609020204030204" pitchFamily="49" charset="0"/>
                </a:rPr>
                <a:t>        {</a:t>
              </a:r>
            </a:p>
            <a:p>
              <a:r>
                <a:rPr lang="en-US" altLang="en-US" sz="1200" b="1">
                  <a:latin typeface="Consolas" panose="020B0609020204030204" pitchFamily="49" charset="0"/>
                </a:rPr>
                <a:t>           // Control of the program move to jump:</a:t>
              </a:r>
            </a:p>
            <a:p>
              <a:r>
                <a:rPr lang="en-US" altLang="en-US" sz="1200" b="1">
                  <a:latin typeface="Consolas" panose="020B0609020204030204" pitchFamily="49" charset="0"/>
                </a:rPr>
                <a:t>            goto jump;</a:t>
              </a:r>
            </a:p>
            <a:p>
              <a:r>
                <a:rPr lang="en-US" altLang="en-US" sz="1200" b="1">
                  <a:latin typeface="Consolas" panose="020B0609020204030204" pitchFamily="49" charset="0"/>
                </a:rPr>
                <a:t>        } </a:t>
              </a:r>
            </a:p>
            <a:p>
              <a:r>
                <a:rPr lang="en-US" altLang="en-US" sz="1200" b="1">
                  <a:latin typeface="Consolas" panose="020B0609020204030204" pitchFamily="49" charset="0"/>
                </a:rPr>
                <a:t>        sum += num;</a:t>
              </a:r>
            </a:p>
            <a:p>
              <a:r>
                <a:rPr lang="en-US" altLang="en-US" sz="1200" b="1">
                  <a:latin typeface="Consolas" panose="020B0609020204030204" pitchFamily="49" charset="0"/>
                </a:rPr>
                <a:t>    }</a:t>
              </a:r>
            </a:p>
            <a:p>
              <a:r>
                <a:rPr lang="en-US" altLang="en-US" sz="1200" b="1">
                  <a:latin typeface="Consolas" panose="020B0609020204030204" pitchFamily="49" charset="0"/>
                </a:rPr>
                <a:t>	jump:</a:t>
              </a:r>
            </a:p>
            <a:p>
              <a:r>
                <a:rPr lang="en-US" altLang="en-US" sz="1200" b="1">
                  <a:latin typeface="Consolas" panose="020B0609020204030204" pitchFamily="49" charset="0"/>
                </a:rPr>
                <a:t>	    average = sum / (i - 1);</a:t>
              </a:r>
            </a:p>
            <a:p>
              <a:r>
                <a:rPr lang="en-US" altLang="en-US" sz="1200" b="1">
                  <a:latin typeface="Consolas" panose="020B0609020204030204" pitchFamily="49" charset="0"/>
                </a:rPr>
                <a:t>	    cout &lt;&lt; "\nAverage = " &lt;&lt; average;</a:t>
              </a:r>
            </a:p>
            <a:p>
              <a:r>
                <a:rPr lang="en-US" altLang="en-US" sz="1200" b="1">
                  <a:latin typeface="Consolas" panose="020B0609020204030204" pitchFamily="49" charset="0"/>
                </a:rPr>
                <a:t>    return 0;</a:t>
              </a:r>
            </a:p>
            <a:p>
              <a:r>
                <a:rPr lang="en-US" altLang="en-US" sz="1200" b="1">
                  <a:latin typeface="Consolas" panose="020B0609020204030204" pitchFamily="49" charset="0"/>
                </a:rPr>
                <a:t>}</a:t>
              </a:r>
            </a:p>
          </p:txBody>
        </p:sp>
        <p:sp>
          <p:nvSpPr>
            <p:cNvPr id="9" name="Rectangle 8">
              <a:extLst>
                <a:ext uri="{FF2B5EF4-FFF2-40B4-BE49-F238E27FC236}">
                  <a16:creationId xmlns:a16="http://schemas.microsoft.com/office/drawing/2014/main" id="{FD1758A3-396A-4389-BEE6-6FC1EE10AECC}"/>
                </a:ext>
              </a:extLst>
            </p:cNvPr>
            <p:cNvSpPr/>
            <p:nvPr/>
          </p:nvSpPr>
          <p:spPr>
            <a:xfrm>
              <a:off x="1031404" y="1978680"/>
              <a:ext cx="9842269" cy="43386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Rounded Corners 7">
            <a:extLst>
              <a:ext uri="{FF2B5EF4-FFF2-40B4-BE49-F238E27FC236}">
                <a16:creationId xmlns:a16="http://schemas.microsoft.com/office/drawing/2014/main" id="{66704045-1876-45C8-BB5D-2750705116FA}"/>
              </a:ext>
            </a:extLst>
          </p:cNvPr>
          <p:cNvSpPr/>
          <p:nvPr/>
        </p:nvSpPr>
        <p:spPr>
          <a:xfrm>
            <a:off x="6953107" y="3080132"/>
            <a:ext cx="3724100" cy="1395428"/>
          </a:xfrm>
          <a:prstGeom prst="roundRect">
            <a:avLst>
              <a:gd name="adj" fmla="val 4435"/>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latin typeface="Consolas" panose="020B0609020204030204" pitchFamily="49" charset="0"/>
              </a:rPr>
              <a:t>Maximum number of inputs: 3</a:t>
            </a:r>
          </a:p>
          <a:p>
            <a:r>
              <a:rPr lang="en-US" sz="1400">
                <a:latin typeface="Consolas" panose="020B0609020204030204" pitchFamily="49" charset="0"/>
              </a:rPr>
              <a:t>Enter n1: 1</a:t>
            </a:r>
          </a:p>
          <a:p>
            <a:r>
              <a:rPr lang="en-US" sz="1400">
                <a:latin typeface="Consolas" panose="020B0609020204030204" pitchFamily="49" charset="0"/>
              </a:rPr>
              <a:t>Enter n2: 2</a:t>
            </a:r>
          </a:p>
          <a:p>
            <a:r>
              <a:rPr lang="en-US" sz="1400">
                <a:latin typeface="Consolas" panose="020B0609020204030204" pitchFamily="49" charset="0"/>
              </a:rPr>
              <a:t>Enter n3: 3</a:t>
            </a:r>
          </a:p>
          <a:p>
            <a:endParaRPr lang="en-US" sz="1400">
              <a:latin typeface="Consolas" panose="020B0609020204030204" pitchFamily="49" charset="0"/>
            </a:endParaRPr>
          </a:p>
          <a:p>
            <a:r>
              <a:rPr lang="en-US" sz="1400">
                <a:latin typeface="Consolas" panose="020B0609020204030204" pitchFamily="49" charset="0"/>
              </a:rPr>
              <a:t>Average = 2</a:t>
            </a:r>
          </a:p>
        </p:txBody>
      </p:sp>
      <p:sp>
        <p:nvSpPr>
          <p:cNvPr id="10" name="Rectangle: Rounded Corners 9">
            <a:extLst>
              <a:ext uri="{FF2B5EF4-FFF2-40B4-BE49-F238E27FC236}">
                <a16:creationId xmlns:a16="http://schemas.microsoft.com/office/drawing/2014/main" id="{FF104395-EE55-4F64-B101-BF24AD312191}"/>
              </a:ext>
            </a:extLst>
          </p:cNvPr>
          <p:cNvSpPr/>
          <p:nvPr/>
        </p:nvSpPr>
        <p:spPr>
          <a:xfrm>
            <a:off x="6974381" y="4908390"/>
            <a:ext cx="3724100" cy="1395428"/>
          </a:xfrm>
          <a:prstGeom prst="roundRect">
            <a:avLst>
              <a:gd name="adj" fmla="val 4435"/>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latin typeface="Consolas" panose="020B0609020204030204" pitchFamily="49" charset="0"/>
              </a:rPr>
              <a:t>Maximum number of inputs: 3</a:t>
            </a:r>
          </a:p>
          <a:p>
            <a:r>
              <a:rPr lang="en-US" sz="1400">
                <a:latin typeface="Consolas" panose="020B0609020204030204" pitchFamily="49" charset="0"/>
              </a:rPr>
              <a:t>Enter n1: 1</a:t>
            </a:r>
          </a:p>
          <a:p>
            <a:r>
              <a:rPr lang="en-US" sz="1400">
                <a:latin typeface="Consolas" panose="020B0609020204030204" pitchFamily="49" charset="0"/>
              </a:rPr>
              <a:t>Enter n2: 2</a:t>
            </a:r>
          </a:p>
          <a:p>
            <a:r>
              <a:rPr lang="en-US" sz="1400">
                <a:latin typeface="Consolas" panose="020B0609020204030204" pitchFamily="49" charset="0"/>
              </a:rPr>
              <a:t>Enter n3: -1</a:t>
            </a:r>
          </a:p>
          <a:p>
            <a:endParaRPr lang="en-US" sz="1400">
              <a:latin typeface="Consolas" panose="020B0609020204030204" pitchFamily="49" charset="0"/>
            </a:endParaRPr>
          </a:p>
          <a:p>
            <a:r>
              <a:rPr lang="en-US" sz="1400">
                <a:latin typeface="Consolas" panose="020B0609020204030204" pitchFamily="49" charset="0"/>
              </a:rPr>
              <a:t>Average = 1.5</a:t>
            </a:r>
          </a:p>
        </p:txBody>
      </p:sp>
    </p:spTree>
    <p:extLst>
      <p:ext uri="{BB962C8B-B14F-4D97-AF65-F5344CB8AC3E}">
        <p14:creationId xmlns:p14="http://schemas.microsoft.com/office/powerpoint/2010/main" val="620697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D91D-C30D-4E3E-9219-13ABD76DF4A2}"/>
              </a:ext>
            </a:extLst>
          </p:cNvPr>
          <p:cNvSpPr>
            <a:spLocks noGrp="1"/>
          </p:cNvSpPr>
          <p:nvPr>
            <p:ph type="title"/>
          </p:nvPr>
        </p:nvSpPr>
        <p:spPr>
          <a:xfrm>
            <a:off x="3125585" y="125917"/>
            <a:ext cx="7863840" cy="677980"/>
          </a:xfrm>
        </p:spPr>
        <p:txBody>
          <a:bodyPr>
            <a:noAutofit/>
          </a:bodyPr>
          <a:lstStyle/>
          <a:p>
            <a:r>
              <a:rPr lang="en-US" sz="6000" b="1" i="0">
                <a:solidFill>
                  <a:srgbClr val="25265E"/>
                </a:solidFill>
                <a:effectLst/>
                <a:latin typeface="euclid_circular_a"/>
              </a:rPr>
              <a:t>C++ </a:t>
            </a:r>
            <a:r>
              <a:rPr lang="en-US" sz="6000" b="1">
                <a:solidFill>
                  <a:srgbClr val="25265E"/>
                </a:solidFill>
                <a:latin typeface="euclid_circular_a"/>
              </a:rPr>
              <a:t>goto Statement</a:t>
            </a:r>
            <a:endParaRPr lang="en-US" sz="6000"/>
          </a:p>
        </p:txBody>
      </p:sp>
      <p:sp>
        <p:nvSpPr>
          <p:cNvPr id="16" name="Text Box 8">
            <a:extLst>
              <a:ext uri="{FF2B5EF4-FFF2-40B4-BE49-F238E27FC236}">
                <a16:creationId xmlns:a16="http://schemas.microsoft.com/office/drawing/2014/main" id="{DD58A994-C253-4C26-BF77-4762E422FE8E}"/>
              </a:ext>
            </a:extLst>
          </p:cNvPr>
          <p:cNvSpPr txBox="1">
            <a:spLocks noChangeArrowheads="1"/>
          </p:cNvSpPr>
          <p:nvPr/>
        </p:nvSpPr>
        <p:spPr bwMode="auto">
          <a:xfrm>
            <a:off x="1092547" y="1580919"/>
            <a:ext cx="9896878" cy="4536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9pPr>
          </a:lstStyle>
          <a:p>
            <a:pPr marL="457200" indent="-457200" algn="l">
              <a:lnSpc>
                <a:spcPct val="150000"/>
              </a:lnSpc>
              <a:buFont typeface="Wingdings" panose="05000000000000000000" pitchFamily="2" charset="2"/>
              <a:buChar char="§"/>
            </a:pPr>
            <a:r>
              <a:rPr lang="en-US" sz="2800">
                <a:solidFill>
                  <a:schemeClr val="tx2"/>
                </a:solidFill>
                <a:latin typeface="Cambria" panose="02040503050406030204" pitchFamily="18" charset="0"/>
                <a:ea typeface="Cambria" panose="02040503050406030204" pitchFamily="18" charset="0"/>
              </a:rPr>
              <a:t>Lệnh </a:t>
            </a:r>
            <a:r>
              <a:rPr lang="en-US" sz="2800" b="1">
                <a:solidFill>
                  <a:schemeClr val="tx2"/>
                </a:solidFill>
                <a:latin typeface="Cambria" panose="02040503050406030204" pitchFamily="18" charset="0"/>
                <a:ea typeface="Cambria" panose="02040503050406030204" pitchFamily="18" charset="0"/>
              </a:rPr>
              <a:t>goto </a:t>
            </a:r>
            <a:r>
              <a:rPr lang="en-US" sz="2800">
                <a:solidFill>
                  <a:schemeClr val="tx2"/>
                </a:solidFill>
                <a:latin typeface="Cambria" panose="02040503050406030204" pitchFamily="18" charset="0"/>
                <a:ea typeface="Cambria" panose="02040503050406030204" pitchFamily="18" charset="0"/>
              </a:rPr>
              <a:t>cung cấp tiện ích chuyển đến bất kỳ một thành phần, vị trí nào trong chương trình, nhưng cũng chính điều này làm logic của chương trình trở nên phức tạp.</a:t>
            </a:r>
          </a:p>
          <a:p>
            <a:pPr marL="457200" indent="-457200" algn="l">
              <a:lnSpc>
                <a:spcPct val="150000"/>
              </a:lnSpc>
              <a:buFont typeface="Wingdings" panose="05000000000000000000" pitchFamily="2" charset="2"/>
              <a:buChar char="§"/>
            </a:pPr>
            <a:r>
              <a:rPr lang="en-US" sz="2800">
                <a:solidFill>
                  <a:schemeClr val="tx2"/>
                </a:solidFill>
                <a:latin typeface="Cambria" panose="02040503050406030204" pitchFamily="18" charset="0"/>
                <a:ea typeface="Cambria" panose="02040503050406030204" pitchFamily="18" charset="0"/>
              </a:rPr>
              <a:t>Trong thực tế, các lập trình viên hạn chế sử dụng goto.</a:t>
            </a:r>
          </a:p>
          <a:p>
            <a:pPr marL="457200" indent="-457200" algn="l">
              <a:lnSpc>
                <a:spcPct val="150000"/>
              </a:lnSpc>
              <a:buFont typeface="Wingdings" panose="05000000000000000000" pitchFamily="2" charset="2"/>
              <a:buChar char="§"/>
            </a:pPr>
            <a:r>
              <a:rPr lang="en-US" sz="2800">
                <a:solidFill>
                  <a:schemeClr val="tx2"/>
                </a:solidFill>
                <a:latin typeface="Cambria" panose="02040503050406030204" pitchFamily="18" charset="0"/>
                <a:ea typeface="Cambria" panose="02040503050406030204" pitchFamily="18" charset="0"/>
              </a:rPr>
              <a:t>Các câu lệnh </a:t>
            </a:r>
            <a:r>
              <a:rPr lang="en-US" sz="2800" b="1">
                <a:solidFill>
                  <a:schemeClr val="tx2"/>
                </a:solidFill>
                <a:latin typeface="Cambria" panose="02040503050406030204" pitchFamily="18" charset="0"/>
                <a:ea typeface="Cambria" panose="02040503050406030204" pitchFamily="18" charset="0"/>
              </a:rPr>
              <a:t>goto </a:t>
            </a:r>
            <a:r>
              <a:rPr lang="en-US" sz="2800">
                <a:solidFill>
                  <a:schemeClr val="tx2"/>
                </a:solidFill>
                <a:latin typeface="Cambria" panose="02040503050406030204" pitchFamily="18" charset="0"/>
                <a:ea typeface="Cambria" panose="02040503050406030204" pitchFamily="18" charset="0"/>
              </a:rPr>
              <a:t> có thể được thay thế trong hầu hết các chương trình C++ bằng cách sử dụng câu lệnh </a:t>
            </a:r>
            <a:r>
              <a:rPr lang="en-US" sz="2800" b="1">
                <a:solidFill>
                  <a:schemeClr val="tx2"/>
                </a:solidFill>
                <a:latin typeface="Cambria" panose="02040503050406030204" pitchFamily="18" charset="0"/>
                <a:ea typeface="Cambria" panose="02040503050406030204" pitchFamily="18" charset="0"/>
              </a:rPr>
              <a:t>break </a:t>
            </a:r>
            <a:r>
              <a:rPr lang="en-US" sz="2800">
                <a:solidFill>
                  <a:schemeClr val="tx2"/>
                </a:solidFill>
                <a:latin typeface="Cambria" panose="02040503050406030204" pitchFamily="18" charset="0"/>
                <a:ea typeface="Cambria" panose="02040503050406030204" pitchFamily="18" charset="0"/>
              </a:rPr>
              <a:t>và </a:t>
            </a:r>
            <a:r>
              <a:rPr lang="en-US" sz="2800" b="1">
                <a:solidFill>
                  <a:schemeClr val="tx2"/>
                </a:solidFill>
                <a:latin typeface="Cambria" panose="02040503050406030204" pitchFamily="18" charset="0"/>
                <a:ea typeface="Cambria" panose="02040503050406030204" pitchFamily="18" charset="0"/>
              </a:rPr>
              <a:t>continue.</a:t>
            </a:r>
            <a:endParaRPr lang="en-US" sz="2800">
              <a:solidFill>
                <a:schemeClr val="tx2"/>
              </a:solidFill>
              <a:latin typeface="Cambria" panose="02040503050406030204" pitchFamily="18" charset="0"/>
              <a:ea typeface="Cambria" panose="02040503050406030204" pitchFamily="18" charset="0"/>
            </a:endParaRPr>
          </a:p>
        </p:txBody>
      </p:sp>
      <p:sp>
        <p:nvSpPr>
          <p:cNvPr id="6" name="Content Placeholder 2">
            <a:extLst>
              <a:ext uri="{FF2B5EF4-FFF2-40B4-BE49-F238E27FC236}">
                <a16:creationId xmlns:a16="http://schemas.microsoft.com/office/drawing/2014/main" id="{50DCA345-B274-4237-B17F-4F9BD99BAF10}"/>
              </a:ext>
            </a:extLst>
          </p:cNvPr>
          <p:cNvSpPr>
            <a:spLocks noGrp="1"/>
          </p:cNvSpPr>
          <p:nvPr>
            <p:ph idx="1"/>
          </p:nvPr>
        </p:nvSpPr>
        <p:spPr>
          <a:xfrm>
            <a:off x="299257" y="980117"/>
            <a:ext cx="5951913" cy="677980"/>
          </a:xfrm>
        </p:spPr>
        <p:txBody>
          <a:bodyPr anchor="ctr">
            <a:normAutofit/>
          </a:bodyPr>
          <a:lstStyle/>
          <a:p>
            <a:pPr marL="0" indent="515938">
              <a:buFont typeface="Wingdings" panose="05000000000000000000" pitchFamily="2" charset="2"/>
              <a:buChar char="q"/>
            </a:pPr>
            <a:r>
              <a:rPr lang="en-US" b="1">
                <a:solidFill>
                  <a:srgbClr val="5C646F"/>
                </a:solidFill>
                <a:latin typeface="Cambria" panose="02040503050406030204" pitchFamily="18" charset="0"/>
                <a:ea typeface="Cambria" panose="02040503050406030204" pitchFamily="18" charset="0"/>
              </a:rPr>
              <a:t>Lý do không nên sử dụng goto</a:t>
            </a:r>
          </a:p>
        </p:txBody>
      </p:sp>
    </p:spTree>
    <p:extLst>
      <p:ext uri="{BB962C8B-B14F-4D97-AF65-F5344CB8AC3E}">
        <p14:creationId xmlns:p14="http://schemas.microsoft.com/office/powerpoint/2010/main" val="2913272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D91D-C30D-4E3E-9219-13ABD76DF4A2}"/>
              </a:ext>
            </a:extLst>
          </p:cNvPr>
          <p:cNvSpPr>
            <a:spLocks noGrp="1"/>
          </p:cNvSpPr>
          <p:nvPr>
            <p:ph type="title"/>
          </p:nvPr>
        </p:nvSpPr>
        <p:spPr>
          <a:xfrm>
            <a:off x="3904903" y="125917"/>
            <a:ext cx="5338849" cy="677980"/>
          </a:xfrm>
        </p:spPr>
        <p:txBody>
          <a:bodyPr>
            <a:noAutofit/>
          </a:bodyPr>
          <a:lstStyle/>
          <a:p>
            <a:r>
              <a:rPr lang="en-US" sz="6000" b="1" i="0">
                <a:solidFill>
                  <a:srgbClr val="25265E"/>
                </a:solidFill>
                <a:effectLst/>
                <a:latin typeface="euclid_circular_a"/>
              </a:rPr>
              <a:t>C++ for loop</a:t>
            </a:r>
            <a:endParaRPr lang="en-US" sz="6000"/>
          </a:p>
        </p:txBody>
      </p:sp>
      <p:sp>
        <p:nvSpPr>
          <p:cNvPr id="4" name="Text Box 5">
            <a:extLst>
              <a:ext uri="{FF2B5EF4-FFF2-40B4-BE49-F238E27FC236}">
                <a16:creationId xmlns:a16="http://schemas.microsoft.com/office/drawing/2014/main" id="{BB3B9677-05F2-4F76-AB0A-B08D03BE47AC}"/>
              </a:ext>
            </a:extLst>
          </p:cNvPr>
          <p:cNvSpPr txBox="1">
            <a:spLocks noChangeArrowheads="1"/>
          </p:cNvSpPr>
          <p:nvPr/>
        </p:nvSpPr>
        <p:spPr bwMode="auto">
          <a:xfrm>
            <a:off x="913332" y="2040181"/>
            <a:ext cx="1036533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9pPr>
          </a:lstStyle>
          <a:p>
            <a:pPr eaLnBrk="1" hangingPunct="1">
              <a:buFont typeface="Wingdings" panose="05000000000000000000" pitchFamily="2" charset="2"/>
              <a:buChar char="§"/>
            </a:pPr>
            <a:r>
              <a:rPr lang="en-US" altLang="en-US" sz="2800">
                <a:solidFill>
                  <a:srgbClr val="5C646F"/>
                </a:solidFill>
                <a:latin typeface="Cambria" panose="02040503050406030204" pitchFamily="18" charset="0"/>
                <a:ea typeface="Cambria" panose="02040503050406030204" pitchFamily="18" charset="0"/>
              </a:rPr>
              <a:t>  03 phần của vòng lặp </a:t>
            </a:r>
            <a:r>
              <a:rPr lang="en-US" altLang="en-US" sz="2800" b="1">
                <a:solidFill>
                  <a:srgbClr val="5C646F"/>
                </a:solidFill>
                <a:latin typeface="Cambria" panose="02040503050406030204" pitchFamily="18" charset="0"/>
                <a:ea typeface="Cambria" panose="02040503050406030204" pitchFamily="18" charset="0"/>
              </a:rPr>
              <a:t>for</a:t>
            </a:r>
            <a:r>
              <a:rPr lang="en-US" altLang="en-US" sz="2800">
                <a:solidFill>
                  <a:srgbClr val="5C646F"/>
                </a:solidFill>
                <a:latin typeface="Cambria" panose="02040503050406030204" pitchFamily="18" charset="0"/>
                <a:ea typeface="Cambria" panose="02040503050406030204" pitchFamily="18" charset="0"/>
              </a:rPr>
              <a:t> phải được ngăn cách nhau bởi dấu chấm phẩy(;).</a:t>
            </a:r>
          </a:p>
        </p:txBody>
      </p:sp>
      <p:sp>
        <p:nvSpPr>
          <p:cNvPr id="5" name="Text Box 6">
            <a:extLst>
              <a:ext uri="{FF2B5EF4-FFF2-40B4-BE49-F238E27FC236}">
                <a16:creationId xmlns:a16="http://schemas.microsoft.com/office/drawing/2014/main" id="{CD6BE747-D5C1-4627-8FAC-E49CD264BF2A}"/>
              </a:ext>
            </a:extLst>
          </p:cNvPr>
          <p:cNvSpPr txBox="1">
            <a:spLocks noChangeArrowheads="1"/>
          </p:cNvSpPr>
          <p:nvPr/>
        </p:nvSpPr>
        <p:spPr bwMode="auto">
          <a:xfrm>
            <a:off x="913331" y="3203699"/>
            <a:ext cx="1071173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9pPr>
          </a:lstStyle>
          <a:p>
            <a:pPr eaLnBrk="1" hangingPunct="1">
              <a:buFont typeface="Wingdings" panose="05000000000000000000" pitchFamily="2" charset="2"/>
              <a:buChar char="§"/>
            </a:pPr>
            <a:r>
              <a:rPr lang="en-US" altLang="en-US" sz="2800">
                <a:solidFill>
                  <a:srgbClr val="5C646F"/>
                </a:solidFill>
                <a:latin typeface="Cambria" panose="02040503050406030204" pitchFamily="18" charset="0"/>
                <a:ea typeface="Cambria" panose="02040503050406030204" pitchFamily="18" charset="0"/>
              </a:rPr>
              <a:t>  Thân vòng lặp </a:t>
            </a:r>
            <a:r>
              <a:rPr lang="en-US" altLang="en-US" sz="2800" b="1">
                <a:solidFill>
                  <a:srgbClr val="5C646F"/>
                </a:solidFill>
                <a:latin typeface="Cambria" panose="02040503050406030204" pitchFamily="18" charset="0"/>
                <a:ea typeface="Cambria" panose="02040503050406030204" pitchFamily="18" charset="0"/>
              </a:rPr>
              <a:t>for </a:t>
            </a:r>
            <a:r>
              <a:rPr lang="en-US" altLang="en-US" sz="2800">
                <a:solidFill>
                  <a:srgbClr val="5C646F"/>
                </a:solidFill>
                <a:latin typeface="Cambria" panose="02040503050406030204" pitchFamily="18" charset="0"/>
                <a:ea typeface="Cambria" panose="02040503050406030204" pitchFamily="18" charset="0"/>
              </a:rPr>
              <a:t>có thể là một câu lệnh đơn hoặc là tập hợp các câu lệnh.</a:t>
            </a:r>
          </a:p>
        </p:txBody>
      </p:sp>
      <p:sp>
        <p:nvSpPr>
          <p:cNvPr id="6" name="Text Box 7">
            <a:extLst>
              <a:ext uri="{FF2B5EF4-FFF2-40B4-BE49-F238E27FC236}">
                <a16:creationId xmlns:a16="http://schemas.microsoft.com/office/drawing/2014/main" id="{6FB5653F-F8A5-459D-B1D5-A73949064DED}"/>
              </a:ext>
            </a:extLst>
          </p:cNvPr>
          <p:cNvSpPr txBox="1">
            <a:spLocks noChangeArrowheads="1"/>
          </p:cNvSpPr>
          <p:nvPr/>
        </p:nvSpPr>
        <p:spPr bwMode="auto">
          <a:xfrm>
            <a:off x="913332" y="4520859"/>
            <a:ext cx="1071173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9pPr>
          </a:lstStyle>
          <a:p>
            <a:pPr eaLnBrk="1" hangingPunct="1">
              <a:buFont typeface="Wingdings" panose="05000000000000000000" pitchFamily="2" charset="2"/>
              <a:buChar char="§"/>
            </a:pPr>
            <a:r>
              <a:rPr lang="en-US" altLang="en-US" sz="2800">
                <a:solidFill>
                  <a:srgbClr val="5C646F"/>
                </a:solidFill>
                <a:latin typeface="Cambria" panose="02040503050406030204" pitchFamily="18" charset="0"/>
                <a:ea typeface="Cambria" panose="02040503050406030204" pitchFamily="18" charset="0"/>
              </a:rPr>
              <a:t>   Vòng lặp </a:t>
            </a:r>
            <a:r>
              <a:rPr lang="en-US" altLang="en-US" sz="2800" b="1">
                <a:solidFill>
                  <a:srgbClr val="5C646F"/>
                </a:solidFill>
                <a:latin typeface="Cambria" panose="02040503050406030204" pitchFamily="18" charset="0"/>
                <a:ea typeface="Cambria" panose="02040503050406030204" pitchFamily="18" charset="0"/>
              </a:rPr>
              <a:t>for </a:t>
            </a:r>
            <a:r>
              <a:rPr lang="en-US" altLang="en-US" sz="2800">
                <a:solidFill>
                  <a:srgbClr val="5C646F"/>
                </a:solidFill>
                <a:latin typeface="Cambria" panose="02040503050406030204" pitchFamily="18" charset="0"/>
                <a:ea typeface="Cambria" panose="02040503050406030204" pitchFamily="18" charset="0"/>
              </a:rPr>
              <a:t>sẽ thực thi liên tục khi điều kiện đánh giá của vòng lặp là </a:t>
            </a:r>
            <a:r>
              <a:rPr lang="en-US" altLang="en-US" sz="2800" b="1">
                <a:solidFill>
                  <a:srgbClr val="5C646F"/>
                </a:solidFill>
                <a:latin typeface="Cambria" panose="02040503050406030204" pitchFamily="18" charset="0"/>
                <a:ea typeface="Cambria" panose="02040503050406030204" pitchFamily="18" charset="0"/>
              </a:rPr>
              <a:t>true.</a:t>
            </a:r>
            <a:r>
              <a:rPr lang="en-US" altLang="en-US" sz="2800">
                <a:solidFill>
                  <a:srgbClr val="5C646F"/>
                </a:solidFill>
                <a:latin typeface="Cambria" panose="02040503050406030204" pitchFamily="18" charset="0"/>
                <a:ea typeface="Cambria" panose="02040503050406030204" pitchFamily="18" charset="0"/>
              </a:rPr>
              <a:t> Khi điều kiện đang xét là </a:t>
            </a:r>
            <a:r>
              <a:rPr lang="en-US" altLang="en-US" sz="2800" b="1">
                <a:solidFill>
                  <a:srgbClr val="5C646F"/>
                </a:solidFill>
                <a:latin typeface="Cambria" panose="02040503050406030204" pitchFamily="18" charset="0"/>
                <a:ea typeface="Cambria" panose="02040503050406030204" pitchFamily="18" charset="0"/>
              </a:rPr>
              <a:t>false </a:t>
            </a:r>
            <a:r>
              <a:rPr lang="en-US" altLang="en-US" sz="2800">
                <a:solidFill>
                  <a:srgbClr val="5C646F"/>
                </a:solidFill>
                <a:latin typeface="Cambria" panose="02040503050406030204" pitchFamily="18" charset="0"/>
                <a:ea typeface="Cambria" panose="02040503050406030204" pitchFamily="18" charset="0"/>
              </a:rPr>
              <a:t>vòng lặp sẽ kết thúc và chương trình sẽ tiếp tục câu lệnh theo sau vòng lặp </a:t>
            </a:r>
            <a:r>
              <a:rPr lang="en-US" altLang="en-US" sz="2800" b="1">
                <a:solidFill>
                  <a:srgbClr val="5C646F"/>
                </a:solidFill>
                <a:latin typeface="Cambria" panose="02040503050406030204" pitchFamily="18" charset="0"/>
                <a:ea typeface="Cambria" panose="02040503050406030204" pitchFamily="18" charset="0"/>
              </a:rPr>
              <a:t>for.</a:t>
            </a:r>
            <a:endParaRPr lang="en-US" altLang="en-US" sz="2800">
              <a:solidFill>
                <a:srgbClr val="5C646F"/>
              </a:solidFill>
              <a:latin typeface="Cambria" panose="02040503050406030204" pitchFamily="18" charset="0"/>
              <a:ea typeface="Cambria" panose="02040503050406030204" pitchFamily="18" charset="0"/>
            </a:endParaRPr>
          </a:p>
        </p:txBody>
      </p:sp>
      <p:sp>
        <p:nvSpPr>
          <p:cNvPr id="9" name="Content Placeholder 2">
            <a:extLst>
              <a:ext uri="{FF2B5EF4-FFF2-40B4-BE49-F238E27FC236}">
                <a16:creationId xmlns:a16="http://schemas.microsoft.com/office/drawing/2014/main" id="{20B5CAE9-AB09-4773-B543-1DE68B466CD8}"/>
              </a:ext>
            </a:extLst>
          </p:cNvPr>
          <p:cNvSpPr>
            <a:spLocks noGrp="1"/>
          </p:cNvSpPr>
          <p:nvPr>
            <p:ph idx="1"/>
          </p:nvPr>
        </p:nvSpPr>
        <p:spPr>
          <a:xfrm>
            <a:off x="0" y="1083049"/>
            <a:ext cx="5338849" cy="677980"/>
          </a:xfrm>
        </p:spPr>
        <p:txBody>
          <a:bodyPr anchor="ctr"/>
          <a:lstStyle/>
          <a:p>
            <a:pPr marL="0" indent="515938">
              <a:buFont typeface="Wingdings" panose="05000000000000000000" pitchFamily="2" charset="2"/>
              <a:buChar char="q"/>
            </a:pPr>
            <a:r>
              <a:rPr lang="en-US" b="1" i="0">
                <a:solidFill>
                  <a:srgbClr val="5C646F"/>
                </a:solidFill>
                <a:effectLst/>
                <a:latin typeface="Cambria" panose="02040503050406030204" pitchFamily="18" charset="0"/>
                <a:ea typeface="Cambria" panose="02040503050406030204" pitchFamily="18" charset="0"/>
              </a:rPr>
              <a:t>Cú pháp:</a:t>
            </a:r>
            <a:endParaRPr lang="en-US" b="1">
              <a:solidFill>
                <a:srgbClr val="5C646F"/>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68286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D91D-C30D-4E3E-9219-13ABD76DF4A2}"/>
              </a:ext>
            </a:extLst>
          </p:cNvPr>
          <p:cNvSpPr>
            <a:spLocks noGrp="1"/>
          </p:cNvSpPr>
          <p:nvPr>
            <p:ph type="title"/>
          </p:nvPr>
        </p:nvSpPr>
        <p:spPr>
          <a:xfrm>
            <a:off x="3904903" y="125917"/>
            <a:ext cx="5338849" cy="677980"/>
          </a:xfrm>
        </p:spPr>
        <p:txBody>
          <a:bodyPr>
            <a:noAutofit/>
          </a:bodyPr>
          <a:lstStyle/>
          <a:p>
            <a:r>
              <a:rPr lang="en-US" sz="6000" b="1" i="0">
                <a:solidFill>
                  <a:srgbClr val="25265E"/>
                </a:solidFill>
                <a:effectLst/>
                <a:latin typeface="euclid_circular_a"/>
              </a:rPr>
              <a:t>C++ for loop</a:t>
            </a:r>
            <a:endParaRPr lang="en-US" sz="6000"/>
          </a:p>
        </p:txBody>
      </p:sp>
      <p:sp>
        <p:nvSpPr>
          <p:cNvPr id="3" name="Content Placeholder 2">
            <a:extLst>
              <a:ext uri="{FF2B5EF4-FFF2-40B4-BE49-F238E27FC236}">
                <a16:creationId xmlns:a16="http://schemas.microsoft.com/office/drawing/2014/main" id="{B42880B4-7948-4BD4-A06E-E71B28A8EE49}"/>
              </a:ext>
            </a:extLst>
          </p:cNvPr>
          <p:cNvSpPr>
            <a:spLocks noGrp="1"/>
          </p:cNvSpPr>
          <p:nvPr>
            <p:ph idx="1"/>
          </p:nvPr>
        </p:nvSpPr>
        <p:spPr>
          <a:xfrm>
            <a:off x="588819" y="1162639"/>
            <a:ext cx="6161116" cy="677980"/>
          </a:xfrm>
        </p:spPr>
        <p:txBody>
          <a:bodyPr anchor="ctr">
            <a:normAutofit fontScale="92500"/>
          </a:bodyPr>
          <a:lstStyle/>
          <a:p>
            <a:pPr marL="0" indent="515938">
              <a:buFont typeface="Wingdings" panose="05000000000000000000" pitchFamily="2" charset="2"/>
              <a:buChar char="q"/>
            </a:pPr>
            <a:r>
              <a:rPr lang="en-US" b="1" i="0">
                <a:solidFill>
                  <a:srgbClr val="5C646F"/>
                </a:solidFill>
                <a:effectLst/>
                <a:latin typeface="Cambria" panose="02040503050406030204" pitchFamily="18" charset="0"/>
                <a:ea typeface="Cambria" panose="02040503050406030204" pitchFamily="18" charset="0"/>
              </a:rPr>
              <a:t>Lưu đồ của vòng lặp For trong C++</a:t>
            </a:r>
            <a:endParaRPr lang="en-US" b="1">
              <a:solidFill>
                <a:srgbClr val="5C646F"/>
              </a:solidFill>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020A38AC-FC4B-4E78-881D-B3BA4A328F9B}"/>
              </a:ext>
            </a:extLst>
          </p:cNvPr>
          <p:cNvPicPr>
            <a:picLocks noChangeAspect="1"/>
          </p:cNvPicPr>
          <p:nvPr/>
        </p:nvPicPr>
        <p:blipFill>
          <a:blip r:embed="rId2"/>
          <a:stretch>
            <a:fillRect/>
          </a:stretch>
        </p:blipFill>
        <p:spPr>
          <a:xfrm>
            <a:off x="4033407" y="1840619"/>
            <a:ext cx="3788521" cy="4964993"/>
          </a:xfrm>
          <a:prstGeom prst="rect">
            <a:avLst/>
          </a:prstGeom>
        </p:spPr>
      </p:pic>
    </p:spTree>
    <p:extLst>
      <p:ext uri="{BB962C8B-B14F-4D97-AF65-F5344CB8AC3E}">
        <p14:creationId xmlns:p14="http://schemas.microsoft.com/office/powerpoint/2010/main" val="3911763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D91D-C30D-4E3E-9219-13ABD76DF4A2}"/>
              </a:ext>
            </a:extLst>
          </p:cNvPr>
          <p:cNvSpPr>
            <a:spLocks noGrp="1"/>
          </p:cNvSpPr>
          <p:nvPr>
            <p:ph type="title"/>
          </p:nvPr>
        </p:nvSpPr>
        <p:spPr>
          <a:xfrm>
            <a:off x="3904903" y="125917"/>
            <a:ext cx="5338849" cy="677980"/>
          </a:xfrm>
        </p:spPr>
        <p:txBody>
          <a:bodyPr>
            <a:noAutofit/>
          </a:bodyPr>
          <a:lstStyle/>
          <a:p>
            <a:r>
              <a:rPr lang="en-US" sz="6000" b="1" i="0">
                <a:solidFill>
                  <a:srgbClr val="25265E"/>
                </a:solidFill>
                <a:effectLst/>
                <a:latin typeface="euclid_circular_a"/>
              </a:rPr>
              <a:t>C++ for loop</a:t>
            </a:r>
            <a:endParaRPr lang="en-US" sz="6000"/>
          </a:p>
        </p:txBody>
      </p:sp>
      <p:sp>
        <p:nvSpPr>
          <p:cNvPr id="3" name="Content Placeholder 2">
            <a:extLst>
              <a:ext uri="{FF2B5EF4-FFF2-40B4-BE49-F238E27FC236}">
                <a16:creationId xmlns:a16="http://schemas.microsoft.com/office/drawing/2014/main" id="{B42880B4-7948-4BD4-A06E-E71B28A8EE49}"/>
              </a:ext>
            </a:extLst>
          </p:cNvPr>
          <p:cNvSpPr>
            <a:spLocks noGrp="1"/>
          </p:cNvSpPr>
          <p:nvPr>
            <p:ph idx="1"/>
          </p:nvPr>
        </p:nvSpPr>
        <p:spPr>
          <a:xfrm>
            <a:off x="0" y="1096137"/>
            <a:ext cx="7225145" cy="677980"/>
          </a:xfrm>
        </p:spPr>
        <p:txBody>
          <a:bodyPr anchor="ctr">
            <a:normAutofit/>
          </a:bodyPr>
          <a:lstStyle/>
          <a:p>
            <a:pPr marL="0" indent="515938">
              <a:buFont typeface="Wingdings" panose="05000000000000000000" pitchFamily="2" charset="2"/>
              <a:buChar char="q"/>
            </a:pPr>
            <a:r>
              <a:rPr lang="en-US" b="1">
                <a:latin typeface="Cambria" panose="02040503050406030204" pitchFamily="18" charset="0"/>
                <a:ea typeface="Cambria" panose="02040503050406030204" pitchFamily="18" charset="0"/>
              </a:rPr>
              <a:t>Ví dụ: In các số tự nhiên từ 1 đến 5</a:t>
            </a:r>
          </a:p>
        </p:txBody>
      </p:sp>
      <p:sp>
        <p:nvSpPr>
          <p:cNvPr id="8" name="TextBox 7">
            <a:extLst>
              <a:ext uri="{FF2B5EF4-FFF2-40B4-BE49-F238E27FC236}">
                <a16:creationId xmlns:a16="http://schemas.microsoft.com/office/drawing/2014/main" id="{4BAF535B-DD0A-4083-B31C-B0629E5283A8}"/>
              </a:ext>
            </a:extLst>
          </p:cNvPr>
          <p:cNvSpPr txBox="1"/>
          <p:nvPr/>
        </p:nvSpPr>
        <p:spPr>
          <a:xfrm>
            <a:off x="976745" y="6150114"/>
            <a:ext cx="7867996" cy="707886"/>
          </a:xfrm>
          <a:prstGeom prst="rect">
            <a:avLst/>
          </a:prstGeom>
          <a:noFill/>
        </p:spPr>
        <p:txBody>
          <a:bodyPr wrap="square">
            <a:spAutoFit/>
          </a:bodyPr>
          <a:lstStyle/>
          <a:p>
            <a:r>
              <a:rPr lang="en-US" altLang="en-US" sz="4000" b="1">
                <a:latin typeface="Consolas" panose="020B0609020204030204" pitchFamily="49" charset="0"/>
              </a:rPr>
              <a:t>Output: 1 2 3 4 5</a:t>
            </a:r>
            <a:endParaRPr lang="pt-BR" altLang="en-US" sz="4000" b="1">
              <a:latin typeface="Consolas" panose="020B0609020204030204" pitchFamily="49" charset="0"/>
            </a:endParaRPr>
          </a:p>
        </p:txBody>
      </p:sp>
      <p:grpSp>
        <p:nvGrpSpPr>
          <p:cNvPr id="12" name="Group 11">
            <a:extLst>
              <a:ext uri="{FF2B5EF4-FFF2-40B4-BE49-F238E27FC236}">
                <a16:creationId xmlns:a16="http://schemas.microsoft.com/office/drawing/2014/main" id="{1C46353D-E673-4A83-92E7-5EC958EF069D}"/>
              </a:ext>
            </a:extLst>
          </p:cNvPr>
          <p:cNvGrpSpPr/>
          <p:nvPr/>
        </p:nvGrpSpPr>
        <p:grpSpPr>
          <a:xfrm>
            <a:off x="1097280" y="1774117"/>
            <a:ext cx="9842269" cy="4250080"/>
            <a:chOff x="1097280" y="1774117"/>
            <a:chExt cx="9842269" cy="4250080"/>
          </a:xfrm>
        </p:grpSpPr>
        <p:sp>
          <p:nvSpPr>
            <p:cNvPr id="6" name="TextBox 5">
              <a:extLst>
                <a:ext uri="{FF2B5EF4-FFF2-40B4-BE49-F238E27FC236}">
                  <a16:creationId xmlns:a16="http://schemas.microsoft.com/office/drawing/2014/main" id="{5DE3A88B-E003-45CB-9BB7-D294ABEE9400}"/>
                </a:ext>
              </a:extLst>
            </p:cNvPr>
            <p:cNvSpPr txBox="1"/>
            <p:nvPr/>
          </p:nvSpPr>
          <p:spPr>
            <a:xfrm>
              <a:off x="2340033" y="1976211"/>
              <a:ext cx="7867996" cy="3785652"/>
            </a:xfrm>
            <a:prstGeom prst="rect">
              <a:avLst/>
            </a:prstGeom>
            <a:noFill/>
          </p:spPr>
          <p:txBody>
            <a:bodyPr wrap="square">
              <a:spAutoFit/>
            </a:bodyPr>
            <a:lstStyle/>
            <a:p>
              <a:r>
                <a:rPr lang="en-US" altLang="en-US" sz="2400" b="1">
                  <a:latin typeface="Consolas" panose="020B0609020204030204" pitchFamily="49" charset="0"/>
                </a:rPr>
                <a:t>#include &lt;iostream&gt;</a:t>
              </a:r>
            </a:p>
            <a:p>
              <a:endParaRPr lang="en-US" altLang="en-US" sz="2400" b="1">
                <a:latin typeface="Consolas" panose="020B0609020204030204" pitchFamily="49" charset="0"/>
              </a:endParaRPr>
            </a:p>
            <a:p>
              <a:r>
                <a:rPr lang="en-US" altLang="en-US" sz="2400" b="1">
                  <a:latin typeface="Consolas" panose="020B0609020204030204" pitchFamily="49" charset="0"/>
                </a:rPr>
                <a:t>using namespace std;</a:t>
              </a:r>
            </a:p>
            <a:p>
              <a:endParaRPr lang="en-US" altLang="en-US" sz="2400" b="1">
                <a:latin typeface="Consolas" panose="020B0609020204030204" pitchFamily="49" charset="0"/>
              </a:endParaRPr>
            </a:p>
            <a:p>
              <a:r>
                <a:rPr lang="en-US" altLang="en-US" sz="2400" b="1">
                  <a:latin typeface="Consolas" panose="020B0609020204030204" pitchFamily="49" charset="0"/>
                </a:rPr>
                <a:t>int main() {</a:t>
              </a:r>
            </a:p>
            <a:p>
              <a:r>
                <a:rPr lang="en-US" altLang="en-US" sz="2400" b="1">
                  <a:latin typeface="Consolas" panose="020B0609020204030204" pitchFamily="49" charset="0"/>
                </a:rPr>
                <a:t>        for (int i = 1; i &lt;= 5; ++i) {</a:t>
              </a:r>
            </a:p>
            <a:p>
              <a:r>
                <a:rPr lang="en-US" altLang="en-US" sz="2400" b="1">
                  <a:latin typeface="Consolas" panose="020B0609020204030204" pitchFamily="49" charset="0"/>
                </a:rPr>
                <a:t>        cout &lt;&lt; i &lt;&lt; " ";</a:t>
              </a:r>
            </a:p>
            <a:p>
              <a:r>
                <a:rPr lang="en-US" altLang="en-US" sz="2400" b="1">
                  <a:latin typeface="Consolas" panose="020B0609020204030204" pitchFamily="49" charset="0"/>
                </a:rPr>
                <a:t>    }</a:t>
              </a:r>
            </a:p>
            <a:p>
              <a:r>
                <a:rPr lang="en-US" altLang="en-US" sz="2400" b="1">
                  <a:latin typeface="Consolas" panose="020B0609020204030204" pitchFamily="49" charset="0"/>
                </a:rPr>
                <a:t>    return 0;</a:t>
              </a:r>
            </a:p>
            <a:p>
              <a:r>
                <a:rPr lang="en-US" altLang="en-US" sz="2400" b="1">
                  <a:latin typeface="Consolas" panose="020B0609020204030204" pitchFamily="49" charset="0"/>
                </a:rPr>
                <a:t>}</a:t>
              </a:r>
              <a:endParaRPr lang="pt-BR" altLang="en-US" sz="2400" b="1">
                <a:latin typeface="Consolas" panose="020B0609020204030204" pitchFamily="49" charset="0"/>
              </a:endParaRPr>
            </a:p>
          </p:txBody>
        </p:sp>
        <p:sp>
          <p:nvSpPr>
            <p:cNvPr id="9" name="Rectangle 8">
              <a:extLst>
                <a:ext uri="{FF2B5EF4-FFF2-40B4-BE49-F238E27FC236}">
                  <a16:creationId xmlns:a16="http://schemas.microsoft.com/office/drawing/2014/main" id="{FD1758A3-396A-4389-BEE6-6FC1EE10AECC}"/>
                </a:ext>
              </a:extLst>
            </p:cNvPr>
            <p:cNvSpPr/>
            <p:nvPr/>
          </p:nvSpPr>
          <p:spPr>
            <a:xfrm>
              <a:off x="1097280" y="1774117"/>
              <a:ext cx="9842269" cy="425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80645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D91D-C30D-4E3E-9219-13ABD76DF4A2}"/>
              </a:ext>
            </a:extLst>
          </p:cNvPr>
          <p:cNvSpPr>
            <a:spLocks noGrp="1"/>
          </p:cNvSpPr>
          <p:nvPr>
            <p:ph type="title"/>
          </p:nvPr>
        </p:nvSpPr>
        <p:spPr>
          <a:xfrm>
            <a:off x="3904903" y="125917"/>
            <a:ext cx="5338849" cy="677980"/>
          </a:xfrm>
        </p:spPr>
        <p:txBody>
          <a:bodyPr>
            <a:noAutofit/>
          </a:bodyPr>
          <a:lstStyle/>
          <a:p>
            <a:r>
              <a:rPr lang="en-US" sz="6000" b="1" i="0">
                <a:solidFill>
                  <a:srgbClr val="25265E"/>
                </a:solidFill>
                <a:effectLst/>
                <a:latin typeface="euclid_circular_a"/>
              </a:rPr>
              <a:t>C++ for loop</a:t>
            </a:r>
            <a:endParaRPr lang="en-US" sz="6000"/>
          </a:p>
        </p:txBody>
      </p:sp>
      <p:sp>
        <p:nvSpPr>
          <p:cNvPr id="3" name="Content Placeholder 2">
            <a:extLst>
              <a:ext uri="{FF2B5EF4-FFF2-40B4-BE49-F238E27FC236}">
                <a16:creationId xmlns:a16="http://schemas.microsoft.com/office/drawing/2014/main" id="{B42880B4-7948-4BD4-A06E-E71B28A8EE49}"/>
              </a:ext>
            </a:extLst>
          </p:cNvPr>
          <p:cNvSpPr>
            <a:spLocks noGrp="1"/>
          </p:cNvSpPr>
          <p:nvPr>
            <p:ph idx="1"/>
          </p:nvPr>
        </p:nvSpPr>
        <p:spPr>
          <a:xfrm>
            <a:off x="0" y="1096137"/>
            <a:ext cx="7225145" cy="677980"/>
          </a:xfrm>
        </p:spPr>
        <p:txBody>
          <a:bodyPr anchor="ctr">
            <a:normAutofit/>
          </a:bodyPr>
          <a:lstStyle/>
          <a:p>
            <a:pPr marL="0" indent="515938">
              <a:buFont typeface="Wingdings" panose="05000000000000000000" pitchFamily="2" charset="2"/>
              <a:buChar char="q"/>
            </a:pPr>
            <a:r>
              <a:rPr lang="en-US" b="1">
                <a:latin typeface="Cambria" panose="02040503050406030204" pitchFamily="18" charset="0"/>
                <a:ea typeface="Cambria" panose="02040503050406030204" pitchFamily="18" charset="0"/>
              </a:rPr>
              <a:t>Ví dụ: In các số tự nhiên từ 1 đến 5</a:t>
            </a:r>
          </a:p>
        </p:txBody>
      </p:sp>
      <p:pic>
        <p:nvPicPr>
          <p:cNvPr id="5" name="Picture 4">
            <a:extLst>
              <a:ext uri="{FF2B5EF4-FFF2-40B4-BE49-F238E27FC236}">
                <a16:creationId xmlns:a16="http://schemas.microsoft.com/office/drawing/2014/main" id="{374E5C15-417A-4F8D-8492-9D312AA46CDD}"/>
              </a:ext>
            </a:extLst>
          </p:cNvPr>
          <p:cNvPicPr>
            <a:picLocks noChangeAspect="1"/>
          </p:cNvPicPr>
          <p:nvPr/>
        </p:nvPicPr>
        <p:blipFill>
          <a:blip r:embed="rId2"/>
          <a:stretch>
            <a:fillRect/>
          </a:stretch>
        </p:blipFill>
        <p:spPr>
          <a:xfrm>
            <a:off x="3426575" y="1774117"/>
            <a:ext cx="5338849" cy="5039873"/>
          </a:xfrm>
          <a:prstGeom prst="rect">
            <a:avLst/>
          </a:prstGeom>
        </p:spPr>
      </p:pic>
    </p:spTree>
    <p:extLst>
      <p:ext uri="{BB962C8B-B14F-4D97-AF65-F5344CB8AC3E}">
        <p14:creationId xmlns:p14="http://schemas.microsoft.com/office/powerpoint/2010/main" val="4113809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D91D-C30D-4E3E-9219-13ABD76DF4A2}"/>
              </a:ext>
            </a:extLst>
          </p:cNvPr>
          <p:cNvSpPr>
            <a:spLocks noGrp="1"/>
          </p:cNvSpPr>
          <p:nvPr>
            <p:ph type="title"/>
          </p:nvPr>
        </p:nvSpPr>
        <p:spPr>
          <a:xfrm>
            <a:off x="2926081" y="125917"/>
            <a:ext cx="7614458" cy="677980"/>
          </a:xfrm>
        </p:spPr>
        <p:txBody>
          <a:bodyPr>
            <a:noAutofit/>
          </a:bodyPr>
          <a:lstStyle/>
          <a:p>
            <a:r>
              <a:rPr lang="en-US" sz="6000" b="1" i="0">
                <a:solidFill>
                  <a:srgbClr val="25265E"/>
                </a:solidFill>
                <a:effectLst/>
                <a:latin typeface="euclid_circular_a"/>
              </a:rPr>
              <a:t>C++ Nested For loops</a:t>
            </a:r>
            <a:endParaRPr lang="en-US" sz="6000"/>
          </a:p>
        </p:txBody>
      </p:sp>
      <p:sp>
        <p:nvSpPr>
          <p:cNvPr id="7" name="Text Box 6">
            <a:extLst>
              <a:ext uri="{FF2B5EF4-FFF2-40B4-BE49-F238E27FC236}">
                <a16:creationId xmlns:a16="http://schemas.microsoft.com/office/drawing/2014/main" id="{727541BE-A185-4033-9F16-FBAE272FB1B2}"/>
              </a:ext>
            </a:extLst>
          </p:cNvPr>
          <p:cNvSpPr txBox="1">
            <a:spLocks noChangeArrowheads="1"/>
          </p:cNvSpPr>
          <p:nvPr/>
        </p:nvSpPr>
        <p:spPr bwMode="auto">
          <a:xfrm>
            <a:off x="731521" y="1352897"/>
            <a:ext cx="1025790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9pPr>
          </a:lstStyle>
          <a:p>
            <a:pPr eaLnBrk="1" hangingPunct="1">
              <a:buFont typeface="Wingdings" panose="05000000000000000000" pitchFamily="2" charset="2"/>
              <a:buNone/>
            </a:pPr>
            <a:r>
              <a:rPr lang="en-US" altLang="en-US" sz="2800">
                <a:solidFill>
                  <a:schemeClr val="tx2"/>
                </a:solidFill>
                <a:latin typeface="Cambria" panose="02040503050406030204" pitchFamily="18" charset="0"/>
                <a:ea typeface="Cambria" panose="02040503050406030204" pitchFamily="18" charset="0"/>
              </a:rPr>
              <a:t>Vòng lặp </a:t>
            </a:r>
            <a:r>
              <a:rPr lang="en-US" altLang="en-US" sz="2800" b="1">
                <a:solidFill>
                  <a:schemeClr val="tx2"/>
                </a:solidFill>
                <a:latin typeface="Cambria" panose="02040503050406030204" pitchFamily="18" charset="0"/>
                <a:ea typeface="Cambria" panose="02040503050406030204" pitchFamily="18" charset="0"/>
              </a:rPr>
              <a:t>for </a:t>
            </a:r>
            <a:r>
              <a:rPr lang="en-US" altLang="en-US" sz="2800">
                <a:solidFill>
                  <a:schemeClr val="tx2"/>
                </a:solidFill>
                <a:latin typeface="Cambria" panose="02040503050406030204" pitchFamily="18" charset="0"/>
                <a:ea typeface="Cambria" panose="02040503050406030204" pitchFamily="18" charset="0"/>
              </a:rPr>
              <a:t>sẽ được gọi là vòng lặp </a:t>
            </a:r>
            <a:r>
              <a:rPr lang="en-US" altLang="en-US" sz="2800" b="1">
                <a:solidFill>
                  <a:schemeClr val="tx2"/>
                </a:solidFill>
                <a:latin typeface="Cambria" panose="02040503050406030204" pitchFamily="18" charset="0"/>
                <a:ea typeface="Cambria" panose="02040503050406030204" pitchFamily="18" charset="0"/>
              </a:rPr>
              <a:t>for </a:t>
            </a:r>
            <a:r>
              <a:rPr lang="en-US" altLang="en-US" sz="2800">
                <a:solidFill>
                  <a:schemeClr val="tx2"/>
                </a:solidFill>
                <a:latin typeface="Cambria" panose="02040503050406030204" pitchFamily="18" charset="0"/>
                <a:ea typeface="Cambria" panose="02040503050406030204" pitchFamily="18" charset="0"/>
              </a:rPr>
              <a:t>lồng nhau khi nó được viết như sau:</a:t>
            </a:r>
          </a:p>
        </p:txBody>
      </p:sp>
      <p:sp>
        <p:nvSpPr>
          <p:cNvPr id="8" name="Text Box 8">
            <a:extLst>
              <a:ext uri="{FF2B5EF4-FFF2-40B4-BE49-F238E27FC236}">
                <a16:creationId xmlns:a16="http://schemas.microsoft.com/office/drawing/2014/main" id="{AF26E2FD-7F9B-477C-9742-75CE9770EC39}"/>
              </a:ext>
            </a:extLst>
          </p:cNvPr>
          <p:cNvSpPr txBox="1">
            <a:spLocks noChangeArrowheads="1"/>
          </p:cNvSpPr>
          <p:nvPr/>
        </p:nvSpPr>
        <p:spPr bwMode="auto">
          <a:xfrm>
            <a:off x="2926081" y="2372030"/>
            <a:ext cx="661912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9pPr>
          </a:lstStyle>
          <a:p>
            <a:r>
              <a:rPr lang="en-US" altLang="en-US" sz="2400" b="1">
                <a:latin typeface="Consolas" panose="020B0609020204030204" pitchFamily="49" charset="0"/>
              </a:rPr>
              <a:t>for(i = 1; i&lt;max1; i++)</a:t>
            </a:r>
          </a:p>
          <a:p>
            <a:r>
              <a:rPr lang="en-US" altLang="en-US" sz="2400" b="1">
                <a:latin typeface="Consolas" panose="020B0609020204030204" pitchFamily="49" charset="0"/>
              </a:rPr>
              <a:t>	{</a:t>
            </a:r>
          </a:p>
          <a:p>
            <a:r>
              <a:rPr lang="en-US" altLang="en-US" sz="2400" b="1">
                <a:latin typeface="Consolas" panose="020B0609020204030204" pitchFamily="49" charset="0"/>
              </a:rPr>
              <a:t>			        .</a:t>
            </a:r>
          </a:p>
          <a:p>
            <a:r>
              <a:rPr lang="en-US" altLang="en-US" sz="2400" b="1">
                <a:latin typeface="Consolas" panose="020B0609020204030204" pitchFamily="49" charset="0"/>
              </a:rPr>
              <a:t>		              .</a:t>
            </a:r>
          </a:p>
          <a:p>
            <a:r>
              <a:rPr lang="en-US" altLang="en-US" sz="2400" b="1">
                <a:latin typeface="Consolas" panose="020B0609020204030204" pitchFamily="49" charset="0"/>
              </a:rPr>
              <a:t>		for(j = 0; j &lt; = max2; j++)</a:t>
            </a:r>
          </a:p>
          <a:p>
            <a:r>
              <a:rPr lang="en-US" altLang="en-US" sz="2400" b="1">
                <a:latin typeface="Consolas" panose="020B0609020204030204" pitchFamily="49" charset="0"/>
              </a:rPr>
              <a:t>		{</a:t>
            </a:r>
          </a:p>
          <a:p>
            <a:r>
              <a:rPr lang="en-US" altLang="en-US" sz="2400" b="1">
                <a:latin typeface="Consolas" panose="020B0609020204030204" pitchFamily="49" charset="0"/>
              </a:rPr>
              <a:t>			.</a:t>
            </a:r>
          </a:p>
          <a:p>
            <a:r>
              <a:rPr lang="en-US" altLang="en-US" sz="2400" b="1">
                <a:latin typeface="Consolas" panose="020B0609020204030204" pitchFamily="49" charset="0"/>
              </a:rPr>
              <a:t>			.</a:t>
            </a:r>
          </a:p>
          <a:p>
            <a:r>
              <a:rPr lang="en-US" altLang="en-US" sz="2400" b="1">
                <a:latin typeface="Consolas" panose="020B0609020204030204" pitchFamily="49" charset="0"/>
              </a:rPr>
              <a:t>		}</a:t>
            </a:r>
          </a:p>
          <a:p>
            <a:r>
              <a:rPr lang="en-US" altLang="en-US" sz="2400" b="1">
                <a:latin typeface="Consolas" panose="020B0609020204030204" pitchFamily="49" charset="0"/>
              </a:rPr>
              <a:t>		.</a:t>
            </a:r>
          </a:p>
          <a:p>
            <a:r>
              <a:rPr lang="en-US" altLang="en-US" sz="2400" b="1">
                <a:latin typeface="Consolas" panose="020B0609020204030204" pitchFamily="49" charset="0"/>
              </a:rPr>
              <a:t>		.</a:t>
            </a:r>
          </a:p>
          <a:p>
            <a:r>
              <a:rPr lang="en-US" altLang="en-US" sz="2400" b="1">
                <a:latin typeface="Consolas" panose="020B0609020204030204" pitchFamily="49" charset="0"/>
              </a:rPr>
              <a:t>	}</a:t>
            </a:r>
          </a:p>
        </p:txBody>
      </p:sp>
    </p:spTree>
    <p:extLst>
      <p:ext uri="{BB962C8B-B14F-4D97-AF65-F5344CB8AC3E}">
        <p14:creationId xmlns:p14="http://schemas.microsoft.com/office/powerpoint/2010/main" val="3174176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D91D-C30D-4E3E-9219-13ABD76DF4A2}"/>
              </a:ext>
            </a:extLst>
          </p:cNvPr>
          <p:cNvSpPr>
            <a:spLocks noGrp="1"/>
          </p:cNvSpPr>
          <p:nvPr>
            <p:ph type="title"/>
          </p:nvPr>
        </p:nvSpPr>
        <p:spPr>
          <a:xfrm>
            <a:off x="3009207" y="161059"/>
            <a:ext cx="7082443" cy="677980"/>
          </a:xfrm>
        </p:spPr>
        <p:txBody>
          <a:bodyPr>
            <a:noAutofit/>
          </a:bodyPr>
          <a:lstStyle/>
          <a:p>
            <a:r>
              <a:rPr lang="en-US" sz="6000" b="1" i="0">
                <a:solidFill>
                  <a:srgbClr val="25265E"/>
                </a:solidFill>
                <a:effectLst/>
                <a:latin typeface="euclid_circular_a"/>
              </a:rPr>
              <a:t>C++ Nested For loops</a:t>
            </a:r>
            <a:endParaRPr lang="en-US" sz="6000"/>
          </a:p>
        </p:txBody>
      </p:sp>
      <p:grpSp>
        <p:nvGrpSpPr>
          <p:cNvPr id="12" name="Group 11">
            <a:extLst>
              <a:ext uri="{FF2B5EF4-FFF2-40B4-BE49-F238E27FC236}">
                <a16:creationId xmlns:a16="http://schemas.microsoft.com/office/drawing/2014/main" id="{1C46353D-E673-4A83-92E7-5EC958EF069D}"/>
              </a:ext>
            </a:extLst>
          </p:cNvPr>
          <p:cNvGrpSpPr/>
          <p:nvPr/>
        </p:nvGrpSpPr>
        <p:grpSpPr>
          <a:xfrm>
            <a:off x="186790" y="1740867"/>
            <a:ext cx="8691203" cy="4278094"/>
            <a:chOff x="1097280" y="1774117"/>
            <a:chExt cx="9842269" cy="4278094"/>
          </a:xfrm>
        </p:grpSpPr>
        <p:sp>
          <p:nvSpPr>
            <p:cNvPr id="6" name="TextBox 5">
              <a:extLst>
                <a:ext uri="{FF2B5EF4-FFF2-40B4-BE49-F238E27FC236}">
                  <a16:creationId xmlns:a16="http://schemas.microsoft.com/office/drawing/2014/main" id="{5DE3A88B-E003-45CB-9BB7-D294ABEE9400}"/>
                </a:ext>
              </a:extLst>
            </p:cNvPr>
            <p:cNvSpPr txBox="1"/>
            <p:nvPr/>
          </p:nvSpPr>
          <p:spPr>
            <a:xfrm>
              <a:off x="1465561" y="1774117"/>
              <a:ext cx="8578734" cy="4278094"/>
            </a:xfrm>
            <a:prstGeom prst="rect">
              <a:avLst/>
            </a:prstGeom>
            <a:noFill/>
          </p:spPr>
          <p:txBody>
            <a:bodyPr wrap="square">
              <a:spAutoFit/>
            </a:bodyPr>
            <a:lstStyle/>
            <a:p>
              <a:r>
                <a:rPr lang="en-US" altLang="en-US" sz="1600" b="1">
                  <a:latin typeface="Courier New" panose="02070309020205020404" pitchFamily="49" charset="0"/>
                </a:rPr>
                <a:t>#include &lt;iostream.h&gt;</a:t>
              </a:r>
            </a:p>
            <a:p>
              <a:r>
                <a:rPr lang="en-US" altLang="en-US" sz="1600" b="1">
                  <a:latin typeface="Courier New" panose="02070309020205020404" pitchFamily="49" charset="0"/>
                </a:rPr>
                <a:t>using namespace std;</a:t>
              </a:r>
            </a:p>
            <a:p>
              <a:r>
                <a:rPr lang="en-US" altLang="en-US" sz="1600" b="1">
                  <a:latin typeface="Courier New" panose="02070309020205020404" pitchFamily="49" charset="0"/>
                </a:rPr>
                <a:t>int	main()</a:t>
              </a:r>
            </a:p>
            <a:p>
              <a:r>
                <a:rPr lang="en-US" altLang="en-US" sz="1600" b="1">
                  <a:latin typeface="Courier New" panose="02070309020205020404" pitchFamily="49" charset="0"/>
                </a:rPr>
                <a:t>{</a:t>
              </a:r>
            </a:p>
            <a:p>
              <a:r>
                <a:rPr lang="en-US" altLang="en-US" sz="1600" b="1">
                  <a:latin typeface="Courier New" panose="02070309020205020404" pitchFamily="49" charset="0"/>
                </a:rPr>
                <a:t>	int i, j, k;</a:t>
              </a:r>
            </a:p>
            <a:p>
              <a:r>
                <a:rPr lang="en-US" altLang="en-US" sz="1600" b="1">
                  <a:latin typeface="Courier New" panose="02070309020205020404" pitchFamily="49" charset="0"/>
                </a:rPr>
                <a:t>	i = 0;</a:t>
              </a:r>
            </a:p>
            <a:p>
              <a:r>
                <a:rPr lang="en-US" altLang="en-US" sz="1600" b="1">
                  <a:latin typeface="Courier New" panose="02070309020205020404" pitchFamily="49" charset="0"/>
                </a:rPr>
                <a:t>	cout &lt;&lt; "Enter no. of rows :";</a:t>
              </a:r>
            </a:p>
            <a:p>
              <a:r>
                <a:rPr lang="en-US" altLang="en-US" sz="1600" b="1">
                  <a:latin typeface="Courier New" panose="02070309020205020404" pitchFamily="49" charset="0"/>
                </a:rPr>
                <a:t>	cin &gt;&gt; i</a:t>
              </a:r>
            </a:p>
            <a:p>
              <a:r>
                <a:rPr lang="en-US" altLang="en-US" sz="1600" b="1">
                  <a:latin typeface="Courier New" panose="02070309020205020404" pitchFamily="49" charset="0"/>
                </a:rPr>
                <a:t>	printf("\n");</a:t>
              </a:r>
            </a:p>
            <a:p>
              <a:r>
                <a:rPr lang="en-US" altLang="en-US" sz="1600" b="1">
                  <a:latin typeface="Courier New" panose="02070309020205020404" pitchFamily="49" charset="0"/>
                </a:rPr>
                <a:t>	for (j = 0; j &lt; i ; j++)</a:t>
              </a:r>
            </a:p>
            <a:p>
              <a:r>
                <a:rPr lang="en-US" altLang="en-US" sz="1600" b="1">
                  <a:latin typeface="Courier New" panose="02070309020205020404" pitchFamily="49" charset="0"/>
                </a:rPr>
                <a:t>	{</a:t>
              </a:r>
            </a:p>
            <a:p>
              <a:r>
                <a:rPr lang="en-US" altLang="en-US" sz="1600" b="1">
                  <a:latin typeface="Courier New" panose="02070309020205020404" pitchFamily="49" charset="0"/>
                </a:rPr>
                <a:t>		cout &lt;&lt; "\n";</a:t>
              </a:r>
            </a:p>
            <a:p>
              <a:r>
                <a:rPr lang="en-US" altLang="en-US" sz="1600" b="1">
                  <a:latin typeface="Courier New" panose="02070309020205020404" pitchFamily="49" charset="0"/>
                </a:rPr>
                <a:t>		for (k = 0; k &lt;= j; k++) /*inner for loop*/</a:t>
              </a:r>
            </a:p>
            <a:p>
              <a:r>
                <a:rPr lang="en-US" altLang="en-US" sz="1600" b="1">
                  <a:latin typeface="Courier New" panose="02070309020205020404" pitchFamily="49" charset="0"/>
                </a:rPr>
                <a:t>		cout &lt;&lt; "*";</a:t>
              </a:r>
            </a:p>
            <a:p>
              <a:r>
                <a:rPr lang="en-US" altLang="en-US" sz="1600" b="1">
                  <a:latin typeface="Courier New" panose="02070309020205020404" pitchFamily="49" charset="0"/>
                </a:rPr>
                <a:t>	}</a:t>
              </a:r>
            </a:p>
            <a:p>
              <a:r>
                <a:rPr lang="en-US" altLang="en-US" sz="1600" b="1">
                  <a:latin typeface="Courier New" panose="02070309020205020404" pitchFamily="49" charset="0"/>
                </a:rPr>
                <a:t>	return 0;</a:t>
              </a:r>
            </a:p>
            <a:p>
              <a:r>
                <a:rPr lang="en-US" altLang="en-US" sz="1600" b="1">
                  <a:latin typeface="Courier New" panose="02070309020205020404" pitchFamily="49" charset="0"/>
                </a:rPr>
                <a:t>}</a:t>
              </a:r>
            </a:p>
          </p:txBody>
        </p:sp>
        <p:sp>
          <p:nvSpPr>
            <p:cNvPr id="9" name="Rectangle 8">
              <a:extLst>
                <a:ext uri="{FF2B5EF4-FFF2-40B4-BE49-F238E27FC236}">
                  <a16:creationId xmlns:a16="http://schemas.microsoft.com/office/drawing/2014/main" id="{FD1758A3-396A-4389-BEE6-6FC1EE10AECC}"/>
                </a:ext>
              </a:extLst>
            </p:cNvPr>
            <p:cNvSpPr/>
            <p:nvPr/>
          </p:nvSpPr>
          <p:spPr>
            <a:xfrm>
              <a:off x="1097280" y="1774117"/>
              <a:ext cx="9842269" cy="425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9FE24DA5-7759-4DBC-B417-E3485805E214}"/>
              </a:ext>
            </a:extLst>
          </p:cNvPr>
          <p:cNvPicPr>
            <a:picLocks noChangeAspect="1"/>
          </p:cNvPicPr>
          <p:nvPr/>
        </p:nvPicPr>
        <p:blipFill>
          <a:blip r:embed="rId2"/>
          <a:stretch>
            <a:fillRect/>
          </a:stretch>
        </p:blipFill>
        <p:spPr>
          <a:xfrm>
            <a:off x="9181161" y="1976211"/>
            <a:ext cx="2946415" cy="2586446"/>
          </a:xfrm>
          <a:prstGeom prst="rect">
            <a:avLst/>
          </a:prstGeom>
        </p:spPr>
      </p:pic>
      <p:sp>
        <p:nvSpPr>
          <p:cNvPr id="7" name="Content Placeholder 2">
            <a:extLst>
              <a:ext uri="{FF2B5EF4-FFF2-40B4-BE49-F238E27FC236}">
                <a16:creationId xmlns:a16="http://schemas.microsoft.com/office/drawing/2014/main" id="{B0DC27FF-3E51-4BCE-9B11-6FA68DDCF1B1}"/>
              </a:ext>
            </a:extLst>
          </p:cNvPr>
          <p:cNvSpPr>
            <a:spLocks noGrp="1"/>
          </p:cNvSpPr>
          <p:nvPr>
            <p:ph idx="1"/>
          </p:nvPr>
        </p:nvSpPr>
        <p:spPr>
          <a:xfrm>
            <a:off x="0" y="1096137"/>
            <a:ext cx="7225145" cy="677980"/>
          </a:xfrm>
        </p:spPr>
        <p:txBody>
          <a:bodyPr anchor="ctr">
            <a:normAutofit/>
          </a:bodyPr>
          <a:lstStyle/>
          <a:p>
            <a:pPr marL="0" indent="515938">
              <a:buFont typeface="Wingdings" panose="05000000000000000000" pitchFamily="2" charset="2"/>
              <a:buChar char="q"/>
            </a:pPr>
            <a:r>
              <a:rPr lang="en-US" b="1">
                <a:solidFill>
                  <a:srgbClr val="5C646F"/>
                </a:solidFill>
                <a:latin typeface="Cambria" panose="02040503050406030204" pitchFamily="18" charset="0"/>
                <a:ea typeface="Cambria" panose="02040503050406030204" pitchFamily="18" charset="0"/>
              </a:rPr>
              <a:t>Ví dụ: In các số tự nhiên từ 1 đến 5</a:t>
            </a:r>
          </a:p>
        </p:txBody>
      </p:sp>
    </p:spTree>
    <p:extLst>
      <p:ext uri="{BB962C8B-B14F-4D97-AF65-F5344CB8AC3E}">
        <p14:creationId xmlns:p14="http://schemas.microsoft.com/office/powerpoint/2010/main" val="2985278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2D34711177C6847AF1FE9F513965D16" ma:contentTypeVersion="14" ma:contentTypeDescription="Create a new document." ma:contentTypeScope="" ma:versionID="20c72cce78368fdb6ae63747c5cc0d1d">
  <xsd:schema xmlns:xsd="http://www.w3.org/2001/XMLSchema" xmlns:xs="http://www.w3.org/2001/XMLSchema" xmlns:p="http://schemas.microsoft.com/office/2006/metadata/properties" xmlns:ns3="e75a5625-18bc-4c96-8842-9487b94ab04d" xmlns:ns4="789f232f-e528-46f2-ade0-5180e638bfee" targetNamespace="http://schemas.microsoft.com/office/2006/metadata/properties" ma:root="true" ma:fieldsID="b72f4c36192f3386bdb752a68815355c" ns3:_="" ns4:_="">
    <xsd:import namespace="e75a5625-18bc-4c96-8842-9487b94ab04d"/>
    <xsd:import namespace="789f232f-e528-46f2-ade0-5180e638bfe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5a5625-18bc-4c96-8842-9487b94ab0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89f232f-e528-46f2-ade0-5180e638bfee"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964EF0-FB5E-4E10-ADE0-53EDC399E9F3}">
  <ds:schemaRefs>
    <ds:schemaRef ds:uri="http://schemas.microsoft.com/sharepoint/v3/contenttype/forms"/>
  </ds:schemaRefs>
</ds:datastoreItem>
</file>

<file path=customXml/itemProps2.xml><?xml version="1.0" encoding="utf-8"?>
<ds:datastoreItem xmlns:ds="http://schemas.openxmlformats.org/officeDocument/2006/customXml" ds:itemID="{E02634B7-0592-4992-AF46-B7B0E17601B4}">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75a5625-18bc-4c96-8842-9487b94ab04d"/>
    <ds:schemaRef ds:uri="http://purl.org/dc/elements/1.1/"/>
    <ds:schemaRef ds:uri="789f232f-e528-46f2-ade0-5180e638bfee"/>
    <ds:schemaRef ds:uri="http://www.w3.org/XML/1998/namespace"/>
    <ds:schemaRef ds:uri="http://purl.org/dc/dcmitype/"/>
  </ds:schemaRefs>
</ds:datastoreItem>
</file>

<file path=customXml/itemProps3.xml><?xml version="1.0" encoding="utf-8"?>
<ds:datastoreItem xmlns:ds="http://schemas.openxmlformats.org/officeDocument/2006/customXml" ds:itemID="{D4B4981B-7A69-452B-9107-4266CA88F6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5a5625-18bc-4c96-8842-9487b94ab04d"/>
    <ds:schemaRef ds:uri="789f232f-e528-46f2-ade0-5180e638bf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667</TotalTime>
  <Words>2145</Words>
  <Application>Microsoft Office PowerPoint</Application>
  <PresentationFormat>Widescreen</PresentationFormat>
  <Paragraphs>294</Paragraphs>
  <Slides>32</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0</vt:i4>
      </vt:variant>
      <vt:variant>
        <vt:lpstr>Slide Titles</vt:lpstr>
      </vt:variant>
      <vt:variant>
        <vt:i4>32</vt:i4>
      </vt:variant>
    </vt:vector>
  </HeadingPairs>
  <TitlesOfParts>
    <vt:vector size="45" baseType="lpstr">
      <vt:lpstr>Amasis MT Pro Black</vt:lpstr>
      <vt:lpstr>Arial</vt:lpstr>
      <vt:lpstr>Bahnschrift SemiBold Condensed</vt:lpstr>
      <vt:lpstr>Calibri</vt:lpstr>
      <vt:lpstr>Calibri Light</vt:lpstr>
      <vt:lpstr>Cambria</vt:lpstr>
      <vt:lpstr>Consolas</vt:lpstr>
      <vt:lpstr>Courier New</vt:lpstr>
      <vt:lpstr>euclid_circular_a</vt:lpstr>
      <vt:lpstr>Tahoma</vt:lpstr>
      <vt:lpstr>Times New Roman</vt:lpstr>
      <vt:lpstr>Wingdings</vt:lpstr>
      <vt:lpstr>Office Theme</vt:lpstr>
      <vt:lpstr>LOOP</vt:lpstr>
      <vt:lpstr>C++ for loop</vt:lpstr>
      <vt:lpstr>C++ for loop</vt:lpstr>
      <vt:lpstr>C++ for loop</vt:lpstr>
      <vt:lpstr>C++ for loop</vt:lpstr>
      <vt:lpstr>C++ for loop</vt:lpstr>
      <vt:lpstr>C++ for loop</vt:lpstr>
      <vt:lpstr>C++ Nested For loops</vt:lpstr>
      <vt:lpstr>C++ Nested For loops</vt:lpstr>
      <vt:lpstr>C++ while loop</vt:lpstr>
      <vt:lpstr>C++ while loop</vt:lpstr>
      <vt:lpstr>C++ while loop</vt:lpstr>
      <vt:lpstr>C++ while loop</vt:lpstr>
      <vt:lpstr>C++ do…while loop</vt:lpstr>
      <vt:lpstr>C++ do…while loop</vt:lpstr>
      <vt:lpstr>C++ do…while loop</vt:lpstr>
      <vt:lpstr>C++ do…while loop</vt:lpstr>
      <vt:lpstr>C++ do…while loop</vt:lpstr>
      <vt:lpstr>C++ do…while loop</vt:lpstr>
      <vt:lpstr>C++ return Statement</vt:lpstr>
      <vt:lpstr>C++ break Statement</vt:lpstr>
      <vt:lpstr>C++ break Statement</vt:lpstr>
      <vt:lpstr>C++ break Statement</vt:lpstr>
      <vt:lpstr>C++ break Statement</vt:lpstr>
      <vt:lpstr>C++ continue Statement</vt:lpstr>
      <vt:lpstr>C++ Continue Statement</vt:lpstr>
      <vt:lpstr>C++ continue Statement</vt:lpstr>
      <vt:lpstr>C++ continue Statement</vt:lpstr>
      <vt:lpstr>C++ goto Statement</vt:lpstr>
      <vt:lpstr>C++ goto Statement</vt:lpstr>
      <vt:lpstr>C++ goto Statement</vt:lpstr>
      <vt:lpstr>C++ goto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 Nguyen</dc:creator>
  <cp:lastModifiedBy>Huy Nguyen Van</cp:lastModifiedBy>
  <cp:revision>64</cp:revision>
  <dcterms:created xsi:type="dcterms:W3CDTF">2021-10-05T11:09:36Z</dcterms:created>
  <dcterms:modified xsi:type="dcterms:W3CDTF">2021-10-09T14:40:02Z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0x01010022D34711177C6847AF1FE9F513965D16</vt:lpwstr>
  </property>
</Properties>
</file>