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0" r:id="rId9"/>
    <p:sldId id="261" r:id="rId10"/>
    <p:sldId id="263" r:id="rId1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AF2"/>
    <a:srgbClr val="F2EFF5"/>
    <a:srgbClr val="F3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0" y="4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1588" y="609676"/>
            <a:ext cx="760882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136" y="3020568"/>
            <a:ext cx="6189726" cy="139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mp.ru/index.asp?main=task&amp;id_task=1" TargetMode="External"/><Relationship Id="rId2" Type="http://schemas.openxmlformats.org/officeDocument/2006/relationships/hyperlink" Target="acmp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tanit.com/cpp/tutorial/2.3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cpp/tutorial/2.3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727" y="494568"/>
            <a:ext cx="9698546" cy="3010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4560"/>
              </a:lnSpc>
              <a:spcBef>
                <a:spcPts val="95"/>
              </a:spcBef>
            </a:pPr>
            <a:r>
              <a:rPr lang="ru-RU" sz="6000" spc="-5" dirty="0"/>
              <a:t>Введение</a:t>
            </a:r>
            <a:r>
              <a:rPr lang="ru-RU" sz="6000" spc="-10" dirty="0"/>
              <a:t> </a:t>
            </a:r>
            <a:r>
              <a:rPr lang="ru-RU" sz="6000" spc="-5" dirty="0"/>
              <a:t>в программирование </a:t>
            </a:r>
            <a:r>
              <a:rPr lang="ru-RU" sz="6000" spc="-15" dirty="0"/>
              <a:t>на</a:t>
            </a:r>
            <a:r>
              <a:rPr lang="ru-RU" sz="6000" spc="-5" dirty="0"/>
              <a:t> С/С++.</a:t>
            </a:r>
            <a:br>
              <a:rPr lang="ru-RU" sz="6000" dirty="0"/>
            </a:br>
            <a:r>
              <a:rPr lang="ru-RU" sz="6000" spc="-5" dirty="0"/>
              <a:t>Имена.</a:t>
            </a:r>
            <a:r>
              <a:rPr lang="ru-RU" sz="6000" spc="5" dirty="0"/>
              <a:t> </a:t>
            </a:r>
            <a:r>
              <a:rPr lang="ru-RU" sz="6000" spc="-10" dirty="0"/>
              <a:t>Типы</a:t>
            </a:r>
            <a:r>
              <a:rPr lang="ru-RU" sz="6000" spc="5" dirty="0"/>
              <a:t> </a:t>
            </a:r>
            <a:r>
              <a:rPr lang="ru-RU" sz="6000" spc="-10" dirty="0"/>
              <a:t>данных.</a:t>
            </a:r>
            <a:r>
              <a:rPr lang="ru-RU" sz="6000" spc="5" dirty="0"/>
              <a:t> </a:t>
            </a:r>
            <a:r>
              <a:rPr lang="ru-RU" sz="6000" spc="-5" dirty="0"/>
              <a:t>Преобразования</a:t>
            </a:r>
            <a:r>
              <a:rPr lang="ru-RU" sz="6000" spc="30" dirty="0"/>
              <a:t> </a:t>
            </a:r>
            <a:r>
              <a:rPr lang="ru-RU" sz="6000" spc="-5" dirty="0"/>
              <a:t>типов.</a:t>
            </a:r>
            <a:br>
              <a:rPr lang="ru-RU" sz="6000" spc="-5" dirty="0"/>
            </a:br>
            <a:r>
              <a:rPr lang="ru-RU" sz="6000" spc="-5" dirty="0"/>
              <a:t> Немного ввода</a:t>
            </a:r>
            <a:endParaRPr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590800" y="4343400"/>
            <a:ext cx="6858000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5210" marR="2308225" algn="ctr">
              <a:lnSpc>
                <a:spcPct val="125099"/>
              </a:lnSpc>
              <a:spcBef>
                <a:spcPts val="100"/>
              </a:spcBef>
            </a:pPr>
            <a:r>
              <a:rPr sz="2500" spc="-20" dirty="0" err="1"/>
              <a:t>Школа</a:t>
            </a:r>
            <a:r>
              <a:rPr lang="en-US" sz="2500" spc="-80" dirty="0"/>
              <a:t>::</a:t>
            </a:r>
            <a:r>
              <a:rPr sz="2500" spc="-35" dirty="0" err="1"/>
              <a:t>Ко</a:t>
            </a:r>
            <a:r>
              <a:rPr lang="ru-RU" sz="2500" spc="-35" dirty="0"/>
              <a:t>д</a:t>
            </a:r>
            <a:r>
              <a:rPr sz="2500" spc="-35" dirty="0"/>
              <a:t>а </a:t>
            </a:r>
            <a:r>
              <a:rPr sz="2500" spc="-530" dirty="0"/>
              <a:t> </a:t>
            </a:r>
            <a:r>
              <a:rPr sz="2500" spc="-15" dirty="0"/>
              <a:t>Курс</a:t>
            </a:r>
            <a:r>
              <a:rPr sz="2500" spc="-40" dirty="0"/>
              <a:t> </a:t>
            </a:r>
            <a:r>
              <a:rPr sz="2500" dirty="0"/>
              <a:t>С/С++</a:t>
            </a:r>
            <a:r>
              <a:rPr lang="ru-RU" sz="2500" dirty="0"/>
              <a:t> 2023</a:t>
            </a:r>
            <a:endParaRPr sz="2500" dirty="0"/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500" spc="-15" dirty="0"/>
              <a:t>Преподаватель:</a:t>
            </a:r>
            <a:r>
              <a:rPr sz="2500" spc="-20" dirty="0"/>
              <a:t> </a:t>
            </a:r>
            <a:r>
              <a:rPr lang="ru-RU" sz="2500" dirty="0"/>
              <a:t>Костылев Александр</a:t>
            </a:r>
            <a:endParaRPr sz="2500" spc="-5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52400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7A46C1-6F8D-448E-B5B1-A9BB7F8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051" y="0"/>
            <a:ext cx="838200" cy="838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EB10E52-8EA1-483F-8BE4-FD683A9AA7F0}"/>
              </a:ext>
            </a:extLst>
          </p:cNvPr>
          <p:cNvSpPr/>
          <p:nvPr/>
        </p:nvSpPr>
        <p:spPr>
          <a:xfrm>
            <a:off x="109728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3D85987-D42B-4396-BB81-49E519D948EE}"/>
              </a:ext>
            </a:extLst>
          </p:cNvPr>
          <p:cNvSpPr txBox="1">
            <a:spLocks/>
          </p:cNvSpPr>
          <p:nvPr/>
        </p:nvSpPr>
        <p:spPr>
          <a:xfrm>
            <a:off x="5088522" y="586281"/>
            <a:ext cx="5903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dirty="0"/>
              <a:t>Задачи!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08A0D6F6-16DD-41FF-A197-77E4ED2931CE}"/>
              </a:ext>
            </a:extLst>
          </p:cNvPr>
          <p:cNvSpPr txBox="1"/>
          <p:nvPr/>
        </p:nvSpPr>
        <p:spPr>
          <a:xfrm>
            <a:off x="778596" y="1648060"/>
            <a:ext cx="10248265" cy="1239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3035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1)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A+B.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Сложить два(2) </a:t>
            </a:r>
            <a:r>
              <a:rPr lang="ru-RU" sz="2600" u="sng" dirty="0">
                <a:solidFill>
                  <a:srgbClr val="FFC000"/>
                </a:solidFill>
                <a:latin typeface="Calibri"/>
                <a:cs typeface="Calibri"/>
              </a:rPr>
              <a:t>целых </a:t>
            </a:r>
            <a:r>
              <a:rPr lang="ru-RU" sz="2600" i="1" dirty="0">
                <a:solidFill>
                  <a:srgbClr val="FFC000"/>
                </a:solidFill>
                <a:latin typeface="Calibri"/>
                <a:cs typeface="Calibri"/>
              </a:rPr>
              <a:t>числа.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Вывести результат в консоль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3035" algn="l"/>
              </a:tabLst>
            </a:pP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2) Зарегистрироваться на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  <a:hlinkClick r:id="rId2" action="ppaction://hlinkfile"/>
              </a:rPr>
              <a:t>acmp.ru</a:t>
            </a:r>
            <a:endParaRPr lang="ru-RU"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3035" algn="l"/>
              </a:tabLst>
            </a:pP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3) </a:t>
            </a:r>
            <a:r>
              <a:rPr lang="ru-RU" sz="2600" dirty="0">
                <a:solidFill>
                  <a:srgbClr val="FFC000"/>
                </a:solidFill>
                <a:latin typeface="Calibri"/>
                <a:cs typeface="Calibri"/>
              </a:rPr>
              <a:t>Сдать задачу здесь: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https://acmp.ru/index.asp?main=task&amp;id_task=1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1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48" y="218893"/>
            <a:ext cx="755484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Введение </a:t>
            </a:r>
            <a:r>
              <a:rPr lang="ru-RU" dirty="0"/>
              <a:t>в </a:t>
            </a:r>
            <a:r>
              <a:rPr lang="ru-RU" spc="-5" dirty="0"/>
              <a:t>программирование</a:t>
            </a:r>
            <a:r>
              <a:rPr lang="ru-RU" spc="-25" dirty="0"/>
              <a:t> </a:t>
            </a:r>
            <a:r>
              <a:rPr lang="ru-RU" dirty="0"/>
              <a:t>на С/С++</a:t>
            </a:r>
            <a:endParaRPr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22D3CF2-89BC-4338-AE1B-D24FF53EA5A3}"/>
              </a:ext>
            </a:extLst>
          </p:cNvPr>
          <p:cNvSpPr/>
          <p:nvPr/>
        </p:nvSpPr>
        <p:spPr>
          <a:xfrm>
            <a:off x="16002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64D65-3A8F-4BAD-A0D5-9117DE352A88}"/>
              </a:ext>
            </a:extLst>
          </p:cNvPr>
          <p:cNvSpPr txBox="1"/>
          <p:nvPr/>
        </p:nvSpPr>
        <p:spPr>
          <a:xfrm>
            <a:off x="685800" y="2421032"/>
            <a:ext cx="604819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FFC000"/>
                </a:solidFill>
              </a:rPr>
              <a:t>Всё должно иметь четкий тип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FFC000"/>
                </a:solidFill>
              </a:rPr>
              <a:t>Надо думать перед тем как что то пихать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FFC000"/>
                </a:solidFill>
              </a:rPr>
              <a:t>Будет </a:t>
            </a:r>
            <a:r>
              <a:rPr lang="en-US" sz="2500" dirty="0">
                <a:solidFill>
                  <a:srgbClr val="FFC000"/>
                </a:solidFill>
              </a:rPr>
              <a:t>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FFC000"/>
                </a:solidFill>
              </a:rPr>
              <a:t>Записывайте себе важные конструкции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609676"/>
            <a:ext cx="840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Имена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277488" y="-762000"/>
            <a:ext cx="762000" cy="699135"/>
          </a:xfrm>
          <a:custGeom>
            <a:avLst/>
            <a:gdLst/>
            <a:ahLst/>
            <a:cxnLst/>
            <a:rect l="l" t="t" r="r" b="b"/>
            <a:pathLst>
              <a:path w="1106804" h="798830">
                <a:moveTo>
                  <a:pt x="600265" y="85788"/>
                </a:moveTo>
                <a:lnTo>
                  <a:pt x="593572" y="52285"/>
                </a:lnTo>
                <a:lnTo>
                  <a:pt x="575259" y="25031"/>
                </a:lnTo>
                <a:lnTo>
                  <a:pt x="548017" y="6705"/>
                </a:lnTo>
                <a:lnTo>
                  <a:pt x="514515" y="0"/>
                </a:lnTo>
                <a:lnTo>
                  <a:pt x="481025" y="6705"/>
                </a:lnTo>
                <a:lnTo>
                  <a:pt x="453771" y="25031"/>
                </a:lnTo>
                <a:lnTo>
                  <a:pt x="435457" y="52285"/>
                </a:lnTo>
                <a:lnTo>
                  <a:pt x="428764" y="85788"/>
                </a:lnTo>
                <a:lnTo>
                  <a:pt x="428764" y="219189"/>
                </a:lnTo>
                <a:lnTo>
                  <a:pt x="423570" y="245287"/>
                </a:lnTo>
                <a:lnTo>
                  <a:pt x="409346" y="266471"/>
                </a:lnTo>
                <a:lnTo>
                  <a:pt x="388162" y="280682"/>
                </a:lnTo>
                <a:lnTo>
                  <a:pt x="362064" y="285877"/>
                </a:lnTo>
                <a:lnTo>
                  <a:pt x="130530" y="285877"/>
                </a:lnTo>
                <a:lnTo>
                  <a:pt x="115697" y="266382"/>
                </a:lnTo>
                <a:lnTo>
                  <a:pt x="96227" y="251345"/>
                </a:lnTo>
                <a:lnTo>
                  <a:pt x="73177" y="241668"/>
                </a:lnTo>
                <a:lnTo>
                  <a:pt x="47637" y="238239"/>
                </a:lnTo>
                <a:lnTo>
                  <a:pt x="28930" y="241935"/>
                </a:lnTo>
                <a:lnTo>
                  <a:pt x="13804" y="252056"/>
                </a:lnTo>
                <a:lnTo>
                  <a:pt x="3683" y="267182"/>
                </a:lnTo>
                <a:lnTo>
                  <a:pt x="0" y="285877"/>
                </a:lnTo>
                <a:lnTo>
                  <a:pt x="2209" y="300253"/>
                </a:lnTo>
                <a:lnTo>
                  <a:pt x="8445" y="312915"/>
                </a:lnTo>
                <a:lnTo>
                  <a:pt x="18084" y="323265"/>
                </a:lnTo>
                <a:lnTo>
                  <a:pt x="30480" y="330669"/>
                </a:lnTo>
                <a:lnTo>
                  <a:pt x="28575" y="338289"/>
                </a:lnTo>
                <a:lnTo>
                  <a:pt x="28575" y="343052"/>
                </a:lnTo>
                <a:lnTo>
                  <a:pt x="32270" y="361759"/>
                </a:lnTo>
                <a:lnTo>
                  <a:pt x="42392" y="376885"/>
                </a:lnTo>
                <a:lnTo>
                  <a:pt x="57518" y="387007"/>
                </a:lnTo>
                <a:lnTo>
                  <a:pt x="76225" y="390702"/>
                </a:lnTo>
                <a:lnTo>
                  <a:pt x="93687" y="432536"/>
                </a:lnTo>
                <a:lnTo>
                  <a:pt x="118783" y="469709"/>
                </a:lnTo>
                <a:lnTo>
                  <a:pt x="150545" y="501230"/>
                </a:lnTo>
                <a:lnTo>
                  <a:pt x="188010" y="526072"/>
                </a:lnTo>
                <a:lnTo>
                  <a:pt x="230263" y="543242"/>
                </a:lnTo>
                <a:lnTo>
                  <a:pt x="276313" y="551726"/>
                </a:lnTo>
                <a:lnTo>
                  <a:pt x="276313" y="609854"/>
                </a:lnTo>
                <a:lnTo>
                  <a:pt x="268909" y="611212"/>
                </a:lnTo>
                <a:lnTo>
                  <a:pt x="262851" y="614972"/>
                </a:lnTo>
                <a:lnTo>
                  <a:pt x="258762" y="620699"/>
                </a:lnTo>
                <a:lnTo>
                  <a:pt x="257251" y="627951"/>
                </a:lnTo>
                <a:lnTo>
                  <a:pt x="257251" y="634631"/>
                </a:lnTo>
                <a:lnTo>
                  <a:pt x="261061" y="641299"/>
                </a:lnTo>
                <a:lnTo>
                  <a:pt x="325856" y="684174"/>
                </a:lnTo>
                <a:lnTo>
                  <a:pt x="329666" y="685126"/>
                </a:lnTo>
                <a:lnTo>
                  <a:pt x="336334" y="685126"/>
                </a:lnTo>
                <a:lnTo>
                  <a:pt x="342061" y="683221"/>
                </a:lnTo>
                <a:lnTo>
                  <a:pt x="348729" y="680364"/>
                </a:lnTo>
                <a:lnTo>
                  <a:pt x="352539" y="673696"/>
                </a:lnTo>
                <a:lnTo>
                  <a:pt x="352539" y="656539"/>
                </a:lnTo>
                <a:lnTo>
                  <a:pt x="358254" y="649871"/>
                </a:lnTo>
                <a:lnTo>
                  <a:pt x="365874" y="647014"/>
                </a:lnTo>
                <a:lnTo>
                  <a:pt x="368731" y="646061"/>
                </a:lnTo>
                <a:lnTo>
                  <a:pt x="375094" y="642454"/>
                </a:lnTo>
                <a:lnTo>
                  <a:pt x="379577" y="636536"/>
                </a:lnTo>
                <a:lnTo>
                  <a:pt x="381736" y="629183"/>
                </a:lnTo>
                <a:lnTo>
                  <a:pt x="381127" y="621284"/>
                </a:lnTo>
                <a:lnTo>
                  <a:pt x="378269" y="613664"/>
                </a:lnTo>
                <a:lnTo>
                  <a:pt x="370636" y="608901"/>
                </a:lnTo>
                <a:lnTo>
                  <a:pt x="314426" y="608901"/>
                </a:lnTo>
                <a:lnTo>
                  <a:pt x="314426" y="550773"/>
                </a:lnTo>
                <a:lnTo>
                  <a:pt x="324269" y="549871"/>
                </a:lnTo>
                <a:lnTo>
                  <a:pt x="333832" y="548513"/>
                </a:lnTo>
                <a:lnTo>
                  <a:pt x="343230" y="546620"/>
                </a:lnTo>
                <a:lnTo>
                  <a:pt x="352539" y="544106"/>
                </a:lnTo>
                <a:lnTo>
                  <a:pt x="352539" y="571741"/>
                </a:lnTo>
                <a:lnTo>
                  <a:pt x="345135" y="573087"/>
                </a:lnTo>
                <a:lnTo>
                  <a:pt x="339077" y="576859"/>
                </a:lnTo>
                <a:lnTo>
                  <a:pt x="334987" y="582587"/>
                </a:lnTo>
                <a:lnTo>
                  <a:pt x="333476" y="589838"/>
                </a:lnTo>
                <a:lnTo>
                  <a:pt x="333476" y="590791"/>
                </a:lnTo>
                <a:lnTo>
                  <a:pt x="361111" y="590791"/>
                </a:lnTo>
                <a:lnTo>
                  <a:pt x="373354" y="592670"/>
                </a:lnTo>
                <a:lnTo>
                  <a:pt x="399859" y="623112"/>
                </a:lnTo>
                <a:lnTo>
                  <a:pt x="400291" y="629983"/>
                </a:lnTo>
                <a:lnTo>
                  <a:pt x="399478" y="637019"/>
                </a:lnTo>
                <a:lnTo>
                  <a:pt x="397319" y="644156"/>
                </a:lnTo>
                <a:lnTo>
                  <a:pt x="399224" y="645109"/>
                </a:lnTo>
                <a:lnTo>
                  <a:pt x="402082" y="647014"/>
                </a:lnTo>
                <a:lnTo>
                  <a:pt x="405892" y="647966"/>
                </a:lnTo>
                <a:lnTo>
                  <a:pt x="412559" y="647966"/>
                </a:lnTo>
                <a:lnTo>
                  <a:pt x="418287" y="646061"/>
                </a:lnTo>
                <a:lnTo>
                  <a:pt x="424954" y="643204"/>
                </a:lnTo>
                <a:lnTo>
                  <a:pt x="428764" y="636536"/>
                </a:lnTo>
                <a:lnTo>
                  <a:pt x="428764" y="619379"/>
                </a:lnTo>
                <a:lnTo>
                  <a:pt x="434479" y="612711"/>
                </a:lnTo>
                <a:lnTo>
                  <a:pt x="442099" y="609854"/>
                </a:lnTo>
                <a:lnTo>
                  <a:pt x="444957" y="608901"/>
                </a:lnTo>
                <a:lnTo>
                  <a:pt x="451319" y="605294"/>
                </a:lnTo>
                <a:lnTo>
                  <a:pt x="455803" y="599376"/>
                </a:lnTo>
                <a:lnTo>
                  <a:pt x="457962" y="592010"/>
                </a:lnTo>
                <a:lnTo>
                  <a:pt x="457352" y="584123"/>
                </a:lnTo>
                <a:lnTo>
                  <a:pt x="454494" y="576503"/>
                </a:lnTo>
                <a:lnTo>
                  <a:pt x="446862" y="571741"/>
                </a:lnTo>
                <a:lnTo>
                  <a:pt x="390652" y="571741"/>
                </a:lnTo>
                <a:lnTo>
                  <a:pt x="390652" y="544106"/>
                </a:lnTo>
                <a:lnTo>
                  <a:pt x="390652" y="531723"/>
                </a:lnTo>
                <a:lnTo>
                  <a:pt x="434886" y="505079"/>
                </a:lnTo>
                <a:lnTo>
                  <a:pt x="471766" y="469582"/>
                </a:lnTo>
                <a:lnTo>
                  <a:pt x="499872" y="426618"/>
                </a:lnTo>
                <a:lnTo>
                  <a:pt x="517766" y="377621"/>
                </a:lnTo>
                <a:lnTo>
                  <a:pt x="524040" y="324002"/>
                </a:lnTo>
                <a:lnTo>
                  <a:pt x="524040" y="285877"/>
                </a:lnTo>
                <a:lnTo>
                  <a:pt x="524040" y="170586"/>
                </a:lnTo>
                <a:lnTo>
                  <a:pt x="554050" y="161493"/>
                </a:lnTo>
                <a:lnTo>
                  <a:pt x="578231" y="142836"/>
                </a:lnTo>
                <a:lnTo>
                  <a:pt x="594385" y="116852"/>
                </a:lnTo>
                <a:lnTo>
                  <a:pt x="600265" y="85788"/>
                </a:lnTo>
                <a:close/>
              </a:path>
              <a:path w="1106804" h="798830">
                <a:moveTo>
                  <a:pt x="686028" y="95313"/>
                </a:moveTo>
                <a:lnTo>
                  <a:pt x="645058" y="92456"/>
                </a:lnTo>
                <a:lnTo>
                  <a:pt x="619328" y="86741"/>
                </a:lnTo>
                <a:lnTo>
                  <a:pt x="618617" y="99390"/>
                </a:lnTo>
                <a:lnTo>
                  <a:pt x="616470" y="111506"/>
                </a:lnTo>
                <a:lnTo>
                  <a:pt x="612889" y="122910"/>
                </a:lnTo>
                <a:lnTo>
                  <a:pt x="607898" y="133426"/>
                </a:lnTo>
                <a:lnTo>
                  <a:pt x="621233" y="133426"/>
                </a:lnTo>
                <a:lnTo>
                  <a:pt x="667321" y="118148"/>
                </a:lnTo>
                <a:lnTo>
                  <a:pt x="681266" y="104838"/>
                </a:lnTo>
                <a:lnTo>
                  <a:pt x="686028" y="95313"/>
                </a:lnTo>
                <a:close/>
              </a:path>
              <a:path w="1106804" h="798830">
                <a:moveTo>
                  <a:pt x="1057363" y="455752"/>
                </a:moveTo>
                <a:lnTo>
                  <a:pt x="1053528" y="436600"/>
                </a:lnTo>
                <a:lnTo>
                  <a:pt x="1043025" y="421017"/>
                </a:lnTo>
                <a:lnTo>
                  <a:pt x="1027404" y="410540"/>
                </a:lnTo>
                <a:lnTo>
                  <a:pt x="1008202" y="406704"/>
                </a:lnTo>
                <a:lnTo>
                  <a:pt x="988999" y="410540"/>
                </a:lnTo>
                <a:lnTo>
                  <a:pt x="973378" y="421017"/>
                </a:lnTo>
                <a:lnTo>
                  <a:pt x="962875" y="436600"/>
                </a:lnTo>
                <a:lnTo>
                  <a:pt x="959040" y="455752"/>
                </a:lnTo>
                <a:lnTo>
                  <a:pt x="959040" y="532003"/>
                </a:lnTo>
                <a:lnTo>
                  <a:pt x="956056" y="546925"/>
                </a:lnTo>
                <a:lnTo>
                  <a:pt x="947902" y="559041"/>
                </a:lnTo>
                <a:lnTo>
                  <a:pt x="935761" y="567169"/>
                </a:lnTo>
                <a:lnTo>
                  <a:pt x="920800" y="570141"/>
                </a:lnTo>
                <a:lnTo>
                  <a:pt x="788047" y="570141"/>
                </a:lnTo>
                <a:lnTo>
                  <a:pt x="779551" y="558990"/>
                </a:lnTo>
                <a:lnTo>
                  <a:pt x="768388" y="550392"/>
                </a:lnTo>
                <a:lnTo>
                  <a:pt x="755167" y="544855"/>
                </a:lnTo>
                <a:lnTo>
                  <a:pt x="740524" y="542899"/>
                </a:lnTo>
                <a:lnTo>
                  <a:pt x="729805" y="545007"/>
                </a:lnTo>
                <a:lnTo>
                  <a:pt x="721131" y="550799"/>
                </a:lnTo>
                <a:lnTo>
                  <a:pt x="715327" y="559447"/>
                </a:lnTo>
                <a:lnTo>
                  <a:pt x="713206" y="570141"/>
                </a:lnTo>
                <a:lnTo>
                  <a:pt x="714476" y="578345"/>
                </a:lnTo>
                <a:lnTo>
                  <a:pt x="718058" y="585597"/>
                </a:lnTo>
                <a:lnTo>
                  <a:pt x="723582" y="591515"/>
                </a:lnTo>
                <a:lnTo>
                  <a:pt x="730694" y="595744"/>
                </a:lnTo>
                <a:lnTo>
                  <a:pt x="729602" y="600100"/>
                </a:lnTo>
                <a:lnTo>
                  <a:pt x="729602" y="602818"/>
                </a:lnTo>
                <a:lnTo>
                  <a:pt x="731710" y="613511"/>
                </a:lnTo>
                <a:lnTo>
                  <a:pt x="737514" y="622160"/>
                </a:lnTo>
                <a:lnTo>
                  <a:pt x="746188" y="627951"/>
                </a:lnTo>
                <a:lnTo>
                  <a:pt x="756907" y="630059"/>
                </a:lnTo>
                <a:lnTo>
                  <a:pt x="773607" y="664972"/>
                </a:lnTo>
                <a:lnTo>
                  <a:pt x="799515" y="693242"/>
                </a:lnTo>
                <a:lnTo>
                  <a:pt x="832815" y="712939"/>
                </a:lnTo>
                <a:lnTo>
                  <a:pt x="871626" y="722109"/>
                </a:lnTo>
                <a:lnTo>
                  <a:pt x="871626" y="755345"/>
                </a:lnTo>
                <a:lnTo>
                  <a:pt x="865619" y="755345"/>
                </a:lnTo>
                <a:lnTo>
                  <a:pt x="860704" y="759701"/>
                </a:lnTo>
                <a:lnTo>
                  <a:pt x="860704" y="769505"/>
                </a:lnTo>
                <a:lnTo>
                  <a:pt x="862888" y="773315"/>
                </a:lnTo>
                <a:lnTo>
                  <a:pt x="900036" y="797826"/>
                </a:lnTo>
                <a:lnTo>
                  <a:pt x="902220" y="798372"/>
                </a:lnTo>
                <a:lnTo>
                  <a:pt x="906043" y="798372"/>
                </a:lnTo>
                <a:lnTo>
                  <a:pt x="909320" y="797280"/>
                </a:lnTo>
                <a:lnTo>
                  <a:pt x="913142" y="795655"/>
                </a:lnTo>
                <a:lnTo>
                  <a:pt x="915327" y="791832"/>
                </a:lnTo>
                <a:lnTo>
                  <a:pt x="915327" y="782027"/>
                </a:lnTo>
                <a:lnTo>
                  <a:pt x="918616" y="778217"/>
                </a:lnTo>
                <a:lnTo>
                  <a:pt x="922985" y="776579"/>
                </a:lnTo>
                <a:lnTo>
                  <a:pt x="924623" y="776046"/>
                </a:lnTo>
                <a:lnTo>
                  <a:pt x="930084" y="774407"/>
                </a:lnTo>
                <a:lnTo>
                  <a:pt x="933361" y="767867"/>
                </a:lnTo>
                <a:lnTo>
                  <a:pt x="931722" y="761873"/>
                </a:lnTo>
                <a:lnTo>
                  <a:pt x="930084" y="757516"/>
                </a:lnTo>
                <a:lnTo>
                  <a:pt x="925715" y="754799"/>
                </a:lnTo>
                <a:lnTo>
                  <a:pt x="893483" y="754799"/>
                </a:lnTo>
                <a:lnTo>
                  <a:pt x="893483" y="721563"/>
                </a:lnTo>
                <a:lnTo>
                  <a:pt x="901128" y="721029"/>
                </a:lnTo>
                <a:lnTo>
                  <a:pt x="908227" y="719937"/>
                </a:lnTo>
                <a:lnTo>
                  <a:pt x="915327" y="717753"/>
                </a:lnTo>
                <a:lnTo>
                  <a:pt x="915327" y="733552"/>
                </a:lnTo>
                <a:lnTo>
                  <a:pt x="909320" y="733552"/>
                </a:lnTo>
                <a:lnTo>
                  <a:pt x="904405" y="737908"/>
                </a:lnTo>
                <a:lnTo>
                  <a:pt x="904405" y="744448"/>
                </a:lnTo>
                <a:lnTo>
                  <a:pt x="920254" y="744448"/>
                </a:lnTo>
                <a:lnTo>
                  <a:pt x="927265" y="745515"/>
                </a:lnTo>
                <a:lnTo>
                  <a:pt x="933361" y="748538"/>
                </a:lnTo>
                <a:lnTo>
                  <a:pt x="938225" y="753173"/>
                </a:lnTo>
                <a:lnTo>
                  <a:pt x="941552" y="759155"/>
                </a:lnTo>
                <a:lnTo>
                  <a:pt x="943190" y="764057"/>
                </a:lnTo>
                <a:lnTo>
                  <a:pt x="943190" y="769505"/>
                </a:lnTo>
                <a:lnTo>
                  <a:pt x="941006" y="774954"/>
                </a:lnTo>
                <a:lnTo>
                  <a:pt x="942098" y="775500"/>
                </a:lnTo>
                <a:lnTo>
                  <a:pt x="943737" y="776579"/>
                </a:lnTo>
                <a:lnTo>
                  <a:pt x="945921" y="777125"/>
                </a:lnTo>
                <a:lnTo>
                  <a:pt x="949744" y="777125"/>
                </a:lnTo>
                <a:lnTo>
                  <a:pt x="953020" y="776046"/>
                </a:lnTo>
                <a:lnTo>
                  <a:pt x="956856" y="774407"/>
                </a:lnTo>
                <a:lnTo>
                  <a:pt x="959040" y="770597"/>
                </a:lnTo>
                <a:lnTo>
                  <a:pt x="959040" y="760793"/>
                </a:lnTo>
                <a:lnTo>
                  <a:pt x="962317" y="756970"/>
                </a:lnTo>
                <a:lnTo>
                  <a:pt x="966685" y="755345"/>
                </a:lnTo>
                <a:lnTo>
                  <a:pt x="968324" y="754799"/>
                </a:lnTo>
                <a:lnTo>
                  <a:pt x="973785" y="753160"/>
                </a:lnTo>
                <a:lnTo>
                  <a:pt x="977061" y="746620"/>
                </a:lnTo>
                <a:lnTo>
                  <a:pt x="975423" y="740638"/>
                </a:lnTo>
                <a:lnTo>
                  <a:pt x="973785" y="736269"/>
                </a:lnTo>
                <a:lnTo>
                  <a:pt x="969416" y="733552"/>
                </a:lnTo>
                <a:lnTo>
                  <a:pt x="937183" y="733552"/>
                </a:lnTo>
                <a:lnTo>
                  <a:pt x="937183" y="717753"/>
                </a:lnTo>
                <a:lnTo>
                  <a:pt x="937183" y="710679"/>
                </a:lnTo>
                <a:lnTo>
                  <a:pt x="968260" y="690816"/>
                </a:lnTo>
                <a:lnTo>
                  <a:pt x="992428" y="663346"/>
                </a:lnTo>
                <a:lnTo>
                  <a:pt x="1008087" y="629856"/>
                </a:lnTo>
                <a:lnTo>
                  <a:pt x="1013663" y="591921"/>
                </a:lnTo>
                <a:lnTo>
                  <a:pt x="1013663" y="570141"/>
                </a:lnTo>
                <a:lnTo>
                  <a:pt x="1013663" y="504228"/>
                </a:lnTo>
                <a:lnTo>
                  <a:pt x="1030859" y="499021"/>
                </a:lnTo>
                <a:lnTo>
                  <a:pt x="1044727" y="488365"/>
                </a:lnTo>
                <a:lnTo>
                  <a:pt x="1053998" y="473506"/>
                </a:lnTo>
                <a:lnTo>
                  <a:pt x="1057363" y="455752"/>
                </a:lnTo>
                <a:close/>
              </a:path>
              <a:path w="1106804" h="798830">
                <a:moveTo>
                  <a:pt x="1106525" y="461200"/>
                </a:moveTo>
                <a:lnTo>
                  <a:pt x="1102156" y="461200"/>
                </a:lnTo>
                <a:lnTo>
                  <a:pt x="1095057" y="460654"/>
                </a:lnTo>
                <a:lnTo>
                  <a:pt x="1083043" y="459562"/>
                </a:lnTo>
                <a:lnTo>
                  <a:pt x="1077582" y="459016"/>
                </a:lnTo>
                <a:lnTo>
                  <a:pt x="1072667" y="457923"/>
                </a:lnTo>
                <a:lnTo>
                  <a:pt x="1068285" y="456285"/>
                </a:lnTo>
                <a:lnTo>
                  <a:pt x="1067879" y="463524"/>
                </a:lnTo>
                <a:lnTo>
                  <a:pt x="1066647" y="470458"/>
                </a:lnTo>
                <a:lnTo>
                  <a:pt x="1064602" y="476973"/>
                </a:lnTo>
                <a:lnTo>
                  <a:pt x="1061732" y="482981"/>
                </a:lnTo>
                <a:lnTo>
                  <a:pt x="1069378" y="482981"/>
                </a:lnTo>
                <a:lnTo>
                  <a:pt x="1103795" y="466636"/>
                </a:lnTo>
                <a:lnTo>
                  <a:pt x="1106525" y="4612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707159"/>
            <a:ext cx="10589260" cy="411997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49784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spc="-5" dirty="0">
                <a:solidFill>
                  <a:srgbClr val="FFC000"/>
                </a:solidFill>
                <a:latin typeface="Calibri"/>
                <a:cs typeface="Calibri"/>
              </a:rPr>
              <a:t>Именем </a:t>
            </a:r>
            <a:r>
              <a:rPr lang="ru-RU" sz="2800" spc="-10" dirty="0">
                <a:solidFill>
                  <a:srgbClr val="FFC000"/>
                </a:solidFill>
                <a:latin typeface="Calibri"/>
                <a:cs typeface="Calibri"/>
              </a:rPr>
              <a:t>(идентификатором) объекта </a:t>
            </a:r>
            <a:r>
              <a:rPr lang="ru-RU" sz="2800" dirty="0">
                <a:solidFill>
                  <a:srgbClr val="FFC000"/>
                </a:solidFill>
                <a:latin typeface="Calibri"/>
                <a:cs typeface="Calibri"/>
              </a:rPr>
              <a:t>в </a:t>
            </a:r>
            <a:r>
              <a:rPr lang="ru-RU" sz="2800" spc="5" dirty="0">
                <a:solidFill>
                  <a:srgbClr val="FFC000"/>
                </a:solidFill>
                <a:latin typeface="Calibri"/>
                <a:cs typeface="Calibri"/>
              </a:rPr>
              <a:t>С++ </a:t>
            </a:r>
            <a:r>
              <a:rPr lang="ru-RU" sz="2800" spc="-10" dirty="0">
                <a:solidFill>
                  <a:srgbClr val="FFC000"/>
                </a:solidFill>
                <a:latin typeface="Calibri"/>
                <a:cs typeface="Calibri"/>
              </a:rPr>
              <a:t>является последовательность </a:t>
            </a:r>
            <a:r>
              <a:rPr lang="ru-RU" sz="2800" spc="-5" dirty="0">
                <a:solidFill>
                  <a:srgbClr val="FFC000"/>
                </a:solidFill>
                <a:latin typeface="Calibri"/>
                <a:cs typeface="Calibri"/>
              </a:rPr>
              <a:t>символом.</a:t>
            </a:r>
            <a:endParaRPr lang="ru-RU" sz="28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241300" marR="2018664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solidFill>
                  <a:srgbClr val="FFC000"/>
                </a:solidFill>
                <a:latin typeface="Calibri"/>
                <a:cs typeface="Calibri"/>
              </a:rPr>
              <a:t>Имя НЕ должно </a:t>
            </a:r>
            <a:r>
              <a:rPr lang="ru-RU" sz="2800" spc="-5" dirty="0">
                <a:solidFill>
                  <a:srgbClr val="FFC000"/>
                </a:solidFill>
                <a:latin typeface="Calibri"/>
                <a:cs typeface="Calibri"/>
              </a:rPr>
              <a:t>начинаться </a:t>
            </a:r>
            <a:r>
              <a:rPr lang="ru-RU" sz="2800" dirty="0">
                <a:solidFill>
                  <a:srgbClr val="FFC000"/>
                </a:solidFill>
                <a:latin typeface="Calibri"/>
                <a:cs typeface="Calibri"/>
              </a:rPr>
              <a:t>с цифры. Но можно с любых символов.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41300" algn="l"/>
              </a:tabLst>
            </a:pPr>
            <a:r>
              <a:rPr lang="ru-RU" sz="2800" spc="-10" dirty="0">
                <a:solidFill>
                  <a:srgbClr val="FFC000"/>
                </a:solidFill>
                <a:latin typeface="Calibri"/>
                <a:cs typeface="Calibri"/>
              </a:rPr>
              <a:t>Например</a:t>
            </a:r>
            <a:r>
              <a:rPr lang="en-US" sz="2800" spc="-10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br>
              <a:rPr lang="en-US" sz="2800" spc="-10" dirty="0">
                <a:solidFill>
                  <a:srgbClr val="FFC000"/>
                </a:solidFill>
                <a:latin typeface="Calibri"/>
                <a:cs typeface="Calibri"/>
              </a:rPr>
            </a:br>
            <a:r>
              <a:rPr lang="en-US" sz="2800" spc="-10" dirty="0">
                <a:solidFill>
                  <a:srgbClr val="FFC000"/>
                </a:solidFill>
                <a:latin typeface="Calibri"/>
                <a:cs typeface="Calibri"/>
              </a:rPr>
              <a:t>_point, point, $point123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41300" algn="l"/>
              </a:tabLst>
            </a:pPr>
            <a:r>
              <a:rPr lang="en-US" sz="2800" strike="sngStrike" spc="-10" dirty="0">
                <a:solidFill>
                  <a:srgbClr val="FFC000"/>
                </a:solidFill>
                <a:latin typeface="Calibri"/>
                <a:cs typeface="Calibri"/>
              </a:rPr>
              <a:t>123point</a:t>
            </a:r>
            <a:r>
              <a:rPr lang="en-US" sz="2800" spc="-10" dirty="0">
                <a:solidFill>
                  <a:srgbClr val="FFC000"/>
                </a:solidFill>
                <a:latin typeface="Calibri"/>
                <a:cs typeface="Calibri"/>
              </a:rPr>
              <a:t> – </a:t>
            </a:r>
            <a:r>
              <a:rPr lang="ru-RU" sz="2800" spc="-10" dirty="0">
                <a:solidFill>
                  <a:srgbClr val="FFC000"/>
                </a:solidFill>
                <a:latin typeface="Calibri"/>
                <a:cs typeface="Calibri"/>
              </a:rPr>
              <a:t>нельзя!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spc="-2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endParaRPr sz="28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5CADDFC-4281-4359-9133-71F0F782D993}"/>
              </a:ext>
            </a:extLst>
          </p:cNvPr>
          <p:cNvSpPr/>
          <p:nvPr/>
        </p:nvSpPr>
        <p:spPr>
          <a:xfrm>
            <a:off x="3124200" y="6157261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2FC623-2ABD-4C78-97E1-D092396A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96405"/>
            <a:ext cx="7621064" cy="2095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749" y="790544"/>
            <a:ext cx="42130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Типы</a:t>
            </a:r>
            <a:r>
              <a:rPr lang="ru-RU" spc="-60" dirty="0"/>
              <a:t> </a:t>
            </a:r>
            <a:r>
              <a:rPr lang="ru-RU" spc="-5" dirty="0"/>
              <a:t>данных</a:t>
            </a:r>
            <a:endParaRPr spc="-5" dirty="0"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6434C60-2A1D-49E9-A44E-F10B58658E7D}"/>
              </a:ext>
            </a:extLst>
          </p:cNvPr>
          <p:cNvSpPr/>
          <p:nvPr/>
        </p:nvSpPr>
        <p:spPr>
          <a:xfrm>
            <a:off x="5483431" y="6067456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AAF74-5AFF-4998-8CD6-E5D1554322E2}"/>
              </a:ext>
            </a:extLst>
          </p:cNvPr>
          <p:cNvSpPr txBox="1"/>
          <p:nvPr/>
        </p:nvSpPr>
        <p:spPr>
          <a:xfrm>
            <a:off x="228600" y="63798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C000"/>
                </a:solidFill>
                <a:hlinkClick r:id="rId2"/>
              </a:rPr>
              <a:t>https://metanit.com/cpp/tutorial/2.3.php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1FC7F-7D0E-4C6E-A66C-F04CC5CB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88" y="3281877"/>
            <a:ext cx="9211961" cy="1095528"/>
          </a:xfrm>
          <a:prstGeom prst="rect">
            <a:avLst/>
          </a:prstGeom>
        </p:spPr>
      </p:pic>
      <p:sp>
        <p:nvSpPr>
          <p:cNvPr id="18" name="object 11">
            <a:extLst>
              <a:ext uri="{FF2B5EF4-FFF2-40B4-BE49-F238E27FC236}">
                <a16:creationId xmlns:a16="http://schemas.microsoft.com/office/drawing/2014/main" id="{A313DD09-1ADC-4AEC-AA22-CB82DC1CAD9E}"/>
              </a:ext>
            </a:extLst>
          </p:cNvPr>
          <p:cNvSpPr txBox="1"/>
          <p:nvPr/>
        </p:nvSpPr>
        <p:spPr>
          <a:xfrm>
            <a:off x="1143000" y="1763107"/>
            <a:ext cx="110490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dirty="0">
                <a:solidFill>
                  <a:srgbClr val="FFC000"/>
                </a:solidFill>
                <a:latin typeface="Calibri"/>
                <a:cs typeface="Calibri"/>
              </a:rPr>
              <a:t>Тип данных определяет (неожиданно) тип объекта, который мы описываем. Это дает понять компилятору, сколько </a:t>
            </a:r>
            <a:r>
              <a:rPr lang="en-US" sz="3000" dirty="0">
                <a:solidFill>
                  <a:srgbClr val="FFC000"/>
                </a:solidFill>
                <a:latin typeface="Calibri"/>
                <a:cs typeface="Calibri"/>
              </a:rPr>
              <a:t>“</a:t>
            </a:r>
            <a:r>
              <a:rPr lang="ru-RU" sz="3000" dirty="0">
                <a:solidFill>
                  <a:srgbClr val="FFC000"/>
                </a:solidFill>
                <a:latin typeface="Calibri"/>
                <a:cs typeface="Calibri"/>
              </a:rPr>
              <a:t>весит</a:t>
            </a:r>
            <a:r>
              <a:rPr lang="en-US" sz="3000" dirty="0">
                <a:solidFill>
                  <a:srgbClr val="FFC000"/>
                </a:solidFill>
                <a:latin typeface="Calibri"/>
                <a:cs typeface="Calibri"/>
              </a:rPr>
              <a:t>”</a:t>
            </a:r>
            <a:r>
              <a:rPr lang="ru-RU" sz="3000" dirty="0">
                <a:solidFill>
                  <a:srgbClr val="FFC000"/>
                </a:solidFill>
                <a:latin typeface="Calibri"/>
                <a:cs typeface="Calibri"/>
              </a:rPr>
              <a:t> эта штука, что с ней можно делать, а что нельзя, и куда ее положить  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4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655" y="762000"/>
            <a:ext cx="42130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Типы</a:t>
            </a:r>
            <a:r>
              <a:rPr lang="ru-RU" spc="-60" dirty="0"/>
              <a:t> </a:t>
            </a:r>
            <a:r>
              <a:rPr lang="ru-RU" spc="-5" dirty="0"/>
              <a:t>данных</a:t>
            </a:r>
            <a:endParaRPr spc="-5" dirty="0"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6434C60-2A1D-49E9-A44E-F10B58658E7D}"/>
              </a:ext>
            </a:extLst>
          </p:cNvPr>
          <p:cNvSpPr/>
          <p:nvPr/>
        </p:nvSpPr>
        <p:spPr>
          <a:xfrm>
            <a:off x="6781800" y="611862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AAF74-5AFF-4998-8CD6-E5D1554322E2}"/>
              </a:ext>
            </a:extLst>
          </p:cNvPr>
          <p:cNvSpPr txBox="1"/>
          <p:nvPr/>
        </p:nvSpPr>
        <p:spPr>
          <a:xfrm>
            <a:off x="228600" y="63798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C000"/>
                </a:solidFill>
                <a:hlinkClick r:id="rId2"/>
              </a:rPr>
              <a:t>https://metanit.com/cpp/tutorial/2.3.php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2E253679-B1A8-4851-9590-744E5C5BF34C}"/>
              </a:ext>
            </a:extLst>
          </p:cNvPr>
          <p:cNvSpPr txBox="1"/>
          <p:nvPr/>
        </p:nvSpPr>
        <p:spPr>
          <a:xfrm>
            <a:off x="15240" y="1371600"/>
            <a:ext cx="12192000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 err="1">
                <a:solidFill>
                  <a:srgbClr val="FFC000"/>
                </a:solidFill>
                <a:latin typeface="Calibri"/>
                <a:cs typeface="Calibri"/>
              </a:rPr>
              <a:t>Простые</a:t>
            </a:r>
            <a:r>
              <a:rPr sz="3000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spc="-5" dirty="0" err="1">
                <a:solidFill>
                  <a:srgbClr val="FFC000"/>
                </a:solidFill>
                <a:latin typeface="Calibri"/>
                <a:cs typeface="Calibri"/>
              </a:rPr>
              <a:t>типы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Численные: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	-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</a:rPr>
              <a:t> int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- целые числа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		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	-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</a:rPr>
              <a:t>float –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дробь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	-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</a:rPr>
              <a:t>double –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дробь двойной точности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	-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</a:rPr>
              <a:t>char –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</a:rPr>
              <a:t>число с приколом: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 от -127 до 128. Зачем? Кодировать буквы. 	-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bool –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принимает два состояния – 1 и 0.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aka false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и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true</a:t>
            </a:r>
            <a:endParaRPr lang="ru-RU" sz="3000" spc="-5" dirty="0">
              <a:solidFill>
                <a:srgbClr val="FFC000"/>
              </a:solidFill>
              <a:latin typeface="Calibri"/>
              <a:cs typeface="Calibri"/>
              <a:sym typeface="Wingdings" panose="05000000000000000000" pitchFamily="2" charset="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Символьные: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	-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char –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 хранит </a:t>
            </a:r>
            <a:r>
              <a:rPr lang="en-US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ASCII </a:t>
            </a: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символы (вернее их коды).</a:t>
            </a:r>
            <a:endParaRPr lang="en-US" sz="3000" spc="-5" dirty="0">
              <a:solidFill>
                <a:srgbClr val="FFC000"/>
              </a:solidFill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55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655" y="762000"/>
            <a:ext cx="42130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Типы</a:t>
            </a:r>
            <a:r>
              <a:rPr lang="ru-RU" spc="-60" dirty="0"/>
              <a:t> </a:t>
            </a:r>
            <a:r>
              <a:rPr lang="ru-RU" spc="-5" dirty="0"/>
              <a:t>данных</a:t>
            </a:r>
            <a:endParaRPr spc="-5" dirty="0"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6434C60-2A1D-49E9-A44E-F10B58658E7D}"/>
              </a:ext>
            </a:extLst>
          </p:cNvPr>
          <p:cNvSpPr/>
          <p:nvPr/>
        </p:nvSpPr>
        <p:spPr>
          <a:xfrm>
            <a:off x="6781800" y="611862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2E253679-B1A8-4851-9590-744E5C5BF34C}"/>
              </a:ext>
            </a:extLst>
          </p:cNvPr>
          <p:cNvSpPr txBox="1"/>
          <p:nvPr/>
        </p:nvSpPr>
        <p:spPr>
          <a:xfrm>
            <a:off x="15240" y="1371600"/>
            <a:ext cx="12192000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Практика: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 У нас есть кот. У кота есть несколько параметров: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Возраст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Вес</a:t>
            </a:r>
            <a:endParaRPr lang="en-US" sz="3000" spc="-5" dirty="0">
              <a:solidFill>
                <a:srgbClr val="FFC000"/>
              </a:solidFill>
              <a:latin typeface="Calibri"/>
              <a:cs typeface="Calibri"/>
              <a:sym typeface="Wingdings" panose="05000000000000000000" pitchFamily="2" charset="2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Длина хвоста</a:t>
            </a:r>
            <a:endParaRPr lang="en-US" sz="3000" spc="-5" dirty="0">
              <a:solidFill>
                <a:srgbClr val="FFC000"/>
              </a:solidFill>
              <a:latin typeface="Calibri"/>
              <a:cs typeface="Calibri"/>
              <a:sym typeface="Wingdings" panose="05000000000000000000" pitchFamily="2" charset="2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Кличка из одной буквы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Пол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C000"/>
                </a:solidFill>
                <a:latin typeface="Calibri"/>
                <a:cs typeface="Calibri"/>
                <a:sym typeface="Wingdings" panose="05000000000000000000" pitchFamily="2" charset="2"/>
              </a:rPr>
              <a:t>Какие типы данных будем использовать?</a:t>
            </a:r>
          </a:p>
        </p:txBody>
      </p:sp>
    </p:spTree>
    <p:extLst>
      <p:ext uri="{BB962C8B-B14F-4D97-AF65-F5344CB8AC3E}">
        <p14:creationId xmlns:p14="http://schemas.microsoft.com/office/powerpoint/2010/main" val="230568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655" y="762000"/>
            <a:ext cx="42130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Типы</a:t>
            </a:r>
            <a:r>
              <a:rPr lang="ru-RU" spc="-60" dirty="0"/>
              <a:t> </a:t>
            </a:r>
            <a:r>
              <a:rPr lang="ru-RU" spc="-5" dirty="0"/>
              <a:t>данных</a:t>
            </a:r>
            <a:endParaRPr spc="-5" dirty="0"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6434C60-2A1D-49E9-A44E-F10B58658E7D}"/>
              </a:ext>
            </a:extLst>
          </p:cNvPr>
          <p:cNvSpPr/>
          <p:nvPr/>
        </p:nvSpPr>
        <p:spPr>
          <a:xfrm>
            <a:off x="6781800" y="6118623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2C0DF-5386-425E-9965-2E0649F2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" y="1790471"/>
            <a:ext cx="637311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588" y="609676"/>
            <a:ext cx="760882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Преобразование</a:t>
            </a:r>
            <a:r>
              <a:rPr lang="ru-RU" spc="-20" dirty="0"/>
              <a:t> </a:t>
            </a:r>
            <a:r>
              <a:rPr lang="ru-RU" spc="-5" dirty="0"/>
              <a:t>типов</a:t>
            </a:r>
            <a:r>
              <a:rPr lang="ru-RU" spc="-10" dirty="0"/>
              <a:t> </a:t>
            </a:r>
            <a:r>
              <a:rPr lang="ru-RU" spc="-5" dirty="0"/>
              <a:t>данных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9046"/>
            <a:ext cx="10360025" cy="127663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Явные</a:t>
            </a:r>
            <a:r>
              <a:rPr lang="ru-RU" sz="24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преобразования –</a:t>
            </a:r>
            <a:r>
              <a:rPr lang="ru-RU" sz="24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преобразования,</a:t>
            </a:r>
            <a:r>
              <a:rPr lang="ru-RU" sz="2400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20" dirty="0">
                <a:solidFill>
                  <a:srgbClr val="FFC000"/>
                </a:solidFill>
                <a:latin typeface="Calibri"/>
                <a:cs typeface="Calibri"/>
              </a:rPr>
              <a:t>которые</a:t>
            </a:r>
            <a:r>
              <a:rPr lang="ru-RU" sz="2400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10" dirty="0">
                <a:solidFill>
                  <a:srgbClr val="FFC000"/>
                </a:solidFill>
                <a:latin typeface="Calibri"/>
                <a:cs typeface="Calibri"/>
              </a:rPr>
              <a:t>указаны </a:t>
            </a:r>
            <a:r>
              <a:rPr lang="ru-RU" sz="2400" spc="-6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20" dirty="0">
                <a:solidFill>
                  <a:srgbClr val="FFC000"/>
                </a:solidFill>
                <a:latin typeface="Calibri"/>
                <a:cs typeface="Calibri"/>
              </a:rPr>
              <a:t>пользователем</a:t>
            </a:r>
            <a:r>
              <a:rPr lang="ru-RU" sz="24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явно</a:t>
            </a: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lang="ru-RU" sz="24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62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Неявные преобразования</a:t>
            </a:r>
            <a:r>
              <a:rPr lang="ru-RU" sz="24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совершает</a:t>
            </a:r>
            <a:r>
              <a:rPr lang="ru-RU" sz="2400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ru-RU" sz="24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машина</a:t>
            </a:r>
            <a:r>
              <a:rPr lang="ru-RU" sz="2400" spc="-5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lang="ru-RU" sz="24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0B1314C-1C56-4B49-8D23-0DC8CAFB2141}"/>
              </a:ext>
            </a:extLst>
          </p:cNvPr>
          <p:cNvSpPr/>
          <p:nvPr/>
        </p:nvSpPr>
        <p:spPr>
          <a:xfrm>
            <a:off x="7924800" y="6185334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63FECC33-2015-4B20-A7D8-E3EF351C0572}"/>
              </a:ext>
            </a:extLst>
          </p:cNvPr>
          <p:cNvGrpSpPr/>
          <p:nvPr/>
        </p:nvGrpSpPr>
        <p:grpSpPr>
          <a:xfrm>
            <a:off x="7874509" y="4112800"/>
            <a:ext cx="3248025" cy="870585"/>
            <a:chOff x="7810500" y="4283964"/>
            <a:chExt cx="3248025" cy="870585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1E7B4B17-A662-4529-B3E5-3160675219B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44" y="4293108"/>
              <a:ext cx="3229355" cy="851915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51126671-98E7-417B-AAA4-647906A853E2}"/>
                </a:ext>
              </a:extLst>
            </p:cNvPr>
            <p:cNvSpPr/>
            <p:nvPr/>
          </p:nvSpPr>
          <p:spPr>
            <a:xfrm>
              <a:off x="7815072" y="4288536"/>
              <a:ext cx="3238500" cy="861060"/>
            </a:xfrm>
            <a:custGeom>
              <a:avLst/>
              <a:gdLst/>
              <a:ahLst/>
              <a:cxnLst/>
              <a:rect l="l" t="t" r="r" b="b"/>
              <a:pathLst>
                <a:path w="3238500" h="861060">
                  <a:moveTo>
                    <a:pt x="0" y="861059"/>
                  </a:moveTo>
                  <a:lnTo>
                    <a:pt x="3238500" y="861059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86105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010279FD-FA32-4796-86C3-7BA7C2F17D2D}"/>
              </a:ext>
            </a:extLst>
          </p:cNvPr>
          <p:cNvSpPr/>
          <p:nvPr/>
        </p:nvSpPr>
        <p:spPr>
          <a:xfrm>
            <a:off x="6098287" y="4504468"/>
            <a:ext cx="1450340" cy="86995"/>
          </a:xfrm>
          <a:custGeom>
            <a:avLst/>
            <a:gdLst/>
            <a:ahLst/>
            <a:cxnLst/>
            <a:rect l="l" t="t" r="r" b="b"/>
            <a:pathLst>
              <a:path w="1450340" h="86995">
                <a:moveTo>
                  <a:pt x="1363218" y="0"/>
                </a:moveTo>
                <a:lnTo>
                  <a:pt x="1363218" y="86868"/>
                </a:lnTo>
                <a:lnTo>
                  <a:pt x="1421130" y="57912"/>
                </a:lnTo>
                <a:lnTo>
                  <a:pt x="1377696" y="57912"/>
                </a:lnTo>
                <a:lnTo>
                  <a:pt x="1377696" y="28956"/>
                </a:lnTo>
                <a:lnTo>
                  <a:pt x="1421130" y="28956"/>
                </a:lnTo>
                <a:lnTo>
                  <a:pt x="1363218" y="0"/>
                </a:lnTo>
                <a:close/>
              </a:path>
              <a:path w="1450340" h="86995">
                <a:moveTo>
                  <a:pt x="1363218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363218" y="57912"/>
                </a:lnTo>
                <a:lnTo>
                  <a:pt x="1363218" y="28956"/>
                </a:lnTo>
                <a:close/>
              </a:path>
              <a:path w="1450340" h="86995">
                <a:moveTo>
                  <a:pt x="1421130" y="28956"/>
                </a:moveTo>
                <a:lnTo>
                  <a:pt x="1377696" y="28956"/>
                </a:lnTo>
                <a:lnTo>
                  <a:pt x="1377696" y="57912"/>
                </a:lnTo>
                <a:lnTo>
                  <a:pt x="1421130" y="57912"/>
                </a:lnTo>
                <a:lnTo>
                  <a:pt x="1450086" y="43434"/>
                </a:lnTo>
                <a:lnTo>
                  <a:pt x="1421130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id="{49A2EF6F-8E91-4DD1-A780-D5BFEB9E68A1}"/>
              </a:ext>
            </a:extLst>
          </p:cNvPr>
          <p:cNvGrpSpPr/>
          <p:nvPr/>
        </p:nvGrpSpPr>
        <p:grpSpPr>
          <a:xfrm>
            <a:off x="381000" y="3669823"/>
            <a:ext cx="5438140" cy="2136140"/>
            <a:chOff x="393191" y="3788028"/>
            <a:chExt cx="5438140" cy="2136140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05D72331-08AC-46D2-8CB5-000B343FE9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3918203"/>
              <a:ext cx="5419344" cy="1600200"/>
            </a:xfrm>
            <a:prstGeom prst="rect">
              <a:avLst/>
            </a:prstGeom>
          </p:spPr>
        </p:pic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C3D0DC23-616B-4865-B267-13A63ADC83CC}"/>
                </a:ext>
              </a:extLst>
            </p:cNvPr>
            <p:cNvSpPr/>
            <p:nvPr/>
          </p:nvSpPr>
          <p:spPr>
            <a:xfrm>
              <a:off x="397763" y="3913631"/>
              <a:ext cx="5428615" cy="1609725"/>
            </a:xfrm>
            <a:custGeom>
              <a:avLst/>
              <a:gdLst/>
              <a:ahLst/>
              <a:cxnLst/>
              <a:rect l="l" t="t" r="r" b="b"/>
              <a:pathLst>
                <a:path w="5428615" h="1609725">
                  <a:moveTo>
                    <a:pt x="0" y="1609344"/>
                  </a:moveTo>
                  <a:lnTo>
                    <a:pt x="5428488" y="1609344"/>
                  </a:lnTo>
                  <a:lnTo>
                    <a:pt x="5428488" y="0"/>
                  </a:lnTo>
                  <a:lnTo>
                    <a:pt x="0" y="0"/>
                  </a:lnTo>
                  <a:lnTo>
                    <a:pt x="0" y="16093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DE958A8-CA83-4F5C-A990-BDF8BEC41965}"/>
                </a:ext>
              </a:extLst>
            </p:cNvPr>
            <p:cNvSpPr/>
            <p:nvPr/>
          </p:nvSpPr>
          <p:spPr>
            <a:xfrm>
              <a:off x="4274057" y="3788028"/>
              <a:ext cx="1296670" cy="513715"/>
            </a:xfrm>
            <a:custGeom>
              <a:avLst/>
              <a:gdLst/>
              <a:ahLst/>
              <a:cxnLst/>
              <a:rect l="l" t="t" r="r" b="b"/>
              <a:pathLst>
                <a:path w="1296670" h="513714">
                  <a:moveTo>
                    <a:pt x="58800" y="440817"/>
                  </a:moveTo>
                  <a:lnTo>
                    <a:pt x="0" y="504825"/>
                  </a:lnTo>
                  <a:lnTo>
                    <a:pt x="86487" y="513461"/>
                  </a:lnTo>
                  <a:lnTo>
                    <a:pt x="78984" y="493776"/>
                  </a:lnTo>
                  <a:lnTo>
                    <a:pt x="65150" y="493776"/>
                  </a:lnTo>
                  <a:lnTo>
                    <a:pt x="55879" y="469646"/>
                  </a:lnTo>
                  <a:lnTo>
                    <a:pt x="68023" y="465015"/>
                  </a:lnTo>
                  <a:lnTo>
                    <a:pt x="58800" y="440817"/>
                  </a:lnTo>
                  <a:close/>
                </a:path>
                <a:path w="1296670" h="513714">
                  <a:moveTo>
                    <a:pt x="68023" y="465015"/>
                  </a:moveTo>
                  <a:lnTo>
                    <a:pt x="55879" y="469646"/>
                  </a:lnTo>
                  <a:lnTo>
                    <a:pt x="65150" y="493776"/>
                  </a:lnTo>
                  <a:lnTo>
                    <a:pt x="77229" y="489169"/>
                  </a:lnTo>
                  <a:lnTo>
                    <a:pt x="68023" y="465015"/>
                  </a:lnTo>
                  <a:close/>
                </a:path>
                <a:path w="1296670" h="513714">
                  <a:moveTo>
                    <a:pt x="77229" y="489169"/>
                  </a:moveTo>
                  <a:lnTo>
                    <a:pt x="65150" y="493776"/>
                  </a:lnTo>
                  <a:lnTo>
                    <a:pt x="78984" y="493776"/>
                  </a:lnTo>
                  <a:lnTo>
                    <a:pt x="77229" y="489169"/>
                  </a:lnTo>
                  <a:close/>
                </a:path>
                <a:path w="1296670" h="513714">
                  <a:moveTo>
                    <a:pt x="1287526" y="0"/>
                  </a:moveTo>
                  <a:lnTo>
                    <a:pt x="68023" y="465015"/>
                  </a:lnTo>
                  <a:lnTo>
                    <a:pt x="77229" y="489169"/>
                  </a:lnTo>
                  <a:lnTo>
                    <a:pt x="1296669" y="24130"/>
                  </a:lnTo>
                  <a:lnTo>
                    <a:pt x="1287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0D7C928-7D4D-4CFB-8B03-595C46541546}"/>
                </a:ext>
              </a:extLst>
            </p:cNvPr>
            <p:cNvSpPr/>
            <p:nvPr/>
          </p:nvSpPr>
          <p:spPr>
            <a:xfrm>
              <a:off x="2922270" y="5040629"/>
              <a:ext cx="1998345" cy="883919"/>
            </a:xfrm>
            <a:custGeom>
              <a:avLst/>
              <a:gdLst/>
              <a:ahLst/>
              <a:cxnLst/>
              <a:rect l="l" t="t" r="r" b="b"/>
              <a:pathLst>
                <a:path w="1998345" h="883920">
                  <a:moveTo>
                    <a:pt x="919861" y="864755"/>
                  </a:moveTo>
                  <a:lnTo>
                    <a:pt x="65036" y="44475"/>
                  </a:lnTo>
                  <a:lnTo>
                    <a:pt x="73571" y="35560"/>
                  </a:lnTo>
                  <a:lnTo>
                    <a:pt x="82931" y="25781"/>
                  </a:lnTo>
                  <a:lnTo>
                    <a:pt x="0" y="0"/>
                  </a:lnTo>
                  <a:lnTo>
                    <a:pt x="29210" y="81915"/>
                  </a:lnTo>
                  <a:lnTo>
                    <a:pt x="47091" y="63233"/>
                  </a:lnTo>
                  <a:lnTo>
                    <a:pt x="901954" y="883450"/>
                  </a:lnTo>
                  <a:lnTo>
                    <a:pt x="919861" y="864755"/>
                  </a:lnTo>
                  <a:close/>
                </a:path>
                <a:path w="1998345" h="883920">
                  <a:moveTo>
                    <a:pt x="1997837" y="28956"/>
                  </a:moveTo>
                  <a:lnTo>
                    <a:pt x="1914652" y="54102"/>
                  </a:lnTo>
                  <a:lnTo>
                    <a:pt x="1932406" y="72923"/>
                  </a:lnTo>
                  <a:lnTo>
                    <a:pt x="1114298" y="846099"/>
                  </a:lnTo>
                  <a:lnTo>
                    <a:pt x="1132078" y="864933"/>
                  </a:lnTo>
                  <a:lnTo>
                    <a:pt x="1950161" y="91732"/>
                  </a:lnTo>
                  <a:lnTo>
                    <a:pt x="1967992" y="110617"/>
                  </a:lnTo>
                  <a:lnTo>
                    <a:pt x="1985022" y="64008"/>
                  </a:lnTo>
                  <a:lnTo>
                    <a:pt x="1997837" y="289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147D7F12-1893-49B5-91DF-71D7C43406EA}"/>
              </a:ext>
            </a:extLst>
          </p:cNvPr>
          <p:cNvSpPr txBox="1"/>
          <p:nvPr/>
        </p:nvSpPr>
        <p:spPr>
          <a:xfrm>
            <a:off x="5778755" y="3370103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Неявное</a:t>
            </a:r>
            <a:r>
              <a:rPr sz="1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преобразование</a:t>
            </a:r>
            <a:endParaRPr sz="18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80033A20-F9CA-42E6-95D7-BF8F05409EA4}"/>
              </a:ext>
            </a:extLst>
          </p:cNvPr>
          <p:cNvSpPr txBox="1"/>
          <p:nvPr/>
        </p:nvSpPr>
        <p:spPr>
          <a:xfrm>
            <a:off x="2896363" y="5839898"/>
            <a:ext cx="2319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Явные</a:t>
            </a:r>
            <a:r>
              <a:rPr sz="18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преобразования</a:t>
            </a:r>
            <a:endParaRPr sz="18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EB10E52-8EA1-483F-8BE4-FD683A9AA7F0}"/>
              </a:ext>
            </a:extLst>
          </p:cNvPr>
          <p:cNvSpPr/>
          <p:nvPr/>
        </p:nvSpPr>
        <p:spPr>
          <a:xfrm>
            <a:off x="9826878" y="608181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3D85987-D42B-4396-BB81-49E519D948EE}"/>
              </a:ext>
            </a:extLst>
          </p:cNvPr>
          <p:cNvSpPr txBox="1">
            <a:spLocks/>
          </p:cNvSpPr>
          <p:nvPr/>
        </p:nvSpPr>
        <p:spPr>
          <a:xfrm>
            <a:off x="3147441" y="609676"/>
            <a:ext cx="5903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dirty="0"/>
              <a:t>Функции</a:t>
            </a:r>
            <a:r>
              <a:rPr lang="ru-RU" kern="0" spc="-45" dirty="0"/>
              <a:t> </a:t>
            </a:r>
            <a:r>
              <a:rPr lang="ru-RU" kern="0" dirty="0"/>
              <a:t>ввода</a:t>
            </a:r>
            <a:r>
              <a:rPr lang="ru-RU" kern="0" spc="-10" dirty="0"/>
              <a:t> </a:t>
            </a:r>
            <a:r>
              <a:rPr lang="ru-RU" kern="0" dirty="0"/>
              <a:t>и</a:t>
            </a:r>
            <a:r>
              <a:rPr lang="ru-RU" kern="0" spc="-20" dirty="0"/>
              <a:t> </a:t>
            </a:r>
            <a:r>
              <a:rPr lang="ru-RU" kern="0" dirty="0"/>
              <a:t>вывода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08A0D6F6-16DD-41FF-A197-77E4ED2931CE}"/>
              </a:ext>
            </a:extLst>
          </p:cNvPr>
          <p:cNvSpPr txBox="1"/>
          <p:nvPr/>
        </p:nvSpPr>
        <p:spPr>
          <a:xfrm>
            <a:off x="778596" y="1648060"/>
            <a:ext cx="10248265" cy="8265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3035" algn="l"/>
              </a:tabLst>
            </a:pP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В</a:t>
            </a:r>
            <a:r>
              <a:rPr sz="26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С++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определены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две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консольные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функции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для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ввода/вывода	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cin/</a:t>
            </a:r>
            <a:r>
              <a:rPr sz="2600" spc="-10" dirty="0" err="1">
                <a:solidFill>
                  <a:srgbClr val="FFC000"/>
                </a:solidFill>
                <a:latin typeface="Calibri"/>
                <a:cs typeface="Calibri"/>
              </a:rPr>
              <a:t>cout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lang="ru-RU" sz="2600" spc="-1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3035" algn="l"/>
              </a:tabLst>
            </a:pPr>
            <a:r>
              <a:rPr lang="ru-RU" sz="2600" spc="-10" dirty="0">
                <a:solidFill>
                  <a:srgbClr val="FFC000"/>
                </a:solidFill>
                <a:latin typeface="Calibri"/>
                <a:cs typeface="Calibri"/>
              </a:rPr>
              <a:t>Сначала пишем строчку</a:t>
            </a:r>
            <a:r>
              <a:rPr lang="en-US" sz="2600" spc="-10" dirty="0">
                <a:solidFill>
                  <a:srgbClr val="FFC000"/>
                </a:solidFill>
                <a:latin typeface="Calibri"/>
                <a:cs typeface="Calibri"/>
              </a:rPr>
              <a:t> – using namespace std; </a:t>
            </a:r>
            <a:r>
              <a:rPr lang="ru-RU" sz="2600" spc="-10" dirty="0">
                <a:solidFill>
                  <a:srgbClr val="FFC000"/>
                </a:solidFill>
                <a:latin typeface="Calibri"/>
                <a:cs typeface="Calibri"/>
              </a:rPr>
              <a:t>и библиотека - </a:t>
            </a:r>
            <a:r>
              <a:rPr lang="en-US" sz="2600" spc="-10" dirty="0">
                <a:solidFill>
                  <a:srgbClr val="FFC000"/>
                </a:solidFill>
                <a:latin typeface="Calibri"/>
                <a:cs typeface="Calibri"/>
              </a:rPr>
              <a:t>&lt;iostream&gt; 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6E649AD-A202-43D0-B616-797AD56557F3}"/>
              </a:ext>
            </a:extLst>
          </p:cNvPr>
          <p:cNvSpPr txBox="1"/>
          <p:nvPr/>
        </p:nvSpPr>
        <p:spPr>
          <a:xfrm>
            <a:off x="764540" y="2679928"/>
            <a:ext cx="1774825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935">
              <a:lnSpc>
                <a:spcPct val="121900"/>
              </a:lnSpc>
              <a:spcBef>
                <a:spcPts val="100"/>
              </a:spcBef>
            </a:pP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cin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&gt;&gt;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a; </a:t>
            </a:r>
            <a:r>
              <a:rPr sz="2600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cin</a:t>
            </a:r>
            <a:r>
              <a:rPr sz="2600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&gt;&gt;</a:t>
            </a:r>
            <a:r>
              <a:rPr sz="2600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b;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cin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&gt;&gt;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&gt;&gt;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d;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467C39B2-1A64-49B7-852B-EA6890BCE556}"/>
              </a:ext>
            </a:extLst>
          </p:cNvPr>
          <p:cNvSpPr txBox="1"/>
          <p:nvPr/>
        </p:nvSpPr>
        <p:spPr>
          <a:xfrm>
            <a:off x="6251828" y="2679928"/>
            <a:ext cx="4681855" cy="14751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cout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b;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cout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a+b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 </a:t>
            </a:r>
            <a:r>
              <a:rPr lang="en-US" sz="2600" spc="-5" dirty="0">
                <a:solidFill>
                  <a:srgbClr val="FFC000"/>
                </a:solidFill>
                <a:latin typeface="Calibri"/>
                <a:cs typeface="Calibri"/>
              </a:rPr>
              <a:t>“, “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c*d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 `\n`; </a:t>
            </a:r>
            <a:r>
              <a:rPr sz="2600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cout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&lt;&lt; 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sizeof(a);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5442F026-9FBC-4FA2-86B6-57DD51CC996C}"/>
              </a:ext>
            </a:extLst>
          </p:cNvPr>
          <p:cNvSpPr txBox="1"/>
          <p:nvPr/>
        </p:nvSpPr>
        <p:spPr>
          <a:xfrm>
            <a:off x="764540" y="4613433"/>
            <a:ext cx="10247630" cy="993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cout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выводит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информацию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на</a:t>
            </a:r>
            <a:r>
              <a:rPr sz="26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консоль,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стрелочки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влево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(из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программы)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cin 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вводит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информацию,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стрелочки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вправо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(в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сторону</a:t>
            </a:r>
            <a:r>
              <a:rPr sz="26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переменных)</a:t>
            </a:r>
            <a:endParaRPr sz="2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454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 Rounded MT Bold</vt:lpstr>
      <vt:lpstr>Calibri</vt:lpstr>
      <vt:lpstr>Calibri Light</vt:lpstr>
      <vt:lpstr>Wingdings</vt:lpstr>
      <vt:lpstr>Office Theme</vt:lpstr>
      <vt:lpstr>Введение в программирование на С/С++. Имена. Типы данных. Преобразования типов.  Немного ввода</vt:lpstr>
      <vt:lpstr>Введение в программирование на С/С++</vt:lpstr>
      <vt:lpstr>Имена</vt:lpstr>
      <vt:lpstr>Типы данных</vt:lpstr>
      <vt:lpstr>Типы данных</vt:lpstr>
      <vt:lpstr>Типы данных</vt:lpstr>
      <vt:lpstr>Типы данных</vt:lpstr>
      <vt:lpstr>Преобразование типов данных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Алгоритм. Блок-схемы.</dc:title>
  <dc:creator>Каневской Андрей Эдуардович</dc:creator>
  <cp:lastModifiedBy>Костылев Александр Валерьевич</cp:lastModifiedBy>
  <cp:revision>62</cp:revision>
  <dcterms:created xsi:type="dcterms:W3CDTF">2021-10-08T10:53:52Z</dcterms:created>
  <dcterms:modified xsi:type="dcterms:W3CDTF">2023-10-01T09:38:10Z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2019-10-09T00:00:00Z</vt:filetime>
  </property>
  <property fmtid="{D5CDD505-2E9C-101B-9397-08002B2CF9AE}" pid="3" name="Creator">
    <vt:lpwstr>Microsoft® PowerPoint® для Office 365</vt:lpwstr>
  </property>
  <property fmtid="{D5CDD505-2E9C-101B-9397-08002B2CF9AE}" pid="4" name="LastSaved">
    <vt:filetime>2021-10-08T00:00:00Z</vt:filetime>
  </property>
</Properties>
</file>