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C8A60-23BB-44F2-8B22-DE317784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1D5931-9388-4801-8F4A-31D83E0F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3DF4E-B241-46E3-980F-68EF4705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D972D-D1F9-49FE-8EB4-2A4BBAF8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9D4422-3604-430C-B093-451CEF22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52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23D28-D838-4220-9D33-A9672FDF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10ACD0-E81B-4E5A-BE8A-D9A750CF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21923-D444-4B60-BEA6-2979216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B364A-BAE3-4EFC-A519-B5375100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EAC0D-BF2E-4E04-AB2A-2F467DA2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19EFDA-B51F-4BB8-924E-C065C4B8C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CA067C-9EBD-4354-ADDF-4605A432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C5FF7-848F-455E-B115-A2AB79B0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0C0643-B017-45F3-9DA9-30CC9EE3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B312-A4DE-4F44-BB88-2CE08102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5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E48C6-B707-4828-AB6A-C1EEA2A8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5F4F33-333F-423C-829C-283081BA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92494A-254F-4551-95A0-C2743DE4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041F7-8F4D-48D6-A343-60D1376D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E1393-AC53-42CE-B5F8-839C6EDC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60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26414-4213-4D5A-86E2-8CBF23E6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D0AF2C-DF2E-4BA6-8C2D-93C759C1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BF477-1AC1-47B2-898F-106A413C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11C941-1AEB-4B6D-9E2E-57C12116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AE20F-21DA-4200-A09B-AA605C78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36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DE3BA-B17C-4053-9AC4-31E708CA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E40EE-4DF2-4502-9527-44F077401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C7632C-053D-4FD6-A397-FCB399A8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BFEEC-E6E0-46A8-BF9C-64C6787E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B3AAB5-7AB4-459E-BBC8-2341C928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49901F-46CF-47BD-B803-87F1793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45FCF-ADA2-4492-BCCF-D3CFDCEC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609563-CC87-4A72-8E90-22CA0516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8BD877-E099-49E7-BBBE-A829F02F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E1EFE0-ABF1-45D0-960F-5E66F4DD4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F3B693-2935-4318-A614-794F6A62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56AB12-D94E-4B46-A169-D66DDE6B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2EE0DA-04E9-432E-9A6B-194F118F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1C9A05-22DA-470E-930A-60B5AF86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DAB55-FB7A-4618-BD16-BD9FFD0A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F494AA-E609-42FE-B116-31AF86CA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5BBDD2-E93E-46C3-9E9F-DB10B3C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C76047-BABD-41F8-A07A-91BC868C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3B1A21-37E8-44C7-8765-F33EC1F5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593CB7-E60E-487F-9066-B7F6A4EC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A2F1EC-B2BD-4FFF-81F5-C573DB9F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5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48BFB-36CD-4A54-B7A1-BE9AF70D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CD43E-4C97-4658-80AD-6099E24F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5C7BDF-7F6D-4677-BBE3-1F5E2292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28FC3A-9735-4B2A-920A-B4273C26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E8D66-BD66-4008-A13E-B522296E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0605CA-4E3D-4345-94DC-67120480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1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B1B2D-FD4C-4989-AA6C-F067CA0D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38EBA4-DC6F-4B12-9BF9-5C71083C7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927647-3046-41E8-A662-B9CAC246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35322F-7BFE-44D6-B686-D8C07EBB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C97D39-BD64-4FF0-9341-E2A77C55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EE47F2-4CA6-4C48-90F2-46D4B77B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6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E4226-37D6-44B9-A468-FE0A7068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391DD6-A534-46ED-8941-B8EBA035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E041E-CAC8-4454-9247-244EACD72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216D-D340-460F-B05E-D2EC543E1FF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6FE0A-3BBB-48E1-BBD9-A1AFE5CD1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AE54D-0915-4A58-AE52-F29BD3CAA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55F3-8C58-433F-859C-C74B223FB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01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0E20C-A497-483D-A2FE-F21073D33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Разбор заданий КР1</a:t>
            </a:r>
          </a:p>
        </p:txBody>
      </p:sp>
    </p:spTree>
    <p:extLst>
      <p:ext uri="{BB962C8B-B14F-4D97-AF65-F5344CB8AC3E}">
        <p14:creationId xmlns:p14="http://schemas.microsoft.com/office/powerpoint/2010/main" val="45984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582" y="-385708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G</a:t>
            </a:r>
            <a:r>
              <a:rPr lang="ru-RU" dirty="0"/>
              <a:t> – Цифровой корень числа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7D4E-DEDD-475D-A377-88370DC696B1}"/>
              </a:ext>
            </a:extLst>
          </p:cNvPr>
          <p:cNvSpPr txBox="1"/>
          <p:nvPr/>
        </p:nvSpPr>
        <p:spPr>
          <a:xfrm>
            <a:off x="7002145" y="610576"/>
            <a:ext cx="5189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Даже не знаю что тут писать.</a:t>
            </a:r>
            <a:br>
              <a:rPr lang="ru-RU" dirty="0"/>
            </a:br>
            <a:r>
              <a:rPr lang="ru-RU" dirty="0"/>
              <a:t>Что надо сделать – считать сумму цифр числа, пока число не станет однозначным – то есть меньше 10. После очередного подсчета суммы цифр мы число заменяем этой суммой и снова прогоняем до победного конца.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8815" y="1896086"/>
            <a:ext cx="648481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4E8723-CC22-4D23-B4D1-CAB977A4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576"/>
            <a:ext cx="7077041" cy="38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А – Площадь трапеции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28166F-BC6B-40E6-9B2C-5B06A956F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81" y="875367"/>
            <a:ext cx="5994542" cy="532162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20A43F-133A-4447-8D8B-A1CF0DA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15" y="4888210"/>
            <a:ext cx="8120303" cy="19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7E381-8BCC-4DFC-87FD-0874021D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А – Площадь трапеции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BF384-277F-4161-8973-5B59B5A51DEB}"/>
              </a:ext>
            </a:extLst>
          </p:cNvPr>
          <p:cNvSpPr txBox="1"/>
          <p:nvPr/>
        </p:nvSpPr>
        <p:spPr>
          <a:xfrm>
            <a:off x="6283569" y="2047630"/>
            <a:ext cx="57833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Трапецию можно представить как прямоугольник и </a:t>
            </a:r>
          </a:p>
          <a:p>
            <a:r>
              <a:rPr lang="ru-RU" dirty="0"/>
              <a:t>два треугольника. Легким движением руки </a:t>
            </a:r>
          </a:p>
          <a:p>
            <a:r>
              <a:rPr lang="ru-RU" dirty="0"/>
              <a:t>(опуская высоты от верхнего основания к нижнему) </a:t>
            </a:r>
          </a:p>
          <a:p>
            <a:r>
              <a:rPr lang="ru-RU" dirty="0"/>
              <a:t>превращаем  равнобедренную трапецию в прямоугольник</a:t>
            </a:r>
          </a:p>
          <a:p>
            <a:r>
              <a:rPr lang="ru-RU" dirty="0"/>
              <a:t>И два одинаковых прямоугольных треугольника</a:t>
            </a:r>
          </a:p>
          <a:p>
            <a:r>
              <a:rPr lang="ru-RU" dirty="0"/>
              <a:t>Нетрудно заметить, что прямоугольник получается размерами </a:t>
            </a:r>
            <a:r>
              <a:rPr lang="en-US" dirty="0"/>
              <a:t>h*A, </a:t>
            </a:r>
            <a:r>
              <a:rPr lang="ru-RU" dirty="0"/>
              <a:t>а треугольники с катетами</a:t>
            </a:r>
            <a:r>
              <a:rPr lang="en-US" dirty="0"/>
              <a:t> h </a:t>
            </a:r>
            <a:r>
              <a:rPr lang="ru-RU" dirty="0"/>
              <a:t>и </a:t>
            </a:r>
            <a:r>
              <a:rPr lang="en-US" dirty="0"/>
              <a:t>(B-A)/2</a:t>
            </a:r>
          </a:p>
          <a:p>
            <a:r>
              <a:rPr lang="ru-RU" dirty="0"/>
              <a:t>Таким образом, итоговая площадь трапеции  состоит из двух площадей треугольников и прямоугольника.</a:t>
            </a:r>
          </a:p>
          <a:p>
            <a:r>
              <a:rPr lang="en-US" dirty="0"/>
              <a:t>S</a:t>
            </a:r>
            <a:r>
              <a:rPr lang="ru-RU" dirty="0"/>
              <a:t>т = </a:t>
            </a:r>
            <a:r>
              <a:rPr lang="en-US" dirty="0"/>
              <a:t>(h*(B-A)/2)/2, S</a:t>
            </a:r>
            <a:r>
              <a:rPr lang="ru-RU" dirty="0"/>
              <a:t>п = </a:t>
            </a:r>
            <a:r>
              <a:rPr lang="en-US" dirty="0"/>
              <a:t>h*A.</a:t>
            </a:r>
          </a:p>
          <a:p>
            <a:r>
              <a:rPr lang="ru-RU" dirty="0"/>
              <a:t>Как найти высоту??? Мы знаем длину гипотенузы (боковая сторона трапеции -</a:t>
            </a:r>
            <a:r>
              <a:rPr lang="en-US" dirty="0"/>
              <a:t> C</a:t>
            </a:r>
            <a:r>
              <a:rPr lang="ru-RU" dirty="0"/>
              <a:t>), знаем катет (нижняя сторона). По теореме Пифагора считаем: </a:t>
            </a:r>
            <a:endParaRPr lang="en-US" dirty="0"/>
          </a:p>
          <a:p>
            <a:r>
              <a:rPr lang="en-US" dirty="0"/>
              <a:t>h^2 + ((B-A)/2)^2 = C^2, </a:t>
            </a:r>
            <a:r>
              <a:rPr lang="ru-RU" dirty="0"/>
              <a:t>отсюда получаем </a:t>
            </a:r>
            <a:endParaRPr lang="en-US" dirty="0"/>
          </a:p>
          <a:p>
            <a:r>
              <a:rPr lang="en-US" dirty="0"/>
              <a:t>h = sqrt(C^2- ((B-A)/2)^2 )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C597A06-99C4-4471-9598-97FAA0B6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1738" cy="4351338"/>
          </a:xfrm>
        </p:spPr>
        <p:txBody>
          <a:bodyPr/>
          <a:lstStyle/>
          <a:p>
            <a:r>
              <a:rPr lang="ru-RU" dirty="0" err="1"/>
              <a:t>ыв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665BB3-1A8C-4563-88C9-01C5C4E0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1" y="1818806"/>
            <a:ext cx="5409424" cy="42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B</a:t>
            </a:r>
            <a:r>
              <a:rPr lang="ru-RU" dirty="0"/>
              <a:t> – 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 neue"/>
              </a:rPr>
              <a:t>Отправка шариков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E13CAE2-9EAC-40DE-9EC5-CFDC57C0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80" y="1005010"/>
            <a:ext cx="6412489" cy="57865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77D4E-DEDD-475D-A377-88370DC696B1}"/>
              </a:ext>
            </a:extLst>
          </p:cNvPr>
          <p:cNvSpPr txBox="1"/>
          <p:nvPr/>
        </p:nvSpPr>
        <p:spPr>
          <a:xfrm>
            <a:off x="6925916" y="1159951"/>
            <a:ext cx="51175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коробок, которое нам надо купить, должно быть минимальное и целое, то есть </a:t>
            </a:r>
            <a:r>
              <a:rPr lang="en-US" dirty="0"/>
              <a:t>N/M </a:t>
            </a:r>
            <a:r>
              <a:rPr lang="ru-RU" dirty="0"/>
              <a:t>коробок минимум, и при этом если у нас не все шарики поместятся в </a:t>
            </a:r>
            <a:r>
              <a:rPr lang="en-US" dirty="0"/>
              <a:t>N/M </a:t>
            </a:r>
            <a:r>
              <a:rPr lang="ru-RU" dirty="0"/>
              <a:t>коробок, то надо докупить еще коробку шариков.</a:t>
            </a:r>
          </a:p>
          <a:p>
            <a:r>
              <a:rPr lang="ru-RU" dirty="0"/>
              <a:t>То есть если будет 5 шариков и в коробку помещается 2 шарика, то нам нужно 5/2 + 1 коробок, то есть 2 + 1 = 3. Почему +1? Потому что 5 нацело на 2 не делится – 5/2 = 2,5. То есть один шарик остается за бортом, поэтому для него мы докупаем еще коробку – 2 + 1. Как понять что у нас 5 не делится нацело на 2 (</a:t>
            </a:r>
            <a:r>
              <a:rPr lang="en-US" dirty="0"/>
              <a:t>N </a:t>
            </a:r>
            <a:r>
              <a:rPr lang="ru-RU" dirty="0"/>
              <a:t>на </a:t>
            </a:r>
            <a:r>
              <a:rPr lang="en-US" dirty="0"/>
              <a:t>M</a:t>
            </a:r>
            <a:r>
              <a:rPr lang="ru-RU" dirty="0"/>
              <a:t>)</a:t>
            </a:r>
            <a:r>
              <a:rPr lang="en-US" dirty="0"/>
              <a:t>? </a:t>
            </a:r>
            <a:r>
              <a:rPr lang="ru-RU" dirty="0"/>
              <a:t>Очень просто!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if (N%M!=0) </a:t>
            </a:r>
            <a:r>
              <a:rPr lang="ru-RU" dirty="0"/>
              <a:t>то нацело не делится, значит увеличиваем количество коробок на 1</a:t>
            </a:r>
          </a:p>
          <a:p>
            <a:r>
              <a:rPr lang="ru-RU" dirty="0"/>
              <a:t> Потом у нас ветвление – выбор почтового отделения, это уже на следующем слайде </a:t>
            </a:r>
          </a:p>
        </p:txBody>
      </p:sp>
    </p:spTree>
    <p:extLst>
      <p:ext uri="{BB962C8B-B14F-4D97-AF65-F5344CB8AC3E}">
        <p14:creationId xmlns:p14="http://schemas.microsoft.com/office/powerpoint/2010/main" val="40936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B</a:t>
            </a:r>
            <a:r>
              <a:rPr lang="ru-RU" dirty="0"/>
              <a:t> – 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 neue"/>
              </a:rPr>
              <a:t>Отправка шариков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7D4E-DEDD-475D-A377-88370DC696B1}"/>
              </a:ext>
            </a:extLst>
          </p:cNvPr>
          <p:cNvSpPr txBox="1"/>
          <p:nvPr/>
        </p:nvSpPr>
        <p:spPr>
          <a:xfrm>
            <a:off x="6925916" y="1159951"/>
            <a:ext cx="5117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отправить коробку через отделение 2 или 3, надо соблюсти условие четности – в отделении 2 принимают только ЧЕТНОЕ количество, значит если у нас нечетное кол-во коробок, добавим еще одну, в отделении 3 наоборот – если у нас четное количество – сделаем его нечетным. </a:t>
            </a:r>
          </a:p>
          <a:p>
            <a:r>
              <a:rPr lang="ru-RU" dirty="0"/>
              <a:t>Потом считаем сколько нам это обойдется – просто умножаем соответствующую цену за отправку одной коробки на кол-во коробок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8F5D8-D230-441E-95E4-C02A1E19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3985" y="2067902"/>
            <a:ext cx="1095521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43C29C-C601-42D9-A66F-F8DFE81B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1" y="1290394"/>
            <a:ext cx="6777765" cy="48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С – 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 neue"/>
              </a:rPr>
              <a:t>Оценка надежности пароля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7D4E-DEDD-475D-A377-88370DC696B1}"/>
              </a:ext>
            </a:extLst>
          </p:cNvPr>
          <p:cNvSpPr txBox="1"/>
          <p:nvPr/>
        </p:nvSpPr>
        <p:spPr>
          <a:xfrm>
            <a:off x="6925916" y="1159951"/>
            <a:ext cx="5117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надо составить правильно условие проверки -  обязательно должно выполняться первое условие -  не обязательно честно  считать длину числа, можно просто проверить его так:</a:t>
            </a:r>
            <a:br>
              <a:rPr lang="ru-RU" dirty="0"/>
            </a:br>
            <a:r>
              <a:rPr lang="en-US" dirty="0"/>
              <a:t>A &gt;= 100 &amp;&amp; A &lt;= 99999999</a:t>
            </a:r>
            <a:r>
              <a:rPr lang="ru-RU" dirty="0"/>
              <a:t>. Заменю это выражение на Т0</a:t>
            </a:r>
            <a:endParaRPr lang="en-US" dirty="0"/>
          </a:p>
          <a:p>
            <a:r>
              <a:rPr lang="ru-RU" dirty="0"/>
              <a:t>Потом смотрим дальше</a:t>
            </a:r>
          </a:p>
          <a:p>
            <a:r>
              <a:rPr lang="ru-RU" dirty="0"/>
              <a:t>Заменю требование 2.1 на Т1 и требование 2.2 на Т2</a:t>
            </a:r>
          </a:p>
          <a:p>
            <a:r>
              <a:rPr lang="ru-RU" dirty="0"/>
              <a:t>У нас получается такое логическое выражение: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Т0 </a:t>
            </a:r>
            <a:r>
              <a:rPr lang="en-US" dirty="0"/>
              <a:t>&amp;&amp; T1 || T0&amp;&amp;T2)&amp;&amp;(!(T</a:t>
            </a:r>
            <a:r>
              <a:rPr lang="ru-RU" dirty="0"/>
              <a:t>1</a:t>
            </a:r>
            <a:r>
              <a:rPr lang="en-US" dirty="0"/>
              <a:t>&amp;&amp;T</a:t>
            </a:r>
            <a:r>
              <a:rPr lang="ru-RU" dirty="0"/>
              <a:t>2</a:t>
            </a:r>
            <a:r>
              <a:rPr lang="en-US" dirty="0"/>
              <a:t>))</a:t>
            </a:r>
            <a:r>
              <a:rPr lang="ru-RU" dirty="0"/>
              <a:t>, </a:t>
            </a:r>
          </a:p>
          <a:p>
            <a:r>
              <a:rPr lang="ru-RU" dirty="0"/>
              <a:t>В правой части мы проверяем чтобы одновременно условия Т1 и Т2 не сработали</a:t>
            </a:r>
          </a:p>
          <a:p>
            <a:r>
              <a:rPr lang="ru-RU" dirty="0"/>
              <a:t>Можно по другому, я идею даю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87646" cy="434071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2E6A31-7F83-4ACF-A4B0-AF6B70ED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1" y="824411"/>
            <a:ext cx="6346092" cy="596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5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D</a:t>
            </a:r>
            <a:r>
              <a:rPr lang="ru-RU" dirty="0"/>
              <a:t> – 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 neue"/>
              </a:rPr>
              <a:t>Магический свиток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7D4E-DEDD-475D-A377-88370DC696B1}"/>
              </a:ext>
            </a:extLst>
          </p:cNvPr>
          <p:cNvSpPr txBox="1"/>
          <p:nvPr/>
        </p:nvSpPr>
        <p:spPr>
          <a:xfrm>
            <a:off x="7207270" y="1240411"/>
            <a:ext cx="498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Самая простая задача из </a:t>
            </a:r>
            <a:r>
              <a:rPr lang="ru-RU" dirty="0" err="1"/>
              <a:t>кр</a:t>
            </a:r>
            <a:r>
              <a:rPr lang="ru-RU" dirty="0"/>
              <a:t> – проверить каждое число в цикле от </a:t>
            </a:r>
            <a:r>
              <a:rPr lang="en-US" dirty="0"/>
              <a:t>A </a:t>
            </a:r>
            <a:r>
              <a:rPr lang="ru-RU" dirty="0"/>
              <a:t>до </a:t>
            </a:r>
            <a:r>
              <a:rPr lang="en-US" dirty="0"/>
              <a:t>B </a:t>
            </a:r>
            <a:r>
              <a:rPr lang="ru-RU" dirty="0"/>
              <a:t>включительно(!!!) на четность, деление или на 3 или на 4 или на 5 но чтобы оно не делилось одновременно на 3 4 5</a:t>
            </a:r>
          </a:p>
          <a:p>
            <a:r>
              <a:rPr lang="ru-RU" dirty="0"/>
              <a:t>Можно составлять условия, можно проверить четность в каждом </a:t>
            </a:r>
            <a:r>
              <a:rPr lang="ru-RU" dirty="0" err="1"/>
              <a:t>ифе</a:t>
            </a:r>
            <a:r>
              <a:rPr lang="ru-RU" dirty="0"/>
              <a:t>, увеличить специальную переменную на 1 и если в конце она не равна 3, то увеличиваем ответ на 1. Потом не забываем сбросить эту переменную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481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85FD86-3BB8-4221-AD7C-C22A88EB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411"/>
            <a:ext cx="7234831" cy="47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1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89" y="-165612"/>
            <a:ext cx="10515600" cy="1325563"/>
          </a:xfrm>
        </p:spPr>
        <p:txBody>
          <a:bodyPr/>
          <a:lstStyle/>
          <a:p>
            <a:r>
              <a:rPr lang="ru-RU" dirty="0"/>
              <a:t>Задание Е – Простое </a:t>
            </a:r>
            <a:r>
              <a:rPr lang="en-US" dirty="0"/>
              <a:t>RLE-</a:t>
            </a:r>
            <a:r>
              <a:rPr lang="ru-RU" dirty="0"/>
              <a:t>кодирование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77D4E-DEDD-475D-A377-88370DC696B1}"/>
              </a:ext>
            </a:extLst>
          </p:cNvPr>
          <p:cNvSpPr txBox="1"/>
          <p:nvPr/>
        </p:nvSpPr>
        <p:spPr>
          <a:xfrm>
            <a:off x="6225041" y="1131581"/>
            <a:ext cx="58262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Несложное задание, похожие делали в классе.</a:t>
            </a:r>
            <a:br>
              <a:rPr lang="ru-RU" dirty="0"/>
            </a:br>
            <a:r>
              <a:rPr lang="ru-RU" dirty="0"/>
              <a:t>Здесь надо просто обработать подряд вводимые числа и проверять, если оно такое же как предыдущее, то увеличиваем количество этих чисел на 1, иначе выводим в консоль два числа – количество повторений и само число. И так пока не будет введено отрицательное число. </a:t>
            </a:r>
            <a:br>
              <a:rPr lang="ru-RU" dirty="0"/>
            </a:br>
            <a:r>
              <a:rPr lang="ru-RU" dirty="0"/>
              <a:t>То есть у нас первое действие – ввести первое число.</a:t>
            </a:r>
          </a:p>
          <a:p>
            <a:r>
              <a:rPr lang="ru-RU" dirty="0"/>
              <a:t>Потом цикл </a:t>
            </a:r>
            <a:r>
              <a:rPr lang="en-US" dirty="0"/>
              <a:t>while (</a:t>
            </a:r>
            <a:r>
              <a:rPr lang="ru-RU" dirty="0"/>
              <a:t> </a:t>
            </a:r>
            <a:r>
              <a:rPr lang="en-US" dirty="0"/>
              <a:t>a &gt;= 0) </a:t>
            </a:r>
            <a:r>
              <a:rPr lang="ru-RU" dirty="0"/>
              <a:t>и там же в конце вводим очередное новое число (ну или любой другой вариант бесконечной обработки чисел пока не введено отрицательное).</a:t>
            </a:r>
          </a:p>
          <a:p>
            <a:r>
              <a:rPr lang="ru-RU" dirty="0"/>
              <a:t>Кстати такой способ кодировки реально используется на практике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481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BE66D4-F268-428B-A009-1462A21F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954"/>
            <a:ext cx="6225041" cy="57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DAC33-B2DA-457F-A725-2977B0F7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028" y="-385708"/>
            <a:ext cx="10515600" cy="1325563"/>
          </a:xfrm>
        </p:spPr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F</a:t>
            </a:r>
            <a:r>
              <a:rPr lang="ru-RU" dirty="0"/>
              <a:t> – Платежный терминал ШК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42ABA6-BC41-4F72-81DC-A6F4556D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494" y="567470"/>
            <a:ext cx="5531338" cy="62874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700" dirty="0"/>
              <a:t>За сложным условием кроется следующее –</a:t>
            </a:r>
            <a:br>
              <a:rPr lang="ru-RU" sz="1700" dirty="0"/>
            </a:br>
            <a:r>
              <a:rPr lang="ru-RU" sz="1700" dirty="0"/>
              <a:t>дано начальное количество </a:t>
            </a:r>
            <a:r>
              <a:rPr lang="ru-RU" sz="1700" dirty="0" err="1"/>
              <a:t>деняг</a:t>
            </a:r>
            <a:r>
              <a:rPr lang="ru-RU" sz="1700" dirty="0"/>
              <a:t> в каждом из терминалов. Каждый терминал принимает только свои купюры. То есть первый ест по 100р, второй по 500р и третий по 1000р. В примере у нас в начале в первом 2 купюры по 100, во втором 4 по 500 и 3 по 1000. Далее число банкнот, которое пихает пользователь – в нашем случае 5. Далее 5 раз вводятся номиналы купюр, которые </a:t>
            </a:r>
            <a:r>
              <a:rPr lang="ru-RU" sz="1700" dirty="0" err="1"/>
              <a:t>юзверь</a:t>
            </a:r>
            <a:r>
              <a:rPr lang="ru-RU" sz="1700" dirty="0"/>
              <a:t> скармливает банкомату. </a:t>
            </a:r>
            <a:br>
              <a:rPr lang="ru-RU" sz="1700" dirty="0"/>
            </a:br>
            <a:r>
              <a:rPr lang="ru-RU" sz="1700" dirty="0"/>
              <a:t>Сначала идет сотка – она отправляется в первый терминал (теперь в нем 2+1 банкнот), далее идет </a:t>
            </a:r>
            <a:r>
              <a:rPr lang="ru-RU" sz="1700" dirty="0" err="1"/>
              <a:t>тыща</a:t>
            </a:r>
            <a:r>
              <a:rPr lang="ru-RU" sz="1700" dirty="0"/>
              <a:t>, она грузится в третий терминал, в котором теперь 3+1 банкнота. Потом опять сотка и </a:t>
            </a:r>
            <a:r>
              <a:rPr lang="ru-RU" sz="1700" dirty="0" err="1"/>
              <a:t>тыща</a:t>
            </a:r>
            <a:r>
              <a:rPr lang="ru-RU" sz="1700" dirty="0"/>
              <a:t>, которые идут в первый и третий соответственно. Теперь в них 4 и 5 банкнот. Потом идет 500р и они отправляются во второй терминал, таким образом во втором теперь 4+1 = 5 купюр. Теперь ответ считаем:</a:t>
            </a:r>
            <a:br>
              <a:rPr lang="ru-RU" sz="1700" dirty="0"/>
            </a:br>
            <a:r>
              <a:rPr lang="ru-RU" sz="1700" dirty="0"/>
              <a:t>в первом 4 купюры, во втором 5 купюр, в третьем тоже 5</a:t>
            </a:r>
            <a:br>
              <a:rPr lang="ru-RU" sz="1700" dirty="0"/>
            </a:br>
            <a:r>
              <a:rPr lang="ru-RU" sz="1700" dirty="0"/>
              <a:t>Общая сумма – 4*100+5*500+5*1000 = 7900 </a:t>
            </a:r>
            <a:r>
              <a:rPr lang="en-US" sz="1700" dirty="0"/>
              <a:t>RUB</a:t>
            </a:r>
            <a:r>
              <a:rPr lang="ru-RU" sz="1700" dirty="0"/>
              <a:t>.</a:t>
            </a:r>
          </a:p>
          <a:p>
            <a:pPr marL="0" indent="0">
              <a:buNone/>
            </a:pPr>
            <a:r>
              <a:rPr lang="ru-RU" sz="1700" dirty="0"/>
              <a:t>Если у нас в итоге где то купюр будет больше – пишем что невозможно провести операцию и пишем сколько по итогу в банкомате. Если отделения близки к заполнению – пишем в конце специальное сообщение</a:t>
            </a:r>
          </a:p>
          <a:p>
            <a:endParaRPr lang="ru-RU" sz="17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5412ED-3B0E-4C38-BC24-118F86DC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" y="570523"/>
            <a:ext cx="6202687" cy="628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66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980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Тема Office</vt:lpstr>
      <vt:lpstr>Разбор заданий КР1</vt:lpstr>
      <vt:lpstr>Задание А – Площадь трапеции</vt:lpstr>
      <vt:lpstr>Задание А – Площадь трапеции</vt:lpstr>
      <vt:lpstr>Задание B – Отправка шариков</vt:lpstr>
      <vt:lpstr>Задание B – Отправка шариков</vt:lpstr>
      <vt:lpstr>Задание С – Оценка надежности пароля</vt:lpstr>
      <vt:lpstr>Задание D – Магический свиток</vt:lpstr>
      <vt:lpstr>Задание Е – Простое RLE-кодирование</vt:lpstr>
      <vt:lpstr>Задание F – Платежный терминал ШК</vt:lpstr>
      <vt:lpstr>Задание G – Цифровой корень числа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Разбор заданий КР1</dc:title>
  <dc:creator>Костылев Александр Валерьевич</dc:creator>
  <cp:lastModifiedBy>Костылев Александр Валерьевич</cp:lastModifiedBy>
  <cp:revision>24</cp:revision>
  <dcterms:created xsi:type="dcterms:W3CDTF">2023-12-06T07:39:54Z</dcterms:created>
  <dcterms:modified xsi:type="dcterms:W3CDTF">2023-12-06T10:57:02Z</dcterms:modified>
</cp:coreProperties>
</file>