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3" r:id="rId3"/>
    <p:sldId id="297" r:id="rId4"/>
    <p:sldId id="294" r:id="rId5"/>
    <p:sldId id="295" r:id="rId6"/>
    <p:sldId id="299" r:id="rId7"/>
    <p:sldId id="268" r:id="rId8"/>
    <p:sldId id="267" r:id="rId9"/>
    <p:sldId id="296" r:id="rId10"/>
    <p:sldId id="298" r:id="rId11"/>
    <p:sldId id="300" r:id="rId12"/>
    <p:sldId id="301" r:id="rId13"/>
    <p:sldId id="302" r:id="rId14"/>
    <p:sldId id="304" r:id="rId15"/>
    <p:sldId id="303" r:id="rId16"/>
    <p:sldId id="272" r:id="rId17"/>
    <p:sldId id="271" r:id="rId18"/>
    <p:sldId id="291" r:id="rId19"/>
    <p:sldId id="273" r:id="rId20"/>
    <p:sldId id="29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невской Андрей Эдуардович" initials="КАЭ" lastIdx="1" clrIdx="0">
    <p:extLst>
      <p:ext uri="{19B8F6BF-5375-455C-9EA6-DF929625EA0E}">
        <p15:presenceInfo xmlns:p15="http://schemas.microsoft.com/office/powerpoint/2012/main" userId="Каневской Андрей Эдуардович" providerId="None"/>
      </p:ext>
    </p:extLst>
  </p:cmAuthor>
  <p:cmAuthor id="2" name="Alexander Kostyleff" initials="AK" lastIdx="2" clrIdx="1">
    <p:extLst>
      <p:ext uri="{19B8F6BF-5375-455C-9EA6-DF929625EA0E}">
        <p15:presenceInfo xmlns:p15="http://schemas.microsoft.com/office/powerpoint/2012/main" userId="fc9c92668b230c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9BE9-E1BB-4531-9452-6D44D358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712790"/>
          </a:xfrm>
        </p:spPr>
        <p:txBody>
          <a:bodyPr>
            <a:noAutofit/>
          </a:bodyPr>
          <a:lstStyle/>
          <a:p>
            <a:br>
              <a:rPr lang="ru-RU" sz="3500" dirty="0">
                <a:solidFill>
                  <a:srgbClr val="FFC000"/>
                </a:solidFill>
              </a:rPr>
            </a:br>
            <a:r>
              <a:rPr lang="ru-RU" sz="3500" dirty="0">
                <a:solidFill>
                  <a:srgbClr val="FFC000"/>
                </a:solidFill>
              </a:rPr>
              <a:t>Тип данных «массив». Статические массивы в С/С++ Представление статических массивов в памяти.</a:t>
            </a:r>
            <a:br>
              <a:rPr lang="en-US" sz="3500" dirty="0">
                <a:solidFill>
                  <a:srgbClr val="FFC000"/>
                </a:solidFill>
              </a:rPr>
            </a:br>
            <a:r>
              <a:rPr lang="ru-RU" sz="3500" dirty="0">
                <a:solidFill>
                  <a:srgbClr val="FFC000"/>
                </a:solidFill>
              </a:rPr>
              <a:t>Объявление статических массивов в С/С++. </a:t>
            </a:r>
            <a:br>
              <a:rPr lang="ru-RU" sz="3500" dirty="0">
                <a:solidFill>
                  <a:srgbClr val="FFC000"/>
                </a:solidFill>
              </a:rPr>
            </a:br>
            <a:r>
              <a:rPr lang="ru-RU" sz="3500" dirty="0">
                <a:solidFill>
                  <a:srgbClr val="FFC000"/>
                </a:solidFill>
              </a:rPr>
              <a:t>Понятие «прохода» по массиву и его реализация.</a:t>
            </a:r>
            <a:endParaRPr lang="ru-RU" sz="3500" b="1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28969D-F216-42E9-8047-9E01A04B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593"/>
            <a:ext cx="9144000" cy="2122714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Школа Кода</a:t>
            </a:r>
          </a:p>
          <a:p>
            <a:r>
              <a:rPr lang="ru-RU" dirty="0">
                <a:solidFill>
                  <a:srgbClr val="FFC000"/>
                </a:solidFill>
              </a:rPr>
              <a:t>Курс С/С++</a:t>
            </a:r>
          </a:p>
          <a:p>
            <a:r>
              <a:rPr lang="ru-RU" dirty="0">
                <a:solidFill>
                  <a:srgbClr val="FFC000"/>
                </a:solidFill>
              </a:rPr>
              <a:t>Преподаватель: Костылев Александр Валерьевич</a:t>
            </a:r>
          </a:p>
          <a:p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50191D7-4FE4-4321-8592-DC1E432028AD}"/>
              </a:ext>
            </a:extLst>
          </p:cNvPr>
          <p:cNvSpPr/>
          <p:nvPr/>
        </p:nvSpPr>
        <p:spPr>
          <a:xfrm>
            <a:off x="57064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43395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Что такое статический массив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90F17E9B-5BCC-4600-AC53-00624F62996D}"/>
              </a:ext>
            </a:extLst>
          </p:cNvPr>
          <p:cNvSpPr/>
          <p:nvPr/>
        </p:nvSpPr>
        <p:spPr>
          <a:xfrm>
            <a:off x="5286936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D074DFF7-71AA-41F1-B99E-7FC09CFB67FB}"/>
              </a:ext>
            </a:extLst>
          </p:cNvPr>
          <p:cNvSpPr txBox="1">
            <a:spLocks/>
          </p:cNvSpPr>
          <p:nvPr/>
        </p:nvSpPr>
        <p:spPr>
          <a:xfrm>
            <a:off x="642941" y="2266799"/>
            <a:ext cx="8099394" cy="179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>
              <a:solidFill>
                <a:srgbClr val="FFC000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1CB562C-135F-4C86-97A4-53222260D432}"/>
              </a:ext>
            </a:extLst>
          </p:cNvPr>
          <p:cNvSpPr txBox="1">
            <a:spLocks/>
          </p:cNvSpPr>
          <p:nvPr/>
        </p:nvSpPr>
        <p:spPr>
          <a:xfrm>
            <a:off x="73045" y="1755233"/>
            <a:ext cx="11945052" cy="2584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FFC000"/>
                </a:solidFill>
              </a:rPr>
              <a:t>Статическим он называется потому что он стоит в памяти на месте, и выделяется она для него операционной системой еще на моменте компиляции программы – то есть заранее. Размер массива – это произведение размера типа данных элементов массива на количество этих элементов. То есть если у нас будет массив </a:t>
            </a:r>
            <a:r>
              <a:rPr lang="en-US" sz="2000" dirty="0">
                <a:solidFill>
                  <a:srgbClr val="FFC000"/>
                </a:solidFill>
              </a:rPr>
              <a:t>int </a:t>
            </a:r>
            <a:r>
              <a:rPr lang="ru-RU" sz="2000" dirty="0">
                <a:solidFill>
                  <a:srgbClr val="FFC000"/>
                </a:solidFill>
              </a:rPr>
              <a:t>на 5 элементов: </a:t>
            </a:r>
            <a:r>
              <a:rPr lang="en-US" sz="2000" dirty="0">
                <a:solidFill>
                  <a:srgbClr val="FFC000"/>
                </a:solidFill>
              </a:rPr>
              <a:t>int mas[5]; </a:t>
            </a:r>
            <a:r>
              <a:rPr lang="ru-RU" sz="2000" dirty="0">
                <a:solidFill>
                  <a:srgbClr val="FFC000"/>
                </a:solidFill>
              </a:rPr>
              <a:t> то занимать он будет места: 4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ru-RU" sz="2000" dirty="0">
                <a:solidFill>
                  <a:srgbClr val="FFC000"/>
                </a:solidFill>
              </a:rPr>
              <a:t>байта * 5 = 20 байт (</a:t>
            </a:r>
            <a:r>
              <a:rPr lang="en-US" sz="2000" dirty="0">
                <a:solidFill>
                  <a:srgbClr val="FFC000"/>
                </a:solidFill>
              </a:rPr>
              <a:t>int </a:t>
            </a:r>
            <a:r>
              <a:rPr lang="ru-RU" sz="2000" dirty="0">
                <a:solidFill>
                  <a:srgbClr val="FFC000"/>
                </a:solidFill>
              </a:rPr>
              <a:t>занимает 4 байта)</a:t>
            </a:r>
          </a:p>
          <a:p>
            <a:endParaRPr lang="ru-RU" sz="2000" dirty="0">
              <a:solidFill>
                <a:srgbClr val="FFC000"/>
              </a:solidFill>
            </a:endParaRPr>
          </a:p>
          <a:p>
            <a:endParaRPr lang="ru-RU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9920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Представление в памяти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90F17E9B-5BCC-4600-AC53-00624F62996D}"/>
              </a:ext>
            </a:extLst>
          </p:cNvPr>
          <p:cNvSpPr/>
          <p:nvPr/>
        </p:nvSpPr>
        <p:spPr>
          <a:xfrm>
            <a:off x="5681573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D074DFF7-71AA-41F1-B99E-7FC09CFB67FB}"/>
              </a:ext>
            </a:extLst>
          </p:cNvPr>
          <p:cNvSpPr txBox="1">
            <a:spLocks/>
          </p:cNvSpPr>
          <p:nvPr/>
        </p:nvSpPr>
        <p:spPr>
          <a:xfrm>
            <a:off x="642941" y="2266799"/>
            <a:ext cx="8099394" cy="179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>
              <a:solidFill>
                <a:srgbClr val="FFC000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1CB562C-135F-4C86-97A4-53222260D432}"/>
              </a:ext>
            </a:extLst>
          </p:cNvPr>
          <p:cNvSpPr txBox="1">
            <a:spLocks/>
          </p:cNvSpPr>
          <p:nvPr/>
        </p:nvSpPr>
        <p:spPr>
          <a:xfrm>
            <a:off x="123474" y="1577567"/>
            <a:ext cx="11945052" cy="2584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FFC000"/>
                </a:solidFill>
              </a:rPr>
              <a:t>Память делят на два типа – стек и куча. Они находятся в оперативной памяти (пример – плашка оперативки ниже). Также есть память прям в процессор – кэш, но мы ее не трогаем, это самый низкий уровень.</a:t>
            </a:r>
          </a:p>
          <a:p>
            <a:r>
              <a:rPr lang="ru-RU" sz="2000" dirty="0">
                <a:solidFill>
                  <a:srgbClr val="FFC000"/>
                </a:solidFill>
              </a:rPr>
              <a:t> Когда мы создаем статический массив, он размещается на стеке, это быстрая, но маленькая область памяти, которую нам операционка выдала заранее. Поэтому создавать массив на 101293493845-92384-09583549872-3094 элементов нельзя – будет ошибка переполнения стека (</a:t>
            </a:r>
            <a:r>
              <a:rPr lang="en-US" sz="2000" dirty="0">
                <a:solidFill>
                  <a:srgbClr val="FFC000"/>
                </a:solidFill>
              </a:rPr>
              <a:t>stack overflow)</a:t>
            </a:r>
            <a:endParaRPr lang="ru-RU" sz="2000" dirty="0">
              <a:solidFill>
                <a:srgbClr val="FFC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028ABF-C827-454B-8A1E-06CBC0EA9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45" y="3912610"/>
            <a:ext cx="3944557" cy="227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81F7125-1574-4EDB-A129-EBBA2F5A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183" y="3629705"/>
            <a:ext cx="4032142" cy="302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71952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066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Представление в памяти</a:t>
            </a: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90F17E9B-5BCC-4600-AC53-00624F62996D}"/>
              </a:ext>
            </a:extLst>
          </p:cNvPr>
          <p:cNvSpPr/>
          <p:nvPr/>
        </p:nvSpPr>
        <p:spPr>
          <a:xfrm>
            <a:off x="6302936" y="64392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D074DFF7-71AA-41F1-B99E-7FC09CFB67FB}"/>
              </a:ext>
            </a:extLst>
          </p:cNvPr>
          <p:cNvSpPr txBox="1">
            <a:spLocks/>
          </p:cNvSpPr>
          <p:nvPr/>
        </p:nvSpPr>
        <p:spPr>
          <a:xfrm>
            <a:off x="642941" y="2266799"/>
            <a:ext cx="8099394" cy="179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>
              <a:solidFill>
                <a:srgbClr val="FFC000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1CB562C-135F-4C86-97A4-53222260D432}"/>
              </a:ext>
            </a:extLst>
          </p:cNvPr>
          <p:cNvSpPr txBox="1">
            <a:spLocks/>
          </p:cNvSpPr>
          <p:nvPr/>
        </p:nvSpPr>
        <p:spPr>
          <a:xfrm>
            <a:off x="205619" y="537459"/>
            <a:ext cx="11945052" cy="17293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FFC000"/>
                </a:solidFill>
              </a:rPr>
              <a:t>Создадим массив </a:t>
            </a:r>
            <a:r>
              <a:rPr lang="en-US" sz="2000" dirty="0">
                <a:solidFill>
                  <a:srgbClr val="FFC000"/>
                </a:solidFill>
              </a:rPr>
              <a:t>int mass[5]</a:t>
            </a:r>
            <a:r>
              <a:rPr lang="ru-RU" sz="2000" dirty="0">
                <a:solidFill>
                  <a:srgbClr val="FFC000"/>
                </a:solidFill>
              </a:rPr>
              <a:t> = </a:t>
            </a:r>
            <a:r>
              <a:rPr lang="en-US" sz="2000" dirty="0">
                <a:solidFill>
                  <a:srgbClr val="FFC000"/>
                </a:solidFill>
              </a:rPr>
              <a:t>{1,2,3,4,5};</a:t>
            </a:r>
            <a:r>
              <a:rPr lang="ru-RU" sz="2000" dirty="0">
                <a:solidFill>
                  <a:srgbClr val="FFC000"/>
                </a:solidFill>
              </a:rPr>
              <a:t> На этапе компиляции система вычислит, сколько нам надо места для него (20 байт). Делаем запрос операционке выдать нам кусочек памяти на 20 байт, и нам возвращают АДРЕС НАЧАЛА этой памяти – допусти </a:t>
            </a:r>
            <a:r>
              <a:rPr lang="en-US" sz="2000" dirty="0">
                <a:solidFill>
                  <a:srgbClr val="FFC000"/>
                </a:solidFill>
              </a:rPr>
              <a:t>0x0FC1, </a:t>
            </a:r>
            <a:r>
              <a:rPr lang="ru-RU" sz="2000" dirty="0">
                <a:solidFill>
                  <a:srgbClr val="FFC000"/>
                </a:solidFill>
              </a:rPr>
              <a:t>это значение и присваивается имени массива. То есть </a:t>
            </a:r>
            <a:r>
              <a:rPr lang="en-US" sz="2000" dirty="0">
                <a:solidFill>
                  <a:srgbClr val="FFC000"/>
                </a:solidFill>
              </a:rPr>
              <a:t>mass = 0x0FC1 </a:t>
            </a:r>
            <a:r>
              <a:rPr lang="ru-RU" sz="2000" dirty="0">
                <a:solidFill>
                  <a:srgbClr val="FFC000"/>
                </a:solidFill>
              </a:rPr>
              <a:t>и если мы выведем имя массива </a:t>
            </a:r>
            <a:r>
              <a:rPr lang="en-US" sz="2000" dirty="0" err="1">
                <a:solidFill>
                  <a:srgbClr val="FFC000"/>
                </a:solidFill>
              </a:rPr>
              <a:t>cout</a:t>
            </a:r>
            <a:r>
              <a:rPr lang="en-US" sz="2000" dirty="0">
                <a:solidFill>
                  <a:srgbClr val="FFC000"/>
                </a:solidFill>
              </a:rPr>
              <a:t> &lt;&lt; mass; </a:t>
            </a:r>
            <a:r>
              <a:rPr lang="ru-RU" sz="2000" dirty="0">
                <a:solidFill>
                  <a:srgbClr val="FFC000"/>
                </a:solidFill>
              </a:rPr>
              <a:t>то мы увидим его адрес в памяти.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9721DE-3CA8-4FC4-8D07-01957E5BB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2882"/>
            <a:ext cx="12192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1869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066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Представление в памяти</a:t>
            </a: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90F17E9B-5BCC-4600-AC53-00624F62996D}"/>
              </a:ext>
            </a:extLst>
          </p:cNvPr>
          <p:cNvSpPr/>
          <p:nvPr/>
        </p:nvSpPr>
        <p:spPr>
          <a:xfrm>
            <a:off x="7716465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D074DFF7-71AA-41F1-B99E-7FC09CFB67FB}"/>
              </a:ext>
            </a:extLst>
          </p:cNvPr>
          <p:cNvSpPr txBox="1">
            <a:spLocks/>
          </p:cNvSpPr>
          <p:nvPr/>
        </p:nvSpPr>
        <p:spPr>
          <a:xfrm>
            <a:off x="642941" y="2266799"/>
            <a:ext cx="8099394" cy="179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>
              <a:solidFill>
                <a:srgbClr val="FFC000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1CB562C-135F-4C86-97A4-53222260D432}"/>
              </a:ext>
            </a:extLst>
          </p:cNvPr>
          <p:cNvSpPr txBox="1">
            <a:spLocks/>
          </p:cNvSpPr>
          <p:nvPr/>
        </p:nvSpPr>
        <p:spPr>
          <a:xfrm>
            <a:off x="205619" y="537459"/>
            <a:ext cx="11945052" cy="17293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FFC000"/>
                </a:solidFill>
              </a:rPr>
              <a:t>Чтобы получить доступ к какому то элементу, компьютер просто прибавляет к адресу началу массива количество байт, через которое начнется нужная нам ячейка памяти. То есть если надо добыть элемент с индексом 2 (третий), то мы возьмем начало массива и прибавим к нему 2 </a:t>
            </a:r>
            <a:r>
              <a:rPr lang="ru-RU" sz="2000" dirty="0" err="1">
                <a:solidFill>
                  <a:srgbClr val="FFC000"/>
                </a:solidFill>
              </a:rPr>
              <a:t>инта</a:t>
            </a:r>
            <a:r>
              <a:rPr lang="ru-RU" sz="2000" dirty="0">
                <a:solidFill>
                  <a:srgbClr val="FFC000"/>
                </a:solidFill>
              </a:rPr>
              <a:t> (если у нас </a:t>
            </a:r>
            <a:r>
              <a:rPr lang="ru-RU" sz="2000" dirty="0" err="1">
                <a:solidFill>
                  <a:srgbClr val="FFC000"/>
                </a:solidFill>
              </a:rPr>
              <a:t>инты</a:t>
            </a:r>
            <a:r>
              <a:rPr lang="ru-RU" sz="2000" dirty="0">
                <a:solidFill>
                  <a:srgbClr val="FFC000"/>
                </a:solidFill>
              </a:rPr>
              <a:t>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B5BC9CA-B3DA-45B3-B50F-B4EDC200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6469"/>
            <a:ext cx="12192000" cy="369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3682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066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Представление в памяти</a:t>
            </a: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90F17E9B-5BCC-4600-AC53-00624F62996D}"/>
              </a:ext>
            </a:extLst>
          </p:cNvPr>
          <p:cNvSpPr/>
          <p:nvPr/>
        </p:nvSpPr>
        <p:spPr>
          <a:xfrm>
            <a:off x="8703236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1CB562C-135F-4C86-97A4-53222260D432}"/>
              </a:ext>
            </a:extLst>
          </p:cNvPr>
          <p:cNvSpPr txBox="1">
            <a:spLocks/>
          </p:cNvSpPr>
          <p:nvPr/>
        </p:nvSpPr>
        <p:spPr>
          <a:xfrm>
            <a:off x="205619" y="537458"/>
            <a:ext cx="11945052" cy="2891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>
                <a:solidFill>
                  <a:srgbClr val="FFC000"/>
                </a:solidFill>
              </a:rPr>
              <a:t>Отсюда становится понятно, что если обратиться к элементу массива, который выходит за рамки </a:t>
            </a:r>
            <a:r>
              <a:rPr lang="en-US" sz="2200" dirty="0">
                <a:solidFill>
                  <a:srgbClr val="FFC000"/>
                </a:solidFill>
              </a:rPr>
              <a:t>[0, size-1]</a:t>
            </a:r>
            <a:r>
              <a:rPr lang="ru-RU" sz="2200" dirty="0">
                <a:solidFill>
                  <a:srgbClr val="FFC000"/>
                </a:solidFill>
              </a:rPr>
              <a:t>, то мы попадем в чужую память и операционка выдаст ошибку так как мы совершили несанкционированный доступ влезли в чужое и вообще заразы. </a:t>
            </a:r>
          </a:p>
          <a:p>
            <a:r>
              <a:rPr lang="ru-RU" sz="2200" dirty="0">
                <a:solidFill>
                  <a:srgbClr val="FFC000"/>
                </a:solidFill>
              </a:rPr>
              <a:t>То есть мы должны четко понимать что работаем мы исключительно в границах от включительно 0 и строго до размера массива (потому что последний элемент будет с номером </a:t>
            </a:r>
            <a:r>
              <a:rPr lang="en-US" sz="2200" dirty="0">
                <a:solidFill>
                  <a:srgbClr val="FFC000"/>
                </a:solidFill>
              </a:rPr>
              <a:t>N-1</a:t>
            </a:r>
            <a:r>
              <a:rPr lang="ru-RU" sz="2200" dirty="0">
                <a:solidFill>
                  <a:srgbClr val="FFC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05234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35" y="252568"/>
            <a:ext cx="11837504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Способы задания констант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D31E3ACC-64DF-4103-9028-6F2A3D783173}"/>
              </a:ext>
            </a:extLst>
          </p:cNvPr>
          <p:cNvSpPr txBox="1">
            <a:spLocks/>
          </p:cNvSpPr>
          <p:nvPr/>
        </p:nvSpPr>
        <p:spPr>
          <a:xfrm>
            <a:off x="453887" y="1430750"/>
            <a:ext cx="11598965" cy="688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C000"/>
                </a:solidFill>
              </a:rPr>
              <a:t>Так как размер массива должен быть константой, то надо рассмотреть варианты их создания:</a:t>
            </a: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0537CA64-8108-4832-86D1-546F563A6BF2}"/>
              </a:ext>
            </a:extLst>
          </p:cNvPr>
          <p:cNvSpPr/>
          <p:nvPr/>
        </p:nvSpPr>
        <p:spPr>
          <a:xfrm>
            <a:off x="9535371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AE78FA-0964-4378-8DCF-78B1E967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7799"/>
            <a:ext cx="12192000" cy="29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488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14F5D68-5A1F-4E3B-9783-B84966C7E9A8}"/>
              </a:ext>
            </a:extLst>
          </p:cNvPr>
          <p:cNvSpPr txBox="1">
            <a:spLocks/>
          </p:cNvSpPr>
          <p:nvPr/>
        </p:nvSpPr>
        <p:spPr>
          <a:xfrm>
            <a:off x="296517" y="281496"/>
            <a:ext cx="11598965" cy="1872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C000"/>
                </a:solidFill>
              </a:rPr>
              <a:t>Объявление массива (статического) в С/С++:</a:t>
            </a:r>
          </a:p>
          <a:p>
            <a:r>
              <a:rPr lang="en-US" sz="3200" dirty="0">
                <a:solidFill>
                  <a:srgbClr val="FFC000"/>
                </a:solidFill>
              </a:rPr>
              <a:t>type </a:t>
            </a:r>
            <a:r>
              <a:rPr lang="en-US" sz="3200" dirty="0">
                <a:solidFill>
                  <a:schemeClr val="bg1"/>
                </a:solidFill>
              </a:rPr>
              <a:t>name [</a:t>
            </a: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3200" dirty="0">
                <a:solidFill>
                  <a:schemeClr val="bg1"/>
                </a:solidFill>
              </a:rPr>
              <a:t>];	//</a:t>
            </a:r>
            <a:r>
              <a:rPr lang="ru-RU" sz="3200" dirty="0">
                <a:solidFill>
                  <a:schemeClr val="bg1"/>
                </a:solidFill>
              </a:rPr>
              <a:t>вместо </a:t>
            </a:r>
            <a:r>
              <a:rPr lang="en-US" sz="3200" dirty="0">
                <a:solidFill>
                  <a:srgbClr val="FFC000"/>
                </a:solidFill>
              </a:rPr>
              <a:t>type </a:t>
            </a:r>
            <a:r>
              <a:rPr lang="ru-RU" sz="3200" dirty="0">
                <a:solidFill>
                  <a:srgbClr val="FFC000"/>
                </a:solidFill>
              </a:rPr>
              <a:t>надо писать нужный нам тип 				//данных, </a:t>
            </a:r>
            <a:r>
              <a:rPr lang="ru-RU" sz="3200" dirty="0">
                <a:solidFill>
                  <a:schemeClr val="bg1"/>
                </a:solidFill>
              </a:rPr>
              <a:t>нумерация элементов тут от 0 до 5-1 = 4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int </a:t>
            </a:r>
            <a:r>
              <a:rPr lang="en-US" sz="3200" dirty="0">
                <a:solidFill>
                  <a:schemeClr val="bg1"/>
                </a:solidFill>
              </a:rPr>
              <a:t>name [] = {1, 2, 3 };</a:t>
            </a:r>
            <a:r>
              <a:rPr lang="ru-RU" sz="3200" dirty="0">
                <a:solidFill>
                  <a:schemeClr val="bg1"/>
                </a:solidFill>
              </a:rPr>
              <a:t> // создание массива </a:t>
            </a:r>
            <a:r>
              <a:rPr lang="ru-RU" sz="3200" dirty="0" err="1">
                <a:solidFill>
                  <a:schemeClr val="bg1"/>
                </a:solidFill>
              </a:rPr>
              <a:t>интов</a:t>
            </a:r>
            <a:r>
              <a:rPr lang="ru-RU" sz="3200" dirty="0">
                <a:solidFill>
                  <a:schemeClr val="bg1"/>
                </a:solidFill>
              </a:rPr>
              <a:t> из 3 элементов 1  				//2 и 3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883069F-0494-4B5A-A15B-26E7B2CE42FE}"/>
              </a:ext>
            </a:extLst>
          </p:cNvPr>
          <p:cNvSpPr txBox="1">
            <a:spLocks/>
          </p:cNvSpPr>
          <p:nvPr/>
        </p:nvSpPr>
        <p:spPr>
          <a:xfrm>
            <a:off x="296513" y="2241791"/>
            <a:ext cx="11598965" cy="1593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C000"/>
                </a:solidFill>
              </a:rPr>
              <a:t>Обращение к элементу массива:</a:t>
            </a:r>
          </a:p>
          <a:p>
            <a:r>
              <a:rPr lang="en-US" sz="3200" dirty="0">
                <a:solidFill>
                  <a:schemeClr val="bg1"/>
                </a:solidFill>
              </a:rPr>
              <a:t>name [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 = 3;	//</a:t>
            </a:r>
            <a:r>
              <a:rPr lang="ru-RU" sz="3200" dirty="0">
                <a:solidFill>
                  <a:schemeClr val="bg1"/>
                </a:solidFill>
              </a:rPr>
              <a:t>Если </a:t>
            </a:r>
            <a:r>
              <a:rPr lang="en-US" sz="3200" dirty="0" err="1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не входит в промежуток </a:t>
            </a:r>
            <a:r>
              <a:rPr lang="en-US" sz="3200" dirty="0">
                <a:solidFill>
                  <a:schemeClr val="bg1"/>
                </a:solidFill>
              </a:rPr>
              <a:t>[0; </a:t>
            </a:r>
            <a:r>
              <a:rPr lang="ru-RU" sz="3200" dirty="0">
                <a:solidFill>
                  <a:schemeClr val="bg1"/>
                </a:solidFill>
              </a:rPr>
              <a:t>4</a:t>
            </a:r>
            <a:r>
              <a:rPr lang="en-US" sz="3200" dirty="0">
                <a:solidFill>
                  <a:schemeClr val="bg1"/>
                </a:solidFill>
              </a:rPr>
              <a:t>] 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	//</a:t>
            </a:r>
            <a:r>
              <a:rPr lang="ru-RU" sz="3200" dirty="0">
                <a:solidFill>
                  <a:schemeClr val="bg1"/>
                </a:solidFill>
              </a:rPr>
              <a:t>произойдет ошибка доступа к памяти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06528CC1-E825-43C9-A2F0-12D408006A09}"/>
              </a:ext>
            </a:extLst>
          </p:cNvPr>
          <p:cNvSpPr txBox="1">
            <a:spLocks/>
          </p:cNvSpPr>
          <p:nvPr/>
        </p:nvSpPr>
        <p:spPr>
          <a:xfrm>
            <a:off x="296513" y="4068702"/>
            <a:ext cx="11598965" cy="941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C000"/>
                </a:solidFill>
              </a:rPr>
              <a:t>Действия над элементами: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name[0] = 5;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cout</a:t>
            </a:r>
            <a:r>
              <a:rPr lang="en-US" sz="3200" dirty="0">
                <a:solidFill>
                  <a:schemeClr val="bg1"/>
                </a:solidFill>
              </a:rPr>
              <a:t> &lt;&lt;name [</a:t>
            </a: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sz="3200" dirty="0">
                <a:solidFill>
                  <a:schemeClr val="bg1"/>
                </a:solidFill>
              </a:rPr>
              <a:t>] * </a:t>
            </a:r>
            <a:r>
              <a:rPr lang="ru-RU" sz="3200" dirty="0">
                <a:solidFill>
                  <a:schemeClr val="bg1"/>
                </a:solidFill>
              </a:rPr>
              <a:t>10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// </a:t>
            </a:r>
            <a:r>
              <a:rPr lang="ru-RU" sz="3200" dirty="0">
                <a:solidFill>
                  <a:schemeClr val="bg1"/>
                </a:solidFill>
              </a:rPr>
              <a:t>выведется 50 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DBE05EB-A01B-4D07-861E-966BDD6F2F65}"/>
              </a:ext>
            </a:extLst>
          </p:cNvPr>
          <p:cNvSpPr/>
          <p:nvPr/>
        </p:nvSpPr>
        <p:spPr>
          <a:xfrm>
            <a:off x="10410737" y="6226936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1913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8" y="204187"/>
            <a:ext cx="11837504" cy="95011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Представление массивов в памяти в С++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5B8856-1B1C-4E23-8D70-D193A517220F}"/>
              </a:ext>
            </a:extLst>
          </p:cNvPr>
          <p:cNvSpPr/>
          <p:nvPr/>
        </p:nvSpPr>
        <p:spPr>
          <a:xfrm>
            <a:off x="2776332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4123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98CA34-F860-4DCF-B898-4AA60E90084A}"/>
              </a:ext>
            </a:extLst>
          </p:cNvPr>
          <p:cNvSpPr/>
          <p:nvPr/>
        </p:nvSpPr>
        <p:spPr>
          <a:xfrm>
            <a:off x="3650976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8C8300-8E01-4C5A-BDDF-224E23B377B2}"/>
              </a:ext>
            </a:extLst>
          </p:cNvPr>
          <p:cNvSpPr/>
          <p:nvPr/>
        </p:nvSpPr>
        <p:spPr>
          <a:xfrm>
            <a:off x="4525620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64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5235EDE-48CA-4858-A44B-B368DE62F32C}"/>
              </a:ext>
            </a:extLst>
          </p:cNvPr>
          <p:cNvSpPr/>
          <p:nvPr/>
        </p:nvSpPr>
        <p:spPr>
          <a:xfrm>
            <a:off x="152400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092811D-37C8-477D-93A2-FCB763DFF3A9}"/>
              </a:ext>
            </a:extLst>
          </p:cNvPr>
          <p:cNvSpPr/>
          <p:nvPr/>
        </p:nvSpPr>
        <p:spPr>
          <a:xfrm>
            <a:off x="1027044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1CF9EC-57BE-4E17-A83A-01233E624B96}"/>
              </a:ext>
            </a:extLst>
          </p:cNvPr>
          <p:cNvSpPr/>
          <p:nvPr/>
        </p:nvSpPr>
        <p:spPr>
          <a:xfrm>
            <a:off x="1901688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B81A83E-3A9B-40A3-A235-1095213376D2}"/>
              </a:ext>
            </a:extLst>
          </p:cNvPr>
          <p:cNvSpPr/>
          <p:nvPr/>
        </p:nvSpPr>
        <p:spPr>
          <a:xfrm>
            <a:off x="5400264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7B2180F-EF8A-46EA-8B6B-4A285B1A75A2}"/>
              </a:ext>
            </a:extLst>
          </p:cNvPr>
          <p:cNvSpPr/>
          <p:nvPr/>
        </p:nvSpPr>
        <p:spPr>
          <a:xfrm>
            <a:off x="6274908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20F85E4-5C5E-43E3-A509-2FB13B0625EA}"/>
              </a:ext>
            </a:extLst>
          </p:cNvPr>
          <p:cNvSpPr/>
          <p:nvPr/>
        </p:nvSpPr>
        <p:spPr>
          <a:xfrm>
            <a:off x="7149552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EBA3350-0256-43D8-87AD-906056383667}"/>
              </a:ext>
            </a:extLst>
          </p:cNvPr>
          <p:cNvSpPr/>
          <p:nvPr/>
        </p:nvSpPr>
        <p:spPr>
          <a:xfrm>
            <a:off x="8024196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CB80297-66A2-4CD2-AED6-516345834F6E}"/>
              </a:ext>
            </a:extLst>
          </p:cNvPr>
          <p:cNvSpPr/>
          <p:nvPr/>
        </p:nvSpPr>
        <p:spPr>
          <a:xfrm>
            <a:off x="8898840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53EFD25-E093-4DD9-BF5E-4F226EE5D495}"/>
              </a:ext>
            </a:extLst>
          </p:cNvPr>
          <p:cNvSpPr/>
          <p:nvPr/>
        </p:nvSpPr>
        <p:spPr>
          <a:xfrm>
            <a:off x="9773484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F28B1F8-F4D4-44C9-BDFF-4B3205BDA05F}"/>
              </a:ext>
            </a:extLst>
          </p:cNvPr>
          <p:cNvSpPr/>
          <p:nvPr/>
        </p:nvSpPr>
        <p:spPr>
          <a:xfrm>
            <a:off x="10648128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D31E3ACC-64DF-4103-9028-6F2A3D783173}"/>
              </a:ext>
            </a:extLst>
          </p:cNvPr>
          <p:cNvSpPr txBox="1">
            <a:spLocks/>
          </p:cNvSpPr>
          <p:nvPr/>
        </p:nvSpPr>
        <p:spPr>
          <a:xfrm>
            <a:off x="377686" y="4442577"/>
            <a:ext cx="11598965" cy="688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</a:rPr>
              <a:t>const int </a:t>
            </a:r>
            <a:r>
              <a:rPr lang="en-US" sz="3200" dirty="0">
                <a:solidFill>
                  <a:srgbClr val="FFC000"/>
                </a:solidFill>
                <a:highlight>
                  <a:srgbClr val="FF0000"/>
                </a:highlight>
              </a:rPr>
              <a:t>SIZE </a:t>
            </a:r>
            <a:r>
              <a:rPr lang="en-US" sz="3200" dirty="0">
                <a:solidFill>
                  <a:srgbClr val="FFC000"/>
                </a:solidFill>
              </a:rPr>
              <a:t>= 7;</a:t>
            </a:r>
          </a:p>
          <a:p>
            <a:r>
              <a:rPr lang="en-US" sz="3200" dirty="0">
                <a:solidFill>
                  <a:srgbClr val="FFC000"/>
                </a:solidFill>
              </a:rPr>
              <a:t>int </a:t>
            </a:r>
            <a:r>
              <a:rPr lang="en-US" sz="3200" dirty="0">
                <a:solidFill>
                  <a:srgbClr val="FFC000"/>
                </a:solidFill>
                <a:highlight>
                  <a:srgbClr val="000080"/>
                </a:highlight>
              </a:rPr>
              <a:t>mass</a:t>
            </a:r>
            <a:r>
              <a:rPr lang="en-US" sz="3200" dirty="0">
                <a:solidFill>
                  <a:srgbClr val="FFC000"/>
                </a:solidFill>
              </a:rPr>
              <a:t>[SIZE];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21" name="Левая фигурная скобка 20">
            <a:extLst>
              <a:ext uri="{FF2B5EF4-FFF2-40B4-BE49-F238E27FC236}">
                <a16:creationId xmlns:a16="http://schemas.microsoft.com/office/drawing/2014/main" id="{ABC0AF59-1291-4949-8B7D-29F3176B9277}"/>
              </a:ext>
            </a:extLst>
          </p:cNvPr>
          <p:cNvSpPr/>
          <p:nvPr/>
        </p:nvSpPr>
        <p:spPr>
          <a:xfrm rot="16200000">
            <a:off x="5420142" y="457200"/>
            <a:ext cx="834888" cy="6122508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6D16E-8253-4D98-B16E-EE18CCA8AD6A}"/>
              </a:ext>
            </a:extLst>
          </p:cNvPr>
          <p:cNvSpPr txBox="1"/>
          <p:nvPr/>
        </p:nvSpPr>
        <p:spPr>
          <a:xfrm>
            <a:off x="3062811" y="181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FBE5BC-D62A-45A2-B1EE-683BC6469B7A}"/>
              </a:ext>
            </a:extLst>
          </p:cNvPr>
          <p:cNvSpPr txBox="1"/>
          <p:nvPr/>
        </p:nvSpPr>
        <p:spPr>
          <a:xfrm>
            <a:off x="3937455" y="181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80D1B9-3D6F-4B07-A8DF-3B549CC5A4B8}"/>
              </a:ext>
            </a:extLst>
          </p:cNvPr>
          <p:cNvSpPr txBox="1"/>
          <p:nvPr/>
        </p:nvSpPr>
        <p:spPr>
          <a:xfrm>
            <a:off x="5662845" y="4122333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9D3A57-6E36-4181-9465-9BFE1599DFAE}"/>
              </a:ext>
            </a:extLst>
          </p:cNvPr>
          <p:cNvSpPr txBox="1"/>
          <p:nvPr/>
        </p:nvSpPr>
        <p:spPr>
          <a:xfrm>
            <a:off x="5686743" y="181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FAEBE3-3E7A-48A3-B000-B93CDDCBE834}"/>
              </a:ext>
            </a:extLst>
          </p:cNvPr>
          <p:cNvSpPr txBox="1"/>
          <p:nvPr/>
        </p:nvSpPr>
        <p:spPr>
          <a:xfrm>
            <a:off x="6561387" y="181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99C78A-4086-49E9-970E-981D1C75FAB3}"/>
              </a:ext>
            </a:extLst>
          </p:cNvPr>
          <p:cNvSpPr txBox="1"/>
          <p:nvPr/>
        </p:nvSpPr>
        <p:spPr>
          <a:xfrm>
            <a:off x="7436031" y="181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7676CA-746C-461F-947E-6E939F635379}"/>
              </a:ext>
            </a:extLst>
          </p:cNvPr>
          <p:cNvSpPr txBox="1"/>
          <p:nvPr/>
        </p:nvSpPr>
        <p:spPr>
          <a:xfrm>
            <a:off x="8310675" y="181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A562F6DF-8B56-41C7-8394-3B23A5A15719}"/>
              </a:ext>
            </a:extLst>
          </p:cNvPr>
          <p:cNvSpPr txBox="1">
            <a:spLocks/>
          </p:cNvSpPr>
          <p:nvPr/>
        </p:nvSpPr>
        <p:spPr>
          <a:xfrm>
            <a:off x="377687" y="5556516"/>
            <a:ext cx="11598965" cy="58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</a:rPr>
              <a:t>for (int </a:t>
            </a:r>
            <a:r>
              <a:rPr lang="en-US" sz="3200" dirty="0" err="1">
                <a:solidFill>
                  <a:srgbClr val="FFC000"/>
                </a:solidFill>
                <a:highlight>
                  <a:srgbClr val="FF0000"/>
                </a:highlight>
              </a:rPr>
              <a:t>i</a:t>
            </a:r>
            <a:r>
              <a:rPr lang="en-US" sz="3200" dirty="0">
                <a:solidFill>
                  <a:srgbClr val="FFC000"/>
                </a:solidFill>
              </a:rPr>
              <a:t> = 0; </a:t>
            </a:r>
            <a:r>
              <a:rPr lang="en-US" sz="3200" dirty="0">
                <a:solidFill>
                  <a:srgbClr val="FFC000"/>
                </a:solidFill>
                <a:highlight>
                  <a:srgbClr val="FF0000"/>
                </a:highlight>
              </a:rPr>
              <a:t>i</a:t>
            </a:r>
            <a:r>
              <a:rPr lang="en-US" sz="3200" dirty="0">
                <a:solidFill>
                  <a:srgbClr val="FFC000"/>
                </a:solidFill>
              </a:rPr>
              <a:t> &lt; SIZE; </a:t>
            </a:r>
            <a:r>
              <a:rPr lang="en-US" sz="3200" dirty="0">
                <a:solidFill>
                  <a:srgbClr val="FFC000"/>
                </a:solidFill>
                <a:highlight>
                  <a:srgbClr val="FF0000"/>
                </a:highlight>
              </a:rPr>
              <a:t>i</a:t>
            </a:r>
            <a:r>
              <a:rPr lang="en-US" sz="3200" dirty="0">
                <a:solidFill>
                  <a:srgbClr val="FFC000"/>
                </a:solidFill>
              </a:rPr>
              <a:t>++)</a:t>
            </a:r>
          </a:p>
          <a:p>
            <a:r>
              <a:rPr lang="en-US" sz="3200" dirty="0">
                <a:solidFill>
                  <a:srgbClr val="FFC000"/>
                </a:solidFill>
              </a:rPr>
              <a:t>	</a:t>
            </a:r>
            <a:r>
              <a:rPr lang="en-US" sz="3200" dirty="0" err="1">
                <a:solidFill>
                  <a:srgbClr val="FFC000"/>
                </a:solidFill>
              </a:rPr>
              <a:t>cin</a:t>
            </a:r>
            <a:r>
              <a:rPr lang="en-US" sz="3200" dirty="0">
                <a:solidFill>
                  <a:srgbClr val="FFC000"/>
                </a:solidFill>
              </a:rPr>
              <a:t>&gt;&gt; </a:t>
            </a:r>
            <a:r>
              <a:rPr lang="en-US" sz="3200" dirty="0">
                <a:solidFill>
                  <a:srgbClr val="FFC000"/>
                </a:solidFill>
                <a:highlight>
                  <a:srgbClr val="000080"/>
                </a:highlight>
              </a:rPr>
              <a:t>mass</a:t>
            </a:r>
            <a:r>
              <a:rPr lang="en-US" sz="3200" dirty="0">
                <a:solidFill>
                  <a:srgbClr val="FFC000"/>
                </a:solidFill>
                <a:highlight>
                  <a:srgbClr val="008000"/>
                </a:highlight>
              </a:rPr>
              <a:t>[</a:t>
            </a:r>
            <a:r>
              <a:rPr lang="en-US" sz="3200" dirty="0" err="1">
                <a:solidFill>
                  <a:srgbClr val="FFC000"/>
                </a:solidFill>
                <a:highlight>
                  <a:srgbClr val="FF0000"/>
                </a:highlight>
              </a:rPr>
              <a:t>i</a:t>
            </a:r>
            <a:r>
              <a:rPr lang="en-US" sz="3200" dirty="0">
                <a:solidFill>
                  <a:srgbClr val="FFC000"/>
                </a:solidFill>
                <a:highlight>
                  <a:srgbClr val="008000"/>
                </a:highlight>
              </a:rPr>
              <a:t>]</a:t>
            </a:r>
            <a:r>
              <a:rPr lang="en-US" sz="3200" dirty="0">
                <a:solidFill>
                  <a:srgbClr val="FFC000"/>
                </a:solidFill>
              </a:rPr>
              <a:t>;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E8A42649-632A-4FC8-B28E-AB990FEBC4F2}"/>
              </a:ext>
            </a:extLst>
          </p:cNvPr>
          <p:cNvSpPr/>
          <p:nvPr/>
        </p:nvSpPr>
        <p:spPr>
          <a:xfrm rot="18704226">
            <a:off x="2744512" y="1310163"/>
            <a:ext cx="274693" cy="6442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highlight>
                <a:srgbClr val="FF0000"/>
              </a:highlight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0537CA64-8108-4832-86D1-546F563A6BF2}"/>
              </a:ext>
            </a:extLst>
          </p:cNvPr>
          <p:cNvSpPr/>
          <p:nvPr/>
        </p:nvSpPr>
        <p:spPr>
          <a:xfrm>
            <a:off x="10969369" y="6214942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EF7769-5503-4C19-AC14-8A022F6B0C7D}"/>
              </a:ext>
            </a:extLst>
          </p:cNvPr>
          <p:cNvSpPr txBox="1"/>
          <p:nvPr/>
        </p:nvSpPr>
        <p:spPr>
          <a:xfrm>
            <a:off x="4812099" y="181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30640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1D1B2-924A-FA28-1561-F24212C2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Ввод/вывод массивов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D00FCA-5054-691C-A018-08CDC483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4"/>
                </a:solidFill>
              </a:rPr>
              <a:t>Чтобы ввести массив, мы должны перебрать все его элементы (индексы от 0 до размер-1)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4"/>
                </a:solidFill>
              </a:rPr>
              <a:t>Очевидно  что удобнее это сделать через цикл. Тут на помощь приходит </a:t>
            </a:r>
            <a:r>
              <a:rPr lang="ru-RU" dirty="0" err="1">
                <a:solidFill>
                  <a:schemeClr val="accent4"/>
                </a:solidFill>
              </a:rPr>
              <a:t>циклус-форикус</a:t>
            </a:r>
            <a:r>
              <a:rPr lang="ru-RU" dirty="0">
                <a:solidFill>
                  <a:schemeClr val="accent4"/>
                </a:solidFill>
              </a:rPr>
              <a:t>, у которого границы будут от 0 до размер-1: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const int n = 10;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int mas[n];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for(int 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 = 0; 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 &lt; n; 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++){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cin</a:t>
            </a:r>
            <a:r>
              <a:rPr lang="en-US" dirty="0">
                <a:solidFill>
                  <a:schemeClr val="accent4"/>
                </a:solidFill>
              </a:rPr>
              <a:t> &gt;&gt; mas[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cout</a:t>
            </a:r>
            <a:r>
              <a:rPr lang="en-US" dirty="0">
                <a:solidFill>
                  <a:schemeClr val="accent4"/>
                </a:solidFill>
              </a:rPr>
              <a:t>&lt;&lt;mas[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0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Пример решения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7034E456-8D08-49D0-BBF7-9C28A05FDD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843" y="1323100"/>
                <a:ext cx="11748052" cy="14697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ru-RU" sz="3200" dirty="0">
                    <a:solidFill>
                      <a:srgbClr val="FFC000"/>
                    </a:solidFill>
                  </a:rPr>
                  <a:t>С клавиатуры вводится число </a:t>
                </a:r>
                <a:r>
                  <a:rPr lang="en-US" sz="3200" dirty="0">
                    <a:solidFill>
                      <a:srgbClr val="FFC000"/>
                    </a:solidFill>
                  </a:rPr>
                  <a:t>N (1 ≤ N ≤ 100), </a:t>
                </a:r>
                <a:r>
                  <a:rPr lang="ru-RU" sz="3200" dirty="0">
                    <a:solidFill>
                      <a:srgbClr val="FFC000"/>
                    </a:solidFill>
                  </a:rPr>
                  <a:t>а затем </a:t>
                </a:r>
                <a:r>
                  <a:rPr lang="en-US" sz="3200" dirty="0">
                    <a:solidFill>
                      <a:srgbClr val="FFC000"/>
                    </a:solidFill>
                  </a:rPr>
                  <a:t>N </a:t>
                </a:r>
                <a:r>
                  <a:rPr lang="ru-RU" sz="3200" dirty="0">
                    <a:solidFill>
                      <a:srgbClr val="FFC000"/>
                    </a:solidFill>
                  </a:rPr>
                  <a:t>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rgbClr val="FFC000"/>
                    </a:solidFill>
                  </a:rPr>
                  <a:t> </a:t>
                </a:r>
                <a:r>
                  <a:rPr lang="en-US" sz="3200" dirty="0">
                    <a:solidFill>
                      <a:srgbClr val="FFC000"/>
                    </a:solidFill>
                  </a:rPr>
                  <a:t>(</a:t>
                </a:r>
                <a:r>
                  <a:rPr lang="ru-RU" sz="3200" dirty="0">
                    <a:solidFill>
                      <a:srgbClr val="FFC000"/>
                    </a:solidFill>
                  </a:rPr>
                  <a:t>-100</a:t>
                </a:r>
                <a:r>
                  <a:rPr lang="en-US" sz="3200" dirty="0">
                    <a:solidFill>
                      <a:srgbClr val="FFC000"/>
                    </a:solidFill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C000"/>
                    </a:solidFill>
                  </a:rPr>
                  <a:t> ≤ 100). </a:t>
                </a:r>
                <a:r>
                  <a:rPr lang="ru-RU" sz="3200" dirty="0">
                    <a:solidFill>
                      <a:srgbClr val="FFC000"/>
                    </a:solidFill>
                  </a:rPr>
                  <a:t>Затем вводится число В (-100</a:t>
                </a:r>
                <a:r>
                  <a:rPr lang="en-US" sz="3200" dirty="0">
                    <a:solidFill>
                      <a:srgbClr val="FFC000"/>
                    </a:solidFill>
                  </a:rPr>
                  <a:t> ≤ 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В </m:t>
                    </m:r>
                  </m:oMath>
                </a14:m>
                <a:r>
                  <a:rPr lang="en-US" sz="3200" dirty="0">
                    <a:solidFill>
                      <a:srgbClr val="FFC000"/>
                    </a:solidFill>
                  </a:rPr>
                  <a:t>≤ 100</a:t>
                </a:r>
                <a:r>
                  <a:rPr lang="ru-RU" sz="3200" dirty="0">
                    <a:solidFill>
                      <a:srgbClr val="FFC000"/>
                    </a:solidFill>
                  </a:rPr>
                  <a:t>).</a:t>
                </a:r>
              </a:p>
              <a:p>
                <a:pPr algn="just"/>
                <a:r>
                  <a:rPr lang="ru-RU" sz="3200" dirty="0">
                    <a:solidFill>
                      <a:srgbClr val="FFC000"/>
                    </a:solidFill>
                  </a:rPr>
                  <a:t>Вывести на экран сумму всех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rgbClr val="FFC000"/>
                    </a:solidFill>
                  </a:rPr>
                  <a:t> </a:t>
                </a:r>
                <a:r>
                  <a:rPr lang="ru-RU" sz="3200" u="sng" dirty="0">
                    <a:solidFill>
                      <a:srgbClr val="FFC000"/>
                    </a:solidFill>
                  </a:rPr>
                  <a:t>больших</a:t>
                </a:r>
                <a:r>
                  <a:rPr lang="ru-RU" sz="3200" dirty="0">
                    <a:solidFill>
                      <a:srgbClr val="FFC000"/>
                    </a:solidFill>
                  </a:rPr>
                  <a:t>, чем В.</a:t>
                </a:r>
                <a:endParaRPr lang="ru-RU" sz="3200" u="sng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7034E456-8D08-49D0-BBF7-9C28A05F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43" y="1323100"/>
                <a:ext cx="11748052" cy="1469796"/>
              </a:xfrm>
              <a:prstGeom prst="rect">
                <a:avLst/>
              </a:prstGeom>
              <a:blipFill>
                <a:blip r:embed="rId2"/>
                <a:stretch>
                  <a:fillRect l="-1297" t="-4979" r="-1245" b="-95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221974" y="3458818"/>
            <a:ext cx="117480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FC000"/>
                </a:solidFill>
              </a:rPr>
              <a:t>Создать массив для «худшего случая» </a:t>
            </a:r>
            <a:r>
              <a:rPr lang="en-US" sz="4000" dirty="0">
                <a:solidFill>
                  <a:srgbClr val="FFC000"/>
                </a:solidFill>
              </a:rPr>
              <a:t>N, </a:t>
            </a:r>
            <a:r>
              <a:rPr lang="ru-RU" sz="4000" dirty="0">
                <a:solidFill>
                  <a:srgbClr val="FFC000"/>
                </a:solidFill>
              </a:rPr>
              <a:t>то есть 100 (так как больше 100 не будет введено чисел)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FC000"/>
                </a:solidFill>
              </a:rPr>
              <a:t>Первым проходом заполнить  массив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FC000"/>
                </a:solidFill>
              </a:rPr>
              <a:t>Вторым проходом сравнивать элементы массива и суммировать подходящие по условию</a:t>
            </a:r>
          </a:p>
        </p:txBody>
      </p:sp>
    </p:spTree>
    <p:extLst>
      <p:ext uri="{BB962C8B-B14F-4D97-AF65-F5344CB8AC3E}">
        <p14:creationId xmlns:p14="http://schemas.microsoft.com/office/powerpoint/2010/main" val="40067630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Тип данных «массив»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4958215" y="1755234"/>
            <a:ext cx="3853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dirty="0">
              <a:solidFill>
                <a:srgbClr val="FFC000"/>
              </a:solidFill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F10B3D3E-13C0-4380-AEF0-AEEC6E82A78C}"/>
              </a:ext>
            </a:extLst>
          </p:cNvPr>
          <p:cNvSpPr/>
          <p:nvPr/>
        </p:nvSpPr>
        <p:spPr>
          <a:xfrm>
            <a:off x="759580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AAD89F-B42E-43A4-A8CE-67E8C854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9" y="2241554"/>
            <a:ext cx="1428949" cy="185763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668F50C-E06E-444B-8E9E-40A67FDC4E95}"/>
              </a:ext>
            </a:extLst>
          </p:cNvPr>
          <p:cNvSpPr txBox="1">
            <a:spLocks/>
          </p:cNvSpPr>
          <p:nvPr/>
        </p:nvSpPr>
        <p:spPr>
          <a:xfrm>
            <a:off x="3076176" y="2531456"/>
            <a:ext cx="8099394" cy="179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FFC000"/>
                </a:solidFill>
              </a:rPr>
              <a:t>Когда много данных можно плодить миллиард переменных. Неудобно. Нерационально. Не всегда позволит решит задачу.</a:t>
            </a:r>
          </a:p>
          <a:p>
            <a:r>
              <a:rPr lang="ru-RU" sz="2000" dirty="0">
                <a:solidFill>
                  <a:srgbClr val="FFC000"/>
                </a:solidFill>
              </a:rPr>
              <a:t>Вот было бы славно если б мы могли заменить эту кучу одинаковых </a:t>
            </a:r>
            <a:r>
              <a:rPr lang="ru-RU" sz="2000" dirty="0" err="1">
                <a:solidFill>
                  <a:srgbClr val="FFC000"/>
                </a:solidFill>
              </a:rPr>
              <a:t>интов</a:t>
            </a:r>
            <a:r>
              <a:rPr lang="ru-RU" sz="2000" dirty="0">
                <a:solidFill>
                  <a:srgbClr val="FFC000"/>
                </a:solidFill>
              </a:rPr>
              <a:t> на какой </a:t>
            </a:r>
            <a:r>
              <a:rPr lang="ru-RU" sz="2000" dirty="0" err="1">
                <a:solidFill>
                  <a:srgbClr val="FFC000"/>
                </a:solidFill>
              </a:rPr>
              <a:t>нибудь</a:t>
            </a:r>
            <a:r>
              <a:rPr lang="ru-RU" sz="2000" dirty="0">
                <a:solidFill>
                  <a:srgbClr val="FFC000"/>
                </a:solidFill>
              </a:rPr>
              <a:t> супер </a:t>
            </a:r>
            <a:r>
              <a:rPr lang="ru-RU" sz="2000" dirty="0" err="1">
                <a:solidFill>
                  <a:srgbClr val="FFC000"/>
                </a:solidFill>
              </a:rPr>
              <a:t>инт</a:t>
            </a:r>
            <a:r>
              <a:rPr lang="ru-RU" sz="2000" dirty="0">
                <a:solidFill>
                  <a:srgbClr val="FFC000"/>
                </a:solidFill>
              </a:rPr>
              <a:t> с одним именем который состоит из маленьких </a:t>
            </a:r>
            <a:r>
              <a:rPr lang="ru-RU" sz="2000" dirty="0" err="1">
                <a:solidFill>
                  <a:srgbClr val="FFC000"/>
                </a:solidFill>
              </a:rPr>
              <a:t>интов</a:t>
            </a:r>
            <a:r>
              <a:rPr lang="ru-RU" sz="2000" dirty="0">
                <a:solidFill>
                  <a:srgbClr val="FFC000"/>
                </a:solidFill>
              </a:rPr>
              <a:t> эх….</a:t>
            </a:r>
          </a:p>
        </p:txBody>
      </p:sp>
    </p:spTree>
    <p:extLst>
      <p:ext uri="{BB962C8B-B14F-4D97-AF65-F5344CB8AC3E}">
        <p14:creationId xmlns:p14="http://schemas.microsoft.com/office/powerpoint/2010/main" val="38147586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654E5-4850-37DA-DB90-FB898EF2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Простой вариант решения: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1B814C4-76F8-1FEA-DDE7-8AA94B668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796" y="1825625"/>
            <a:ext cx="7832407" cy="4351338"/>
          </a:xfrm>
        </p:spPr>
      </p:pic>
    </p:spTree>
    <p:extLst>
      <p:ext uri="{BB962C8B-B14F-4D97-AF65-F5344CB8AC3E}">
        <p14:creationId xmlns:p14="http://schemas.microsoft.com/office/powerpoint/2010/main" val="394888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Тип данных «массив»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4958215" y="1755234"/>
            <a:ext cx="3853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dirty="0">
              <a:solidFill>
                <a:srgbClr val="FFC000"/>
              </a:solidFill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F10B3D3E-13C0-4380-AEF0-AEEC6E82A78C}"/>
              </a:ext>
            </a:extLst>
          </p:cNvPr>
          <p:cNvSpPr/>
          <p:nvPr/>
        </p:nvSpPr>
        <p:spPr>
          <a:xfrm>
            <a:off x="1092200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668F50C-E06E-444B-8E9E-40A67FDC4E95}"/>
              </a:ext>
            </a:extLst>
          </p:cNvPr>
          <p:cNvSpPr txBox="1">
            <a:spLocks/>
          </p:cNvSpPr>
          <p:nvPr/>
        </p:nvSpPr>
        <p:spPr>
          <a:xfrm>
            <a:off x="152174" y="3972798"/>
            <a:ext cx="10890367" cy="179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FFC000"/>
                </a:solidFill>
              </a:rPr>
              <a:t>Массив является простейшим агрегатным типом. Он моделирует набор однотипных элементов, расположенных подряд в непрерывном отрезке памяти. Массивы в той или иной форме поддерживаются практически всеми языками программирования и неудивительно, что они появились в первых версиях C и затем стали частью C++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A79C29-2FCE-4A9B-BC4B-1A18DC87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5" y="1751129"/>
            <a:ext cx="4883442" cy="20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01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Тип данных «массив»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4958215" y="1755234"/>
            <a:ext cx="3853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dirty="0">
              <a:solidFill>
                <a:srgbClr val="FFC000"/>
              </a:solidFill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F10B3D3E-13C0-4380-AEF0-AEEC6E82A78C}"/>
              </a:ext>
            </a:extLst>
          </p:cNvPr>
          <p:cNvSpPr/>
          <p:nvPr/>
        </p:nvSpPr>
        <p:spPr>
          <a:xfrm>
            <a:off x="1608388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DD220-E925-4B30-8C99-B30F8347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48" y="1234971"/>
            <a:ext cx="3548331" cy="484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9BAB201-2050-45F3-AC86-03CF1B5420CB}"/>
              </a:ext>
            </a:extLst>
          </p:cNvPr>
          <p:cNvSpPr txBox="1">
            <a:spLocks/>
          </p:cNvSpPr>
          <p:nvPr/>
        </p:nvSpPr>
        <p:spPr>
          <a:xfrm>
            <a:off x="3920833" y="2383036"/>
            <a:ext cx="8099394" cy="179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FFC000"/>
                </a:solidFill>
              </a:rPr>
              <a:t>Чтобы понять что такое массив и его смысл, можно провести аналогию с многоэтажным домом – дом состоит из </a:t>
            </a:r>
            <a:r>
              <a:rPr lang="en-US" sz="2000" dirty="0">
                <a:solidFill>
                  <a:srgbClr val="FFC000"/>
                </a:solidFill>
              </a:rPr>
              <a:t>N </a:t>
            </a:r>
            <a:r>
              <a:rPr lang="ru-RU" sz="2000" dirty="0">
                <a:solidFill>
                  <a:srgbClr val="FFC000"/>
                </a:solidFill>
              </a:rPr>
              <a:t>этажей, при этом каждый этаж имеет одинаковую планировку – то есть у них могут отличаться наполнение, внутренние какие то особенности, но тип этажа такой же. И у каждого этажа есть свой номер, есть первый этаж есть последний этаж и у дома есть свое имя. Например, Чехова 365-1 это название дома, в нем есть квартира 65. Тогда, обращаясь к квартире, мы пишем Чехова 365-1 кв. 65</a:t>
            </a:r>
          </a:p>
        </p:txBody>
      </p:sp>
    </p:spTree>
    <p:extLst>
      <p:ext uri="{BB962C8B-B14F-4D97-AF65-F5344CB8AC3E}">
        <p14:creationId xmlns:p14="http://schemas.microsoft.com/office/powerpoint/2010/main" val="3434330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Тип данных «массив»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4958215" y="1755234"/>
            <a:ext cx="3853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dirty="0">
              <a:solidFill>
                <a:srgbClr val="FFC000"/>
              </a:solidFill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F10B3D3E-13C0-4380-AEF0-AEEC6E82A78C}"/>
              </a:ext>
            </a:extLst>
          </p:cNvPr>
          <p:cNvSpPr/>
          <p:nvPr/>
        </p:nvSpPr>
        <p:spPr>
          <a:xfrm>
            <a:off x="1849688" y="6183278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9BAB201-2050-45F3-AC86-03CF1B5420CB}"/>
              </a:ext>
            </a:extLst>
          </p:cNvPr>
          <p:cNvSpPr txBox="1">
            <a:spLocks/>
          </p:cNvSpPr>
          <p:nvPr/>
        </p:nvSpPr>
        <p:spPr>
          <a:xfrm>
            <a:off x="4019561" y="2429530"/>
            <a:ext cx="8099394" cy="179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>
              <a:solidFill>
                <a:srgbClr val="FFC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15A373-A53A-40EE-B644-5567A13AD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088"/>
            <a:ext cx="4019561" cy="4279422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501D80E-5BB7-481B-8A91-7ABFAA6751B4}"/>
              </a:ext>
            </a:extLst>
          </p:cNvPr>
          <p:cNvSpPr txBox="1">
            <a:spLocks/>
          </p:cNvSpPr>
          <p:nvPr/>
        </p:nvSpPr>
        <p:spPr>
          <a:xfrm>
            <a:off x="4122549" y="2383035"/>
            <a:ext cx="7897678" cy="351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FFC000"/>
                </a:solidFill>
              </a:rPr>
              <a:t>Представим что наш многоквартирный дом состоит из 5 этажей, на каждом из которых по одной квартире. Квартира будет типом данных, который может хранить в себе людей. Тогда значение квартиры – количество людей в ней. Наш дом станет массивом, который состоит из 5 элементов типа квартира. У каждой квартиры есть номер, причем самая первая квартира имеет номер 0. Это называется индексом. То есть индекс первой квартиры – 0. Индекс второй – 1. Индекс последней (пятой) – 4.</a:t>
            </a:r>
          </a:p>
          <a:p>
            <a:r>
              <a:rPr lang="ru-RU" sz="2000" dirty="0">
                <a:solidFill>
                  <a:srgbClr val="FFC000"/>
                </a:solidFill>
              </a:rPr>
              <a:t>Размер нашего массива (дома) – 5, потому что в нем пять элементов (квартир). </a:t>
            </a:r>
            <a:br>
              <a:rPr lang="ru-RU" sz="2000" dirty="0">
                <a:solidFill>
                  <a:srgbClr val="FFC000"/>
                </a:solidFill>
              </a:rPr>
            </a:br>
            <a:r>
              <a:rPr lang="ru-RU" sz="2000" dirty="0">
                <a:solidFill>
                  <a:srgbClr val="FFC000"/>
                </a:solidFill>
              </a:rPr>
              <a:t>Видно что в квартире с индексом 0 находится 1 человек, а в квартире с индексом 2 – три человека.</a:t>
            </a:r>
          </a:p>
          <a:p>
            <a:endParaRPr lang="ru-RU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8919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Тип данных «массив»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4958215" y="1755234"/>
            <a:ext cx="3853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dirty="0">
              <a:solidFill>
                <a:srgbClr val="FFC000"/>
              </a:solidFill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F10B3D3E-13C0-4380-AEF0-AEEC6E82A78C}"/>
              </a:ext>
            </a:extLst>
          </p:cNvPr>
          <p:cNvSpPr/>
          <p:nvPr/>
        </p:nvSpPr>
        <p:spPr>
          <a:xfrm>
            <a:off x="2408488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9BAB201-2050-45F3-AC86-03CF1B5420CB}"/>
              </a:ext>
            </a:extLst>
          </p:cNvPr>
          <p:cNvSpPr txBox="1">
            <a:spLocks/>
          </p:cNvSpPr>
          <p:nvPr/>
        </p:nvSpPr>
        <p:spPr>
          <a:xfrm>
            <a:off x="4019561" y="2429530"/>
            <a:ext cx="8099394" cy="179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>
              <a:solidFill>
                <a:srgbClr val="FFC000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501D80E-5BB7-481B-8A91-7ABFAA6751B4}"/>
              </a:ext>
            </a:extLst>
          </p:cNvPr>
          <p:cNvSpPr txBox="1">
            <a:spLocks/>
          </p:cNvSpPr>
          <p:nvPr/>
        </p:nvSpPr>
        <p:spPr>
          <a:xfrm>
            <a:off x="73045" y="1755234"/>
            <a:ext cx="11945052" cy="1096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FFC000"/>
                </a:solidFill>
              </a:rPr>
              <a:t>Еще можно представить массив как набор ОДНОТИПНЫХ подряд лежащих коробок, имеющих свой номер (начиная с нуля). Тогда длина массива – это количество коробок. Индекс – номер коробки (с нуля), а тип данных массива – тип коробки. Например на картинке – 4 коробки целых чисел (</a:t>
            </a:r>
            <a:r>
              <a:rPr lang="en-US" sz="2000" dirty="0">
                <a:solidFill>
                  <a:srgbClr val="FFC000"/>
                </a:solidFill>
              </a:rPr>
              <a:t>int).</a:t>
            </a:r>
            <a:endParaRPr lang="ru-RU" sz="2000" dirty="0">
              <a:solidFill>
                <a:srgbClr val="FFC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C6980F-1715-4A3A-989A-90FD3C246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5" y="2907665"/>
            <a:ext cx="121920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081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Тип данных «массив»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660D2C4-6FC6-4947-A9A1-6652E7571A2B}"/>
              </a:ext>
            </a:extLst>
          </p:cNvPr>
          <p:cNvGrpSpPr/>
          <p:nvPr/>
        </p:nvGrpSpPr>
        <p:grpSpPr>
          <a:xfrm>
            <a:off x="675262" y="1918735"/>
            <a:ext cx="717991" cy="914399"/>
            <a:chOff x="675262" y="1910920"/>
            <a:chExt cx="717992" cy="1060765"/>
          </a:xfrm>
        </p:grpSpPr>
        <p:pic>
          <p:nvPicPr>
            <p:cNvPr id="10" name="Рисунок 9" descr="Бумага">
              <a:extLst>
                <a:ext uri="{FF2B5EF4-FFF2-40B4-BE49-F238E27FC236}">
                  <a16:creationId xmlns:a16="http://schemas.microsoft.com/office/drawing/2014/main" id="{1E1FC133-2726-4B18-AD27-03E310F24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D25CB7-2B3D-42A1-AC83-F00D8F46AA78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1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A211402-DDC7-481E-B616-F44F84793011}"/>
              </a:ext>
            </a:extLst>
          </p:cNvPr>
          <p:cNvSpPr txBox="1"/>
          <p:nvPr/>
        </p:nvSpPr>
        <p:spPr>
          <a:xfrm>
            <a:off x="1126881" y="4580569"/>
            <a:ext cx="532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C000"/>
                </a:solidFill>
              </a:rPr>
              <a:t>…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3308023-37E1-4BF4-BD6E-5A2114DE3C84}"/>
              </a:ext>
            </a:extLst>
          </p:cNvPr>
          <p:cNvGrpSpPr/>
          <p:nvPr/>
        </p:nvGrpSpPr>
        <p:grpSpPr>
          <a:xfrm>
            <a:off x="945307" y="5217653"/>
            <a:ext cx="914400" cy="1283732"/>
            <a:chOff x="675262" y="1910919"/>
            <a:chExt cx="914400" cy="1283732"/>
          </a:xfrm>
        </p:grpSpPr>
        <p:pic>
          <p:nvPicPr>
            <p:cNvPr id="25" name="Рисунок 24" descr="Бумага">
              <a:extLst>
                <a:ext uri="{FF2B5EF4-FFF2-40B4-BE49-F238E27FC236}">
                  <a16:creationId xmlns:a16="http://schemas.microsoft.com/office/drawing/2014/main" id="{03419D6A-B55B-47AF-95A9-E9E7E86D9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19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6AF3D6-3EB6-417F-9B42-73F9B09E90A6}"/>
                </a:ext>
              </a:extLst>
            </p:cNvPr>
            <p:cNvSpPr txBox="1"/>
            <p:nvPr/>
          </p:nvSpPr>
          <p:spPr>
            <a:xfrm>
              <a:off x="675263" y="2825319"/>
              <a:ext cx="91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C000"/>
                  </a:solidFill>
                </a:rPr>
                <a:t>Файл </a:t>
              </a:r>
              <a:r>
                <a:rPr lang="en-US" dirty="0">
                  <a:solidFill>
                    <a:srgbClr val="FFC000"/>
                  </a:solidFill>
                </a:rPr>
                <a:t>N</a:t>
              </a:r>
              <a:endParaRPr lang="ru-RU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3992F0E8-C902-4EE6-AE81-72CE20DF92D3}"/>
              </a:ext>
            </a:extLst>
          </p:cNvPr>
          <p:cNvGrpSpPr/>
          <p:nvPr/>
        </p:nvGrpSpPr>
        <p:grpSpPr>
          <a:xfrm>
            <a:off x="1393253" y="1927985"/>
            <a:ext cx="717991" cy="914399"/>
            <a:chOff x="675262" y="1910920"/>
            <a:chExt cx="717992" cy="1060765"/>
          </a:xfrm>
        </p:grpSpPr>
        <p:pic>
          <p:nvPicPr>
            <p:cNvPr id="29" name="Рисунок 28" descr="Бумага">
              <a:extLst>
                <a:ext uri="{FF2B5EF4-FFF2-40B4-BE49-F238E27FC236}">
                  <a16:creationId xmlns:a16="http://schemas.microsoft.com/office/drawing/2014/main" id="{599B5EBA-D6A9-47F1-B2B9-DBF413568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6535E1-7461-4F05-BF07-00AD226447BC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2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8D8C7E1A-C830-4CA5-9D4C-D210454FAD72}"/>
              </a:ext>
            </a:extLst>
          </p:cNvPr>
          <p:cNvGrpSpPr/>
          <p:nvPr/>
        </p:nvGrpSpPr>
        <p:grpSpPr>
          <a:xfrm>
            <a:off x="684516" y="2859449"/>
            <a:ext cx="717991" cy="914399"/>
            <a:chOff x="675262" y="1910920"/>
            <a:chExt cx="717992" cy="1060765"/>
          </a:xfrm>
        </p:grpSpPr>
        <p:pic>
          <p:nvPicPr>
            <p:cNvPr id="32" name="Рисунок 31" descr="Бумага">
              <a:extLst>
                <a:ext uri="{FF2B5EF4-FFF2-40B4-BE49-F238E27FC236}">
                  <a16:creationId xmlns:a16="http://schemas.microsoft.com/office/drawing/2014/main" id="{C0231D8F-6B64-4A98-B960-B2C20EC1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0DA30A-9CAF-42AF-80B0-F705659C65CF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3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3E48F06B-E959-43E6-AC07-845832F4E33C}"/>
              </a:ext>
            </a:extLst>
          </p:cNvPr>
          <p:cNvGrpSpPr/>
          <p:nvPr/>
        </p:nvGrpSpPr>
        <p:grpSpPr>
          <a:xfrm>
            <a:off x="1402507" y="2876514"/>
            <a:ext cx="717991" cy="914399"/>
            <a:chOff x="675262" y="1910920"/>
            <a:chExt cx="717992" cy="1060765"/>
          </a:xfrm>
        </p:grpSpPr>
        <p:pic>
          <p:nvPicPr>
            <p:cNvPr id="35" name="Рисунок 34" descr="Бумага">
              <a:extLst>
                <a:ext uri="{FF2B5EF4-FFF2-40B4-BE49-F238E27FC236}">
                  <a16:creationId xmlns:a16="http://schemas.microsoft.com/office/drawing/2014/main" id="{044E5125-25A9-46CD-A3DF-C24409E3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266379-CEDC-4E06-9DE4-4F478DFAFA2E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4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67D5156A-A034-4767-B215-20C3BD122256}"/>
              </a:ext>
            </a:extLst>
          </p:cNvPr>
          <p:cNvGrpSpPr/>
          <p:nvPr/>
        </p:nvGrpSpPr>
        <p:grpSpPr>
          <a:xfrm>
            <a:off x="684516" y="3811924"/>
            <a:ext cx="717991" cy="914399"/>
            <a:chOff x="675262" y="1910920"/>
            <a:chExt cx="717992" cy="1060765"/>
          </a:xfrm>
        </p:grpSpPr>
        <p:pic>
          <p:nvPicPr>
            <p:cNvPr id="38" name="Рисунок 37" descr="Бумага">
              <a:extLst>
                <a:ext uri="{FF2B5EF4-FFF2-40B4-BE49-F238E27FC236}">
                  <a16:creationId xmlns:a16="http://schemas.microsoft.com/office/drawing/2014/main" id="{3FE0D9ED-5A5E-4CE5-9FAD-E1FFB3C4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B34959-9910-4837-9621-23B8A6B7D83D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5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9A23C03D-7A71-4A87-AC10-B303D2889894}"/>
              </a:ext>
            </a:extLst>
          </p:cNvPr>
          <p:cNvGrpSpPr/>
          <p:nvPr/>
        </p:nvGrpSpPr>
        <p:grpSpPr>
          <a:xfrm>
            <a:off x="1402507" y="3828989"/>
            <a:ext cx="717991" cy="914399"/>
            <a:chOff x="675262" y="1910920"/>
            <a:chExt cx="717992" cy="1060765"/>
          </a:xfrm>
        </p:grpSpPr>
        <p:pic>
          <p:nvPicPr>
            <p:cNvPr id="41" name="Рисунок 40" descr="Бумага">
              <a:extLst>
                <a:ext uri="{FF2B5EF4-FFF2-40B4-BE49-F238E27FC236}">
                  <a16:creationId xmlns:a16="http://schemas.microsoft.com/office/drawing/2014/main" id="{712C0FAF-4941-4E6A-91F9-70B8C491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F65DE6-A60D-40D8-9DAE-E802292D76C9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6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3401878" y="3240157"/>
            <a:ext cx="6964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C000"/>
                </a:solidFill>
              </a:rPr>
              <a:t>Другая аналогия – набор файликов </a:t>
            </a:r>
          </a:p>
          <a:p>
            <a:r>
              <a:rPr lang="ru-RU" sz="4800" dirty="0">
                <a:solidFill>
                  <a:srgbClr val="FFC000"/>
                </a:solidFill>
              </a:rPr>
              <a:t>НЕУДОБНО =(</a:t>
            </a: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F10B3D3E-13C0-4380-AEF0-AEEC6E82A78C}"/>
              </a:ext>
            </a:extLst>
          </p:cNvPr>
          <p:cNvSpPr/>
          <p:nvPr/>
        </p:nvSpPr>
        <p:spPr>
          <a:xfrm>
            <a:off x="3254406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31382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Тип данных «массив»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pic>
        <p:nvPicPr>
          <p:cNvPr id="8" name="Объект 7" descr="Папка">
            <a:extLst>
              <a:ext uri="{FF2B5EF4-FFF2-40B4-BE49-F238E27FC236}">
                <a16:creationId xmlns:a16="http://schemas.microsoft.com/office/drawing/2014/main" id="{FD450FB4-9C0B-41F9-A578-9DC2C0C66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8565" y="3316648"/>
            <a:ext cx="914400" cy="914400"/>
          </a:xfr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660D2C4-6FC6-4947-A9A1-6652E7571A2B}"/>
              </a:ext>
            </a:extLst>
          </p:cNvPr>
          <p:cNvGrpSpPr/>
          <p:nvPr/>
        </p:nvGrpSpPr>
        <p:grpSpPr>
          <a:xfrm>
            <a:off x="675262" y="1910920"/>
            <a:ext cx="717991" cy="914399"/>
            <a:chOff x="675262" y="1910920"/>
            <a:chExt cx="717992" cy="1060765"/>
          </a:xfrm>
        </p:grpSpPr>
        <p:pic>
          <p:nvPicPr>
            <p:cNvPr id="10" name="Рисунок 9" descr="Бумага">
              <a:extLst>
                <a:ext uri="{FF2B5EF4-FFF2-40B4-BE49-F238E27FC236}">
                  <a16:creationId xmlns:a16="http://schemas.microsoft.com/office/drawing/2014/main" id="{1E1FC133-2726-4B18-AD27-03E310F24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D25CB7-2B3D-42A1-AC83-F00D8F46AA78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1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A211402-DDC7-481E-B616-F44F84793011}"/>
              </a:ext>
            </a:extLst>
          </p:cNvPr>
          <p:cNvSpPr txBox="1"/>
          <p:nvPr/>
        </p:nvSpPr>
        <p:spPr>
          <a:xfrm>
            <a:off x="1126881" y="4580569"/>
            <a:ext cx="532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C000"/>
                </a:solidFill>
              </a:rPr>
              <a:t>…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3308023-37E1-4BF4-BD6E-5A2114DE3C84}"/>
              </a:ext>
            </a:extLst>
          </p:cNvPr>
          <p:cNvGrpSpPr/>
          <p:nvPr/>
        </p:nvGrpSpPr>
        <p:grpSpPr>
          <a:xfrm>
            <a:off x="945307" y="5217653"/>
            <a:ext cx="914400" cy="1283732"/>
            <a:chOff x="675262" y="1910919"/>
            <a:chExt cx="914400" cy="1283732"/>
          </a:xfrm>
        </p:grpSpPr>
        <p:pic>
          <p:nvPicPr>
            <p:cNvPr id="25" name="Рисунок 24" descr="Бумага">
              <a:extLst>
                <a:ext uri="{FF2B5EF4-FFF2-40B4-BE49-F238E27FC236}">
                  <a16:creationId xmlns:a16="http://schemas.microsoft.com/office/drawing/2014/main" id="{03419D6A-B55B-47AF-95A9-E9E7E86D9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262" y="1910919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6AF3D6-3EB6-417F-9B42-73F9B09E90A6}"/>
                </a:ext>
              </a:extLst>
            </p:cNvPr>
            <p:cNvSpPr txBox="1"/>
            <p:nvPr/>
          </p:nvSpPr>
          <p:spPr>
            <a:xfrm>
              <a:off x="675263" y="2825319"/>
              <a:ext cx="91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C000"/>
                  </a:solidFill>
                </a:rPr>
                <a:t>Файл </a:t>
              </a:r>
              <a:r>
                <a:rPr lang="en-US" dirty="0">
                  <a:solidFill>
                    <a:srgbClr val="FFC000"/>
                  </a:solidFill>
                </a:rPr>
                <a:t>N</a:t>
              </a:r>
              <a:endParaRPr lang="ru-RU" dirty="0">
                <a:solidFill>
                  <a:srgbClr val="FFC000"/>
                </a:solidFill>
              </a:endParaRPr>
            </a:p>
          </p:txBody>
        </p:sp>
      </p:grpSp>
      <p:sp>
        <p:nvSpPr>
          <p:cNvPr id="27" name="Правая фигурная скобка 26">
            <a:extLst>
              <a:ext uri="{FF2B5EF4-FFF2-40B4-BE49-F238E27FC236}">
                <a16:creationId xmlns:a16="http://schemas.microsoft.com/office/drawing/2014/main" id="{CCCEE9CA-DC1A-4C5F-AC57-6EB9CFBE1EDD}"/>
              </a:ext>
            </a:extLst>
          </p:cNvPr>
          <p:cNvSpPr/>
          <p:nvPr/>
        </p:nvSpPr>
        <p:spPr>
          <a:xfrm>
            <a:off x="2563232" y="1838729"/>
            <a:ext cx="339754" cy="466265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3992F0E8-C902-4EE6-AE81-72CE20DF92D3}"/>
              </a:ext>
            </a:extLst>
          </p:cNvPr>
          <p:cNvGrpSpPr/>
          <p:nvPr/>
        </p:nvGrpSpPr>
        <p:grpSpPr>
          <a:xfrm>
            <a:off x="1393253" y="1927985"/>
            <a:ext cx="717991" cy="914399"/>
            <a:chOff x="675262" y="1910920"/>
            <a:chExt cx="717992" cy="1060765"/>
          </a:xfrm>
        </p:grpSpPr>
        <p:pic>
          <p:nvPicPr>
            <p:cNvPr id="29" name="Рисунок 28" descr="Бумага">
              <a:extLst>
                <a:ext uri="{FF2B5EF4-FFF2-40B4-BE49-F238E27FC236}">
                  <a16:creationId xmlns:a16="http://schemas.microsoft.com/office/drawing/2014/main" id="{599B5EBA-D6A9-47F1-B2B9-DBF413568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6535E1-7461-4F05-BF07-00AD226447BC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2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8D8C7E1A-C830-4CA5-9D4C-D210454FAD72}"/>
              </a:ext>
            </a:extLst>
          </p:cNvPr>
          <p:cNvGrpSpPr/>
          <p:nvPr/>
        </p:nvGrpSpPr>
        <p:grpSpPr>
          <a:xfrm>
            <a:off x="684516" y="2859449"/>
            <a:ext cx="717991" cy="914399"/>
            <a:chOff x="675262" y="1910920"/>
            <a:chExt cx="717992" cy="1060765"/>
          </a:xfrm>
        </p:grpSpPr>
        <p:pic>
          <p:nvPicPr>
            <p:cNvPr id="32" name="Рисунок 31" descr="Бумага">
              <a:extLst>
                <a:ext uri="{FF2B5EF4-FFF2-40B4-BE49-F238E27FC236}">
                  <a16:creationId xmlns:a16="http://schemas.microsoft.com/office/drawing/2014/main" id="{C0231D8F-6B64-4A98-B960-B2C20EC1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0DA30A-9CAF-42AF-80B0-F705659C65CF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3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3E48F06B-E959-43E6-AC07-845832F4E33C}"/>
              </a:ext>
            </a:extLst>
          </p:cNvPr>
          <p:cNvGrpSpPr/>
          <p:nvPr/>
        </p:nvGrpSpPr>
        <p:grpSpPr>
          <a:xfrm>
            <a:off x="1402507" y="2876514"/>
            <a:ext cx="717991" cy="914399"/>
            <a:chOff x="675262" y="1910920"/>
            <a:chExt cx="717992" cy="1060765"/>
          </a:xfrm>
        </p:grpSpPr>
        <p:pic>
          <p:nvPicPr>
            <p:cNvPr id="35" name="Рисунок 34" descr="Бумага">
              <a:extLst>
                <a:ext uri="{FF2B5EF4-FFF2-40B4-BE49-F238E27FC236}">
                  <a16:creationId xmlns:a16="http://schemas.microsoft.com/office/drawing/2014/main" id="{044E5125-25A9-46CD-A3DF-C24409E3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266379-CEDC-4E06-9DE4-4F478DFAFA2E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4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67D5156A-A034-4767-B215-20C3BD122256}"/>
              </a:ext>
            </a:extLst>
          </p:cNvPr>
          <p:cNvGrpSpPr/>
          <p:nvPr/>
        </p:nvGrpSpPr>
        <p:grpSpPr>
          <a:xfrm>
            <a:off x="684516" y="3811924"/>
            <a:ext cx="717991" cy="914399"/>
            <a:chOff x="675262" y="1910920"/>
            <a:chExt cx="717992" cy="1060765"/>
          </a:xfrm>
        </p:grpSpPr>
        <p:pic>
          <p:nvPicPr>
            <p:cNvPr id="38" name="Рисунок 37" descr="Бумага">
              <a:extLst>
                <a:ext uri="{FF2B5EF4-FFF2-40B4-BE49-F238E27FC236}">
                  <a16:creationId xmlns:a16="http://schemas.microsoft.com/office/drawing/2014/main" id="{3FE0D9ED-5A5E-4CE5-9FAD-E1FFB3C4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B34959-9910-4837-9621-23B8A6B7D83D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5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9A23C03D-7A71-4A87-AC10-B303D2889894}"/>
              </a:ext>
            </a:extLst>
          </p:cNvPr>
          <p:cNvGrpSpPr/>
          <p:nvPr/>
        </p:nvGrpSpPr>
        <p:grpSpPr>
          <a:xfrm>
            <a:off x="1402507" y="3828989"/>
            <a:ext cx="717991" cy="914399"/>
            <a:chOff x="675262" y="1910920"/>
            <a:chExt cx="717992" cy="1060765"/>
          </a:xfrm>
        </p:grpSpPr>
        <p:pic>
          <p:nvPicPr>
            <p:cNvPr id="41" name="Рисунок 40" descr="Бумага">
              <a:extLst>
                <a:ext uri="{FF2B5EF4-FFF2-40B4-BE49-F238E27FC236}">
                  <a16:creationId xmlns:a16="http://schemas.microsoft.com/office/drawing/2014/main" id="{712C0FAF-4941-4E6A-91F9-70B8C491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F65DE6-A60D-40D8-9DAE-E802292D76C9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6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E778E3-0C11-4973-8863-D14F9D7B0859}"/>
              </a:ext>
            </a:extLst>
          </p:cNvPr>
          <p:cNvSpPr txBox="1"/>
          <p:nvPr/>
        </p:nvSpPr>
        <p:spPr>
          <a:xfrm>
            <a:off x="3190007" y="40463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Файлы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B2B3BCF-3A29-40E7-B171-5B5C6565A6F9}"/>
              </a:ext>
            </a:extLst>
          </p:cNvPr>
          <p:cNvGrpSpPr/>
          <p:nvPr/>
        </p:nvGrpSpPr>
        <p:grpSpPr>
          <a:xfrm>
            <a:off x="4328544" y="2314053"/>
            <a:ext cx="5481556" cy="1082248"/>
            <a:chOff x="4328544" y="2314053"/>
            <a:chExt cx="5481556" cy="1082248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DDF003E8-870E-4D7B-A3AE-568A16E79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8544" y="2517542"/>
              <a:ext cx="2241221" cy="87875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CD94DB-CBB0-450C-9BCC-A4BEB5BEF425}"/>
                </a:ext>
              </a:extLst>
            </p:cNvPr>
            <p:cNvSpPr txBox="1"/>
            <p:nvPr/>
          </p:nvSpPr>
          <p:spPr>
            <a:xfrm>
              <a:off x="6569765" y="2314053"/>
              <a:ext cx="3240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C000"/>
                  </a:solidFill>
                </a:rPr>
                <a:t>Количество файлов в папке = </a:t>
              </a:r>
              <a:r>
                <a:rPr lang="en-US" dirty="0">
                  <a:solidFill>
                    <a:srgbClr val="FFC000"/>
                  </a:solidFill>
                </a:rPr>
                <a:t>N</a:t>
              </a:r>
              <a:endParaRPr lang="ru-RU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EB58E026-6B01-40FF-A980-D058EDCB020F}"/>
              </a:ext>
            </a:extLst>
          </p:cNvPr>
          <p:cNvGrpSpPr/>
          <p:nvPr/>
        </p:nvGrpSpPr>
        <p:grpSpPr>
          <a:xfrm>
            <a:off x="4328543" y="3264917"/>
            <a:ext cx="4618691" cy="603463"/>
            <a:chOff x="4328543" y="3264917"/>
            <a:chExt cx="4618691" cy="603463"/>
          </a:xfrm>
        </p:grpSpPr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4CB90DA9-66D2-45C9-BC3E-B0258586D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8543" y="3461700"/>
              <a:ext cx="2241222" cy="40668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3F4829-671D-47E8-BE80-90B558922E4E}"/>
                </a:ext>
              </a:extLst>
            </p:cNvPr>
            <p:cNvSpPr txBox="1"/>
            <p:nvPr/>
          </p:nvSpPr>
          <p:spPr>
            <a:xfrm>
              <a:off x="6569765" y="3281405"/>
              <a:ext cx="201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C000"/>
                  </a:solidFill>
                </a:rPr>
                <a:t>Папка «весит» </a:t>
              </a:r>
              <a:r>
                <a:rPr lang="en-US" dirty="0">
                  <a:solidFill>
                    <a:srgbClr val="FFC000"/>
                  </a:solidFill>
                </a:rPr>
                <a:t>N *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pic>
          <p:nvPicPr>
            <p:cNvPr id="46" name="Рисунок 45" descr="Бумага">
              <a:extLst>
                <a:ext uri="{FF2B5EF4-FFF2-40B4-BE49-F238E27FC236}">
                  <a16:creationId xmlns:a16="http://schemas.microsoft.com/office/drawing/2014/main" id="{EA6EF052-7055-493D-B3F2-B7493C05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51992" y="3264917"/>
              <a:ext cx="495242" cy="426908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CFD3229B-3810-46BB-8B45-F24ECB7F5E14}"/>
              </a:ext>
            </a:extLst>
          </p:cNvPr>
          <p:cNvGrpSpPr/>
          <p:nvPr/>
        </p:nvGrpSpPr>
        <p:grpSpPr>
          <a:xfrm>
            <a:off x="4329559" y="4083943"/>
            <a:ext cx="5480540" cy="1200329"/>
            <a:chOff x="4329559" y="4083943"/>
            <a:chExt cx="5480540" cy="1200329"/>
          </a:xfrm>
        </p:grpSpPr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8307A360-911D-46CE-A845-66B375031CC5}"/>
                </a:ext>
              </a:extLst>
            </p:cNvPr>
            <p:cNvCxnSpPr>
              <a:cxnSpLocks/>
            </p:cNvCxnSpPr>
            <p:nvPr/>
          </p:nvCxnSpPr>
          <p:spPr>
            <a:xfrm>
              <a:off x="4329559" y="4357131"/>
              <a:ext cx="2240206" cy="223438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BB3CE2-7348-4824-A7F7-58CEC109FE0A}"/>
                </a:ext>
              </a:extLst>
            </p:cNvPr>
            <p:cNvSpPr txBox="1"/>
            <p:nvPr/>
          </p:nvSpPr>
          <p:spPr>
            <a:xfrm>
              <a:off x="6569764" y="4083943"/>
              <a:ext cx="32403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C000"/>
                  </a:solidFill>
                </a:rPr>
                <a:t>Чтобы работать с файлами нужно носить с собой только одну папку, а не каждый из файлов по отдельности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A2AC256A-5286-489A-ABAB-3B22DAC5ECBB}"/>
              </a:ext>
            </a:extLst>
          </p:cNvPr>
          <p:cNvGrpSpPr/>
          <p:nvPr/>
        </p:nvGrpSpPr>
        <p:grpSpPr>
          <a:xfrm>
            <a:off x="4156423" y="4614604"/>
            <a:ext cx="6053314" cy="1825113"/>
            <a:chOff x="4156423" y="4614604"/>
            <a:chExt cx="6053314" cy="1825113"/>
          </a:xfrm>
        </p:grpSpPr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902071AA-BE51-448B-AD67-A6C6B08D008B}"/>
                </a:ext>
              </a:extLst>
            </p:cNvPr>
            <p:cNvCxnSpPr>
              <a:cxnSpLocks/>
            </p:cNvCxnSpPr>
            <p:nvPr/>
          </p:nvCxnSpPr>
          <p:spPr>
            <a:xfrm>
              <a:off x="4156423" y="4614604"/>
              <a:ext cx="2274194" cy="134887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B346F0-41C4-4ABF-8CFE-E9B5867B2A6D}"/>
                </a:ext>
              </a:extLst>
            </p:cNvPr>
            <p:cNvSpPr txBox="1"/>
            <p:nvPr/>
          </p:nvSpPr>
          <p:spPr>
            <a:xfrm>
              <a:off x="6430617" y="5516387"/>
              <a:ext cx="3779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C000"/>
                  </a:solidFill>
                </a:rPr>
                <a:t>Для доступа к </a:t>
              </a:r>
              <a:r>
                <a:rPr lang="en-US" dirty="0" err="1">
                  <a:solidFill>
                    <a:srgbClr val="FFC000"/>
                  </a:solidFill>
                </a:rPr>
                <a:t>i</a:t>
              </a:r>
              <a:r>
                <a:rPr lang="en-US" dirty="0">
                  <a:solidFill>
                    <a:srgbClr val="FFC000"/>
                  </a:solidFill>
                </a:rPr>
                <a:t>-</a:t>
              </a:r>
              <a:r>
                <a:rPr lang="ru-RU" dirty="0">
                  <a:solidFill>
                    <a:srgbClr val="FFC000"/>
                  </a:solidFill>
                </a:rPr>
                <a:t>ому файлу нужно открыть папку и на </a:t>
              </a:r>
              <a:r>
                <a:rPr lang="en-US" dirty="0" err="1">
                  <a:solidFill>
                    <a:srgbClr val="FFC000"/>
                  </a:solidFill>
                </a:rPr>
                <a:t>i</a:t>
              </a:r>
              <a:r>
                <a:rPr lang="en-US" dirty="0">
                  <a:solidFill>
                    <a:srgbClr val="FFC000"/>
                  </a:solidFill>
                </a:rPr>
                <a:t>-</a:t>
              </a:r>
              <a:r>
                <a:rPr lang="ru-RU" dirty="0">
                  <a:solidFill>
                    <a:srgbClr val="FFC000"/>
                  </a:solidFill>
                </a:rPr>
                <a:t>том месте будет стоять искомый файл</a:t>
              </a:r>
            </a:p>
          </p:txBody>
        </p:sp>
      </p:grpSp>
      <p:sp>
        <p:nvSpPr>
          <p:cNvPr id="45" name="object 5">
            <a:extLst>
              <a:ext uri="{FF2B5EF4-FFF2-40B4-BE49-F238E27FC236}">
                <a16:creationId xmlns:a16="http://schemas.microsoft.com/office/drawing/2014/main" id="{90F17E9B-5BCC-4600-AC53-00624F62996D}"/>
              </a:ext>
            </a:extLst>
          </p:cNvPr>
          <p:cNvSpPr/>
          <p:nvPr/>
        </p:nvSpPr>
        <p:spPr>
          <a:xfrm>
            <a:off x="4156423" y="6185281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8575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Объявление статического массива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90F17E9B-5BCC-4600-AC53-00624F62996D}"/>
              </a:ext>
            </a:extLst>
          </p:cNvPr>
          <p:cNvSpPr/>
          <p:nvPr/>
        </p:nvSpPr>
        <p:spPr>
          <a:xfrm>
            <a:off x="4791636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D074DFF7-71AA-41F1-B99E-7FC09CFB67FB}"/>
              </a:ext>
            </a:extLst>
          </p:cNvPr>
          <p:cNvSpPr txBox="1">
            <a:spLocks/>
          </p:cNvSpPr>
          <p:nvPr/>
        </p:nvSpPr>
        <p:spPr>
          <a:xfrm>
            <a:off x="642941" y="2266799"/>
            <a:ext cx="8099394" cy="179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>
              <a:solidFill>
                <a:srgbClr val="FFC000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C6114C4-9C9B-4266-9BE3-71D135A4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6156"/>
            <a:ext cx="12192000" cy="32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9255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Lektsia_4 (1)</Template>
  <TotalTime>1222</TotalTime>
  <Words>1493</Words>
  <Application>Microsoft Office PowerPoint</Application>
  <PresentationFormat>Широкоэкранный</PresentationFormat>
  <Paragraphs>116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ШК</vt:lpstr>
      <vt:lpstr> Тип данных «массив». Статические массивы в С/С++ Представление статических массивов в памяти. Объявление статических массивов в С/С++.  Понятие «прохода» по массиву и его реализация.</vt:lpstr>
      <vt:lpstr>Тип данных «массив»</vt:lpstr>
      <vt:lpstr>Тип данных «массив»</vt:lpstr>
      <vt:lpstr>Тип данных «массив»</vt:lpstr>
      <vt:lpstr>Тип данных «массив»</vt:lpstr>
      <vt:lpstr>Тип данных «массив»</vt:lpstr>
      <vt:lpstr>Тип данных «массив»</vt:lpstr>
      <vt:lpstr>Тип данных «массив»</vt:lpstr>
      <vt:lpstr>Объявление статического массива</vt:lpstr>
      <vt:lpstr>Что такое статический массив</vt:lpstr>
      <vt:lpstr>Представление в памяти</vt:lpstr>
      <vt:lpstr>Представление в памяти</vt:lpstr>
      <vt:lpstr>Представление в памяти</vt:lpstr>
      <vt:lpstr>Представление в памяти</vt:lpstr>
      <vt:lpstr>Способы задания констант</vt:lpstr>
      <vt:lpstr>Презентация PowerPoint</vt:lpstr>
      <vt:lpstr>Представление массивов в памяти в С++</vt:lpstr>
      <vt:lpstr>Ввод/вывод массивов</vt:lpstr>
      <vt:lpstr>Пример решения задачи</vt:lpstr>
      <vt:lpstr>Простой вариант решения: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Есче про циклы</dc:title>
  <dc:creator>Костылев Александр Валерьевич</dc:creator>
  <cp:lastModifiedBy>Костылев Александр Валерьевич</cp:lastModifiedBy>
  <cp:revision>48</cp:revision>
  <dcterms:created xsi:type="dcterms:W3CDTF">2023-12-07T15:08:30Z</dcterms:created>
  <dcterms:modified xsi:type="dcterms:W3CDTF">2024-01-31T15:49:46Z</dcterms:modified>
</cp:coreProperties>
</file>