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9" r:id="rId6"/>
    <p:sldId id="290" r:id="rId7"/>
    <p:sldId id="282" r:id="rId8"/>
    <p:sldId id="283" r:id="rId9"/>
    <p:sldId id="284" r:id="rId10"/>
    <p:sldId id="285" r:id="rId11"/>
    <p:sldId id="287" r:id="rId12"/>
    <p:sldId id="286" r:id="rId13"/>
    <p:sldId id="291" r:id="rId14"/>
    <p:sldId id="28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39A52C-1CE5-4B1D-99CC-9ABB5B6C4253}">
          <p14:sldIdLst>
            <p14:sldId id="257"/>
            <p14:sldId id="279"/>
            <p14:sldId id="280"/>
            <p14:sldId id="281"/>
            <p14:sldId id="289"/>
            <p14:sldId id="290"/>
            <p14:sldId id="282"/>
            <p14:sldId id="283"/>
            <p14:sldId id="284"/>
            <p14:sldId id="285"/>
            <p14:sldId id="287"/>
            <p14:sldId id="286"/>
            <p14:sldId id="291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  <p:cmAuthor id="2" name="Костылев Александр Валерьевич" initials="КАВ" lastIdx="1" clrIdx="1">
    <p:extLst>
      <p:ext uri="{19B8F6BF-5375-455C-9EA6-DF929625EA0E}">
        <p15:presenceInfo xmlns:p15="http://schemas.microsoft.com/office/powerpoint/2012/main" userId="S::akostylev@sfedu.ru::658dc2a6-3796-4909-afca-9159196193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Рекурсивный вызов функции</a:t>
            </a:r>
            <a:endParaRPr lang="ru-RU" sz="32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8969D-F216-42E9-8047-9E01A04B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593"/>
            <a:ext cx="9144000" cy="21227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Школа Кода</a:t>
            </a:r>
          </a:p>
          <a:p>
            <a:r>
              <a:rPr lang="ru-RU" dirty="0">
                <a:solidFill>
                  <a:srgbClr val="FFC000"/>
                </a:solidFill>
              </a:rPr>
              <a:t>Курс С/С++ 2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ru-RU" dirty="0">
                <a:solidFill>
                  <a:srgbClr val="FFC000"/>
                </a:solidFill>
              </a:rPr>
              <a:t>/2</a:t>
            </a:r>
            <a:r>
              <a:rPr lang="en-US" dirty="0">
                <a:solidFill>
                  <a:srgbClr val="FFC000"/>
                </a:solidFill>
              </a:rPr>
              <a:t>4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C000"/>
                </a:solidFill>
              </a:rPr>
              <a:t>Преподаватель: Костылев Александр Валерьевич</a:t>
            </a:r>
          </a:p>
          <a:p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3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3B804-F277-D092-3FAF-E19FCAB3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Немного понимания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DFDF06-C93C-10F9-007A-9E98D44B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Каждый раз мы погружаемся на уровень ниже, вызывая очередной </a:t>
            </a: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Раз функцию. Эти все вызовы помещаются в стек, поэтому если </a:t>
            </a: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Наш уровень рекурсии и/или количество данных, которые мы передаем в нее, переполнят стек – программа умрет.</a:t>
            </a: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Учитывая что, вызывая функцию, на место ее вызова возвращается ее значение, то мы сначала идем как бы вниз по вызовам, а потом возвращаемся.</a:t>
            </a:r>
          </a:p>
        </p:txBody>
      </p:sp>
    </p:spTree>
    <p:extLst>
      <p:ext uri="{BB962C8B-B14F-4D97-AF65-F5344CB8AC3E}">
        <p14:creationId xmlns:p14="http://schemas.microsoft.com/office/powerpoint/2010/main" val="333561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F0F1D-9538-C9A7-11E2-741175FD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688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Решение задач с помощью рекурсии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CBA7D1-837D-AFA0-FEA4-D32CB712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1" y="838200"/>
            <a:ext cx="10515600" cy="489108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У рекурсивного алгоритма должно быть условия остановки, базовый случай (начало) и шаг рекурсии – то есть условие продолжения. С помощью рекурсии мы должны сводить задачу к более простым задачам.</a:t>
            </a:r>
          </a:p>
          <a:p>
            <a:r>
              <a:rPr lang="ru-RU" sz="2400" dirty="0">
                <a:solidFill>
                  <a:srgbClr val="FFFF00"/>
                </a:solidFill>
              </a:rPr>
              <a:t>Например, вывести все числа от А до </a:t>
            </a:r>
            <a:r>
              <a:rPr lang="en-US" sz="2400" dirty="0">
                <a:solidFill>
                  <a:srgbClr val="FFFF00"/>
                </a:solidFill>
              </a:rPr>
              <a:t>B:</a:t>
            </a:r>
          </a:p>
          <a:p>
            <a:endParaRPr lang="ru-RU" sz="2400" dirty="0">
              <a:solidFill>
                <a:srgbClr val="FFFF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A11A77-A58D-AC6B-320E-AF7560F4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5428"/>
            <a:ext cx="7153814" cy="45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0CBB8-39C6-833C-9AE3-2C6E13DE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29087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522F1-9273-3486-E4B5-8A76435B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609600"/>
            <a:ext cx="10515600" cy="5905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1) Числа Фибоначчи. Найти </a:t>
            </a:r>
            <a:r>
              <a:rPr lang="en-US" dirty="0">
                <a:solidFill>
                  <a:srgbClr val="FFFF00"/>
                </a:solidFill>
              </a:rPr>
              <a:t>n-</a:t>
            </a:r>
            <a:r>
              <a:rPr lang="ru-RU" dirty="0" err="1">
                <a:solidFill>
                  <a:srgbClr val="FFFF00"/>
                </a:solidFill>
              </a:rPr>
              <a:t>ое</a:t>
            </a:r>
            <a:r>
              <a:rPr lang="ru-RU" dirty="0">
                <a:solidFill>
                  <a:srgbClr val="FFFF00"/>
                </a:solidFill>
              </a:rPr>
              <a:t> число Фибоначчи.</a:t>
            </a: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Ряд Фибоначчи это последовательность, в которой первые два числа равны 0 и 1, а каждое последующее число равно сумме двух предыдущих чисел.</a:t>
            </a:r>
          </a:p>
          <a:p>
            <a:r>
              <a:rPr lang="ru-RU" dirty="0">
                <a:solidFill>
                  <a:srgbClr val="FFFF00"/>
                </a:solidFill>
              </a:rPr>
              <a:t>2) Посчитать функцию (Функция Аккермана):</a:t>
            </a:r>
            <a:br>
              <a:rPr lang="ru-RU" dirty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  <a:p>
            <a:endParaRPr lang="ru-RU" dirty="0">
              <a:solidFill>
                <a:srgbClr val="FFFF00"/>
              </a:solidFill>
            </a:endParaRPr>
          </a:p>
          <a:p>
            <a:endParaRPr lang="ru-RU" dirty="0">
              <a:solidFill>
                <a:srgbClr val="FFFF00"/>
              </a:solidFill>
            </a:endParaRPr>
          </a:p>
          <a:p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3A96E7-59CE-A673-7FD3-0CD1011A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13" y="3562349"/>
            <a:ext cx="8583223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0CBB8-39C6-833C-9AE3-2C6E13DE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29087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522F1-9273-3486-E4B5-8A76435B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609600"/>
            <a:ext cx="10515600" cy="5905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3) </a:t>
            </a:r>
            <a:r>
              <a:rPr lang="ru-RU" dirty="0">
                <a:solidFill>
                  <a:srgbClr val="FFFF00"/>
                </a:solidFill>
              </a:rPr>
              <a:t>Описать рекурсивную функцию </a:t>
            </a:r>
            <a:r>
              <a:rPr lang="ru-RU" dirty="0" err="1">
                <a:solidFill>
                  <a:srgbClr val="FFFF00"/>
                </a:solidFill>
              </a:rPr>
              <a:t>digitSum</a:t>
            </a:r>
            <a:r>
              <a:rPr lang="ru-RU" dirty="0">
                <a:solidFill>
                  <a:srgbClr val="FFFF00"/>
                </a:solidFill>
              </a:rPr>
              <a:t>(k), которая находит сумму цифр целого числа k, не используя оператор цикла. Попробовать функцию на нескольких тестах.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4) </a:t>
            </a:r>
            <a:r>
              <a:rPr lang="ru-RU" dirty="0">
                <a:solidFill>
                  <a:srgbClr val="FFFF00"/>
                </a:solidFill>
              </a:rPr>
              <a:t>перевернуть число рекурсией! Просто выводом на экран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endParaRPr lang="ru-RU" dirty="0">
              <a:solidFill>
                <a:srgbClr val="FFFF00"/>
              </a:solidFill>
            </a:endParaRPr>
          </a:p>
          <a:p>
            <a:endParaRPr lang="ru-RU" dirty="0">
              <a:solidFill>
                <a:srgbClr val="FFFF00"/>
              </a:solidFill>
            </a:endParaRPr>
          </a:p>
          <a:p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8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47201-E979-FC4B-A412-87155D5E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ДОМАШКА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D63D8-046C-AD17-57A4-7C159ABB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1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Передача статического массива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0" y="6107106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28B68-823A-5FB2-F60F-710098F8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7749"/>
            <a:ext cx="9156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5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145464"/>
            <a:ext cx="10515600" cy="950110"/>
          </a:xfrm>
        </p:spPr>
        <p:txBody>
          <a:bodyPr>
            <a:normAutofit/>
          </a:bodyPr>
          <a:lstStyle/>
          <a:p>
            <a:pPr algn="ctr"/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42488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73D7D7-7B0B-5851-439D-F7EF4C48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93" y="-281260"/>
            <a:ext cx="8933576" cy="67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9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В чем </a:t>
            </a:r>
            <a:r>
              <a:rPr lang="ru-RU" sz="5400" dirty="0" err="1">
                <a:solidFill>
                  <a:srgbClr val="FFC000"/>
                </a:solidFill>
              </a:rPr>
              <a:t>смысол</a:t>
            </a:r>
            <a:r>
              <a:rPr lang="ru-RU" sz="5400" dirty="0">
                <a:solidFill>
                  <a:srgbClr val="FFC000"/>
                </a:solidFill>
              </a:rPr>
              <a:t> и как работает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6096000" y="6226419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2682A-CFDF-84DF-595D-AA75E1FD73CD}"/>
              </a:ext>
            </a:extLst>
          </p:cNvPr>
          <p:cNvSpPr txBox="1"/>
          <p:nvPr/>
        </p:nvSpPr>
        <p:spPr>
          <a:xfrm>
            <a:off x="260059" y="1912690"/>
            <a:ext cx="121863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Вы копаете шахту в </a:t>
            </a:r>
            <a:r>
              <a:rPr lang="ru-RU" sz="2400" dirty="0" err="1">
                <a:solidFill>
                  <a:srgbClr val="FFFF00"/>
                </a:solidFill>
              </a:rPr>
              <a:t>майнкрафте</a:t>
            </a:r>
            <a:r>
              <a:rPr lang="ru-RU" sz="2400" dirty="0">
                <a:solidFill>
                  <a:srgbClr val="FFFF00"/>
                </a:solidFill>
              </a:rPr>
              <a:t>. Для этого нужна кирка. Кирка делается</a:t>
            </a:r>
          </a:p>
          <a:p>
            <a:r>
              <a:rPr lang="ru-RU" sz="2400" dirty="0">
                <a:solidFill>
                  <a:srgbClr val="FFFF00"/>
                </a:solidFill>
              </a:rPr>
              <a:t> из металлической руды.  Металлическую руду можно добыть в шахте….</a:t>
            </a:r>
          </a:p>
          <a:p>
            <a:r>
              <a:rPr lang="ru-RU" sz="2400" dirty="0">
                <a:solidFill>
                  <a:srgbClr val="FFFF00"/>
                </a:solidFill>
              </a:rPr>
              <a:t>Итого, чтобы копать дальше нам нужна кирка, которую можем добыть лишь копая дальше.</a:t>
            </a:r>
          </a:p>
          <a:p>
            <a:endParaRPr lang="ru-RU" sz="2400" dirty="0">
              <a:solidFill>
                <a:srgbClr val="FFFF00"/>
              </a:solidFill>
            </a:endParaRPr>
          </a:p>
          <a:p>
            <a:r>
              <a:rPr lang="ru-RU" sz="2400" dirty="0">
                <a:solidFill>
                  <a:srgbClr val="FFFF00"/>
                </a:solidFill>
              </a:rPr>
              <a:t>Вообще рекурсия – это функция которая вызывает саму себя. 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Составляющие рекурсии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6096000" y="6226419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2682A-CFDF-84DF-595D-AA75E1FD73CD}"/>
              </a:ext>
            </a:extLst>
          </p:cNvPr>
          <p:cNvSpPr txBox="1"/>
          <p:nvPr/>
        </p:nvSpPr>
        <p:spPr>
          <a:xfrm>
            <a:off x="260059" y="1912690"/>
            <a:ext cx="116896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У рекурсивных функций есть два момента – </a:t>
            </a:r>
            <a:r>
              <a:rPr lang="ru-RU" sz="2400" u="sng" dirty="0">
                <a:solidFill>
                  <a:srgbClr val="FFFF00"/>
                </a:solidFill>
              </a:rPr>
              <a:t>базовый случай</a:t>
            </a:r>
            <a:r>
              <a:rPr lang="ru-RU" sz="2400" dirty="0">
                <a:solidFill>
                  <a:srgbClr val="FFFF00"/>
                </a:solidFill>
              </a:rPr>
              <a:t> и </a:t>
            </a:r>
            <a:r>
              <a:rPr lang="ru-RU" sz="2400" u="sng" dirty="0">
                <a:solidFill>
                  <a:srgbClr val="FFFF00"/>
                </a:solidFill>
              </a:rPr>
              <a:t>рекурсивный случай</a:t>
            </a:r>
          </a:p>
          <a:p>
            <a:endParaRPr lang="ru-RU" sz="2400" u="sng" dirty="0">
              <a:solidFill>
                <a:srgbClr val="FFFF00"/>
              </a:solidFill>
            </a:endParaRPr>
          </a:p>
          <a:p>
            <a:r>
              <a:rPr lang="ru-RU" sz="2400" dirty="0">
                <a:solidFill>
                  <a:srgbClr val="FFFF00"/>
                </a:solidFill>
              </a:rPr>
              <a:t>Рекурсивный случай – это условие, когда мы погружаемся в рекурсию дальше – </a:t>
            </a:r>
          </a:p>
          <a:p>
            <a:r>
              <a:rPr lang="ru-RU" sz="2400" dirty="0">
                <a:solidFill>
                  <a:srgbClr val="FFFF00"/>
                </a:solidFill>
              </a:rPr>
              <a:t>вызываем функцию снова. Обычно при каждом вызове функция обрабатывает задачу, </a:t>
            </a:r>
          </a:p>
          <a:p>
            <a:r>
              <a:rPr lang="ru-RU" sz="2400" dirty="0">
                <a:solidFill>
                  <a:srgbClr val="FFFF00"/>
                </a:solidFill>
              </a:rPr>
              <a:t>которая меньше по размеру, чем исходная задача. </a:t>
            </a:r>
          </a:p>
          <a:p>
            <a:r>
              <a:rPr lang="ru-RU" sz="2400" dirty="0">
                <a:solidFill>
                  <a:srgbClr val="FFFF00"/>
                </a:solidFill>
              </a:rPr>
              <a:t>Этот процесс продолжается до тех пор, пока не будет достигнут базовый случай.</a:t>
            </a:r>
          </a:p>
          <a:p>
            <a:endParaRPr lang="ru-RU" sz="2400" dirty="0">
              <a:solidFill>
                <a:srgbClr val="FFFF00"/>
              </a:solidFill>
            </a:endParaRPr>
          </a:p>
          <a:p>
            <a:r>
              <a:rPr lang="ru-RU" sz="2400" dirty="0">
                <a:solidFill>
                  <a:srgbClr val="FFFF00"/>
                </a:solidFill>
              </a:rPr>
              <a:t>Базовый случай – это когда мы НЕ вызываем снова функцию, таким образом прерывая </a:t>
            </a:r>
          </a:p>
          <a:p>
            <a:r>
              <a:rPr lang="ru-RU" sz="2400" dirty="0">
                <a:solidFill>
                  <a:srgbClr val="FFFF00"/>
                </a:solidFill>
              </a:rPr>
              <a:t>рекурсию, избегая тем самым бесконечного погружения и получить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72162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Пример рекурсивной </a:t>
            </a:r>
            <a:r>
              <a:rPr lang="ru-RU" sz="5400" dirty="0" err="1">
                <a:solidFill>
                  <a:srgbClr val="FFC000"/>
                </a:solidFill>
              </a:rPr>
              <a:t>функкции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6096000" y="6226419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2682A-CFDF-84DF-595D-AA75E1FD73CD}"/>
              </a:ext>
            </a:extLst>
          </p:cNvPr>
          <p:cNvSpPr txBox="1"/>
          <p:nvPr/>
        </p:nvSpPr>
        <p:spPr>
          <a:xfrm>
            <a:off x="7361695" y="1083971"/>
            <a:ext cx="4410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У рекурсивных функций есть два момента – </a:t>
            </a:r>
            <a:r>
              <a:rPr lang="ru-RU" sz="2400" u="sng" dirty="0">
                <a:solidFill>
                  <a:srgbClr val="FFFF00"/>
                </a:solidFill>
              </a:rPr>
              <a:t>базовый случай</a:t>
            </a:r>
            <a:r>
              <a:rPr lang="ru-RU" sz="2400" dirty="0">
                <a:solidFill>
                  <a:srgbClr val="FFFF00"/>
                </a:solidFill>
              </a:rPr>
              <a:t> и </a:t>
            </a:r>
            <a:r>
              <a:rPr lang="ru-RU" sz="2400" u="sng" dirty="0">
                <a:solidFill>
                  <a:srgbClr val="FFFF00"/>
                </a:solidFill>
              </a:rPr>
              <a:t>рекурсивный случай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9EC556-37E5-46D3-9BB5-8A79C1FB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297"/>
            <a:ext cx="7116168" cy="4734586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CB14D4B-263B-4E69-92EC-37518785E9B3}"/>
              </a:ext>
            </a:extLst>
          </p:cNvPr>
          <p:cNvCxnSpPr/>
          <p:nvPr/>
        </p:nvCxnSpPr>
        <p:spPr>
          <a:xfrm>
            <a:off x="1898542" y="3509966"/>
            <a:ext cx="175130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538E0CE-0DF0-4184-9C63-DCCC996B7B8D}"/>
              </a:ext>
            </a:extLst>
          </p:cNvPr>
          <p:cNvCxnSpPr/>
          <p:nvPr/>
        </p:nvCxnSpPr>
        <p:spPr>
          <a:xfrm flipH="1">
            <a:off x="3649851" y="3355383"/>
            <a:ext cx="58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5533E5-9277-47FE-A3EE-397B9912B13F}"/>
              </a:ext>
            </a:extLst>
          </p:cNvPr>
          <p:cNvSpPr txBox="1"/>
          <p:nvPr/>
        </p:nvSpPr>
        <p:spPr>
          <a:xfrm>
            <a:off x="4239025" y="3137673"/>
            <a:ext cx="213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Рекурсивный вызов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1021F4F-0726-4325-9346-D4A54C3C7475}"/>
              </a:ext>
            </a:extLst>
          </p:cNvPr>
          <p:cNvCxnSpPr/>
          <p:nvPr/>
        </p:nvCxnSpPr>
        <p:spPr>
          <a:xfrm flipH="1">
            <a:off x="1872712" y="2808778"/>
            <a:ext cx="58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5A9FDB-7CEF-498A-8117-3AEA74A72741}"/>
              </a:ext>
            </a:extLst>
          </p:cNvPr>
          <p:cNvSpPr txBox="1"/>
          <p:nvPr/>
        </p:nvSpPr>
        <p:spPr>
          <a:xfrm>
            <a:off x="2461886" y="259106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Базовый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416478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BC6E3-7F72-2471-F813-5069F294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Теперь вернемся на землю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ADC30-81BA-346B-6332-B9126BB6E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Пусть у нас есть функция </a:t>
            </a:r>
            <a:r>
              <a:rPr lang="en-US" dirty="0" err="1">
                <a:solidFill>
                  <a:srgbClr val="FFFF00"/>
                </a:solidFill>
              </a:rPr>
              <a:t>func</a:t>
            </a: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ru-RU" dirty="0">
                <a:solidFill>
                  <a:srgbClr val="FFFF00"/>
                </a:solidFill>
              </a:rPr>
              <a:t>(</a:t>
            </a:r>
            <a:r>
              <a:rPr lang="en-US" dirty="0">
                <a:solidFill>
                  <a:srgbClr val="FFFF00"/>
                </a:solidFill>
              </a:rPr>
              <a:t>x), </a:t>
            </a:r>
            <a:r>
              <a:rPr lang="ru-RU" dirty="0">
                <a:solidFill>
                  <a:srgbClr val="FFFF00"/>
                </a:solidFill>
              </a:rPr>
              <a:t>которая считает значение </a:t>
            </a:r>
            <a:r>
              <a:rPr lang="en-US" dirty="0">
                <a:solidFill>
                  <a:srgbClr val="FFFF00"/>
                </a:solidFill>
              </a:rPr>
              <a:t>x*A(x-1) </a:t>
            </a:r>
            <a:r>
              <a:rPr lang="ru-RU" dirty="0">
                <a:solidFill>
                  <a:srgbClr val="FFFF00"/>
                </a:solidFill>
              </a:rPr>
              <a:t>пока </a:t>
            </a:r>
            <a:r>
              <a:rPr lang="en-US" dirty="0">
                <a:solidFill>
                  <a:srgbClr val="FFFF00"/>
                </a:solidFill>
              </a:rPr>
              <a:t>x&gt;0. </a:t>
            </a:r>
            <a:r>
              <a:rPr lang="ru-RU" dirty="0">
                <a:solidFill>
                  <a:srgbClr val="FFFF00"/>
                </a:solidFill>
              </a:rPr>
              <a:t>Эта функция вызывает саму себя, чтобы посчитать значение выражения. То есть если мы попытаемся посчитать значение </a:t>
            </a:r>
            <a:r>
              <a:rPr lang="en-US" dirty="0">
                <a:solidFill>
                  <a:srgbClr val="FFFF00"/>
                </a:solidFill>
              </a:rPr>
              <a:t>A(5) </a:t>
            </a:r>
            <a:r>
              <a:rPr lang="ru-RU" dirty="0">
                <a:solidFill>
                  <a:srgbClr val="FFFF00"/>
                </a:solidFill>
              </a:rPr>
              <a:t>то будет такая цепочка вызовов и расчетов: </a:t>
            </a:r>
            <a:r>
              <a:rPr lang="en-US" dirty="0">
                <a:solidFill>
                  <a:srgbClr val="FFFF00"/>
                </a:solidFill>
              </a:rPr>
              <a:t>A(5) = 5*A(4) = 5*4*A(3) = 5*4*3*A(2) = 5*4*3*2*A(1) = </a:t>
            </a:r>
          </a:p>
          <a:p>
            <a:r>
              <a:rPr lang="en-US" dirty="0">
                <a:solidFill>
                  <a:srgbClr val="FFFF00"/>
                </a:solidFill>
              </a:rPr>
              <a:t>= 5*4*3*2*1 = 5! = 120</a:t>
            </a:r>
          </a:p>
          <a:p>
            <a:r>
              <a:rPr lang="ru-RU" dirty="0">
                <a:solidFill>
                  <a:srgbClr val="FFFF00"/>
                </a:solidFill>
              </a:rPr>
              <a:t>То есть наша функция </a:t>
            </a:r>
            <a:r>
              <a:rPr lang="en-US" dirty="0">
                <a:solidFill>
                  <a:srgbClr val="FFFF00"/>
                </a:solidFill>
              </a:rPr>
              <a:t>A(x) </a:t>
            </a:r>
            <a:r>
              <a:rPr lang="ru-RU" dirty="0">
                <a:solidFill>
                  <a:srgbClr val="FFFF00"/>
                </a:solidFill>
              </a:rPr>
              <a:t>это функция нахождения факториала числа </a:t>
            </a:r>
            <a:r>
              <a:rPr lang="en-US" dirty="0">
                <a:solidFill>
                  <a:srgbClr val="FFFF00"/>
                </a:solidFill>
              </a:rPr>
              <a:t>‘x’</a:t>
            </a:r>
            <a:r>
              <a:rPr lang="ru-RU" dirty="0">
                <a:solidFill>
                  <a:srgbClr val="FFFF00"/>
                </a:solidFill>
              </a:rPr>
              <a:t>! Рекурсивная функция.  </a:t>
            </a:r>
          </a:p>
        </p:txBody>
      </p:sp>
    </p:spTree>
    <p:extLst>
      <p:ext uri="{BB962C8B-B14F-4D97-AF65-F5344CB8AC3E}">
        <p14:creationId xmlns:p14="http://schemas.microsoft.com/office/powerpoint/2010/main" val="409124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7D81D-04F3-15F8-4586-DDE61DA1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Запишем кодом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A741C-DFF9-E21D-F9F2-C9FF28D8BE7C}"/>
              </a:ext>
            </a:extLst>
          </p:cNvPr>
          <p:cNvSpPr txBox="1"/>
          <p:nvPr/>
        </p:nvSpPr>
        <p:spPr>
          <a:xfrm>
            <a:off x="229702" y="4476685"/>
            <a:ext cx="11798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Что происходит?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ru-RU" sz="2400" dirty="0">
                <a:solidFill>
                  <a:srgbClr val="FFFF00"/>
                </a:solidFill>
              </a:rPr>
              <a:t>Мы вызываем функцию расчета факториала до тех пор, </a:t>
            </a:r>
          </a:p>
          <a:p>
            <a:r>
              <a:rPr lang="ru-RU" sz="2400" dirty="0">
                <a:solidFill>
                  <a:srgbClr val="FFFF00"/>
                </a:solidFill>
              </a:rPr>
              <a:t>пока х больше нуля. Дойдя до 0, мы возвращаем 1 и происходит расчет всех выражений</a:t>
            </a:r>
          </a:p>
          <a:p>
            <a:r>
              <a:rPr lang="ru-RU" sz="2400" dirty="0">
                <a:solidFill>
                  <a:srgbClr val="FFFF00"/>
                </a:solidFill>
              </a:rPr>
              <a:t>Снизу вверх.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A94B09A-19DF-9969-BB1E-35F838C3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046B14-8A91-28FB-0FA7-67903CA9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4797"/>
            <a:ext cx="9440592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B20FE-BEA8-11FF-F09B-1C70F072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ru-RU" dirty="0">
                <a:solidFill>
                  <a:srgbClr val="FFFF00"/>
                </a:solidFill>
              </a:rPr>
              <a:t>Диаграмма работы нашей рекурсивной 	        функции </a:t>
            </a:r>
            <a:r>
              <a:rPr lang="en-US" dirty="0">
                <a:solidFill>
                  <a:srgbClr val="FFFF00"/>
                </a:solidFill>
              </a:rPr>
              <a:t>A(x) = x*A(x-1).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ru-RU" dirty="0">
                <a:solidFill>
                  <a:srgbClr val="FFFF00"/>
                </a:solidFill>
              </a:rPr>
              <a:t>Видно трассировку вызовов функций.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778F90-313C-5ABF-F81B-37634178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"/>
            <a:ext cx="1916961" cy="6856074"/>
          </a:xfrm>
        </p:spPr>
      </p:pic>
    </p:spTree>
    <p:extLst>
      <p:ext uri="{BB962C8B-B14F-4D97-AF65-F5344CB8AC3E}">
        <p14:creationId xmlns:p14="http://schemas.microsoft.com/office/powerpoint/2010/main" val="3867050918"/>
      </p:ext>
    </p:extLst>
  </p:cSld>
  <p:clrMapOvr>
    <a:masterClrMapping/>
  </p:clrMapOvr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575</Words>
  <Application>Microsoft Office PowerPoint</Application>
  <PresentationFormat>Широкоэкранный</PresentationFormat>
  <Paragraphs>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ШК</vt:lpstr>
      <vt:lpstr>Рекурсивный вызов функции</vt:lpstr>
      <vt:lpstr>Передача статического массива</vt:lpstr>
      <vt:lpstr>Презентация PowerPoint</vt:lpstr>
      <vt:lpstr>В чем смысол и как работает</vt:lpstr>
      <vt:lpstr>Составляющие рекурсии</vt:lpstr>
      <vt:lpstr>Пример рекурсивной функкции</vt:lpstr>
      <vt:lpstr>Теперь вернемся на землю</vt:lpstr>
      <vt:lpstr>Запишем кодом</vt:lpstr>
      <vt:lpstr>  Диаграмма работы нашей рекурсивной          функции A(x) = x*A(x-1).   Видно трассировку вызовов функций. </vt:lpstr>
      <vt:lpstr>Немного понимания</vt:lpstr>
      <vt:lpstr>Решение задач с помощью рекурсии</vt:lpstr>
      <vt:lpstr>Задачи:</vt:lpstr>
      <vt:lpstr>Задачи:</vt:lpstr>
      <vt:lpstr>ДОМАШКА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68</cp:revision>
  <dcterms:created xsi:type="dcterms:W3CDTF">2018-10-30T08:05:18Z</dcterms:created>
  <dcterms:modified xsi:type="dcterms:W3CDTF">2024-03-07T16:58:41Z</dcterms:modified>
</cp:coreProperties>
</file>