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8" r:id="rId4"/>
    <p:sldId id="281" r:id="rId5"/>
    <p:sldId id="279" r:id="rId6"/>
    <p:sldId id="285" r:id="rId7"/>
    <p:sldId id="289" r:id="rId8"/>
    <p:sldId id="288" r:id="rId9"/>
    <p:sldId id="282" r:id="rId10"/>
    <p:sldId id="283" r:id="rId11"/>
    <p:sldId id="286" r:id="rId12"/>
    <p:sldId id="284" r:id="rId13"/>
    <p:sldId id="287" r:id="rId14"/>
    <p:sldId id="290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68"/>
            <p14:sldId id="276"/>
            <p14:sldId id="278"/>
            <p14:sldId id="281"/>
            <p14:sldId id="279"/>
            <p14:sldId id="285"/>
            <p14:sldId id="289"/>
            <p14:sldId id="288"/>
            <p14:sldId id="282"/>
            <p14:sldId id="283"/>
            <p14:sldId id="286"/>
            <p14:sldId id="284"/>
            <p14:sldId id="287"/>
            <p14:sldId id="29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Сортировка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60D2C4-6FC6-4947-A9A1-6652E7571A2B}"/>
              </a:ext>
            </a:extLst>
          </p:cNvPr>
          <p:cNvGrpSpPr/>
          <p:nvPr/>
        </p:nvGrpSpPr>
        <p:grpSpPr>
          <a:xfrm>
            <a:off x="675262" y="1910920"/>
            <a:ext cx="717991" cy="914399"/>
            <a:chOff x="675262" y="1910920"/>
            <a:chExt cx="717992" cy="1060765"/>
          </a:xfrm>
        </p:grpSpPr>
        <p:pic>
          <p:nvPicPr>
            <p:cNvPr id="10" name="Рисунок 9" descr="Бумага">
              <a:extLst>
                <a:ext uri="{FF2B5EF4-FFF2-40B4-BE49-F238E27FC236}">
                  <a16:creationId xmlns:a16="http://schemas.microsoft.com/office/drawing/2014/main" id="{1E1FC133-2726-4B18-AD27-03E310F2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25CB7-2B3D-42A1-AC83-F00D8F46AA78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1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992F0E8-C902-4EE6-AE81-72CE20DF92D3}"/>
              </a:ext>
            </a:extLst>
          </p:cNvPr>
          <p:cNvGrpSpPr/>
          <p:nvPr/>
        </p:nvGrpSpPr>
        <p:grpSpPr>
          <a:xfrm>
            <a:off x="4887897" y="2740263"/>
            <a:ext cx="717991" cy="914399"/>
            <a:chOff x="675262" y="1910920"/>
            <a:chExt cx="717992" cy="1060765"/>
          </a:xfrm>
        </p:grpSpPr>
        <p:pic>
          <p:nvPicPr>
            <p:cNvPr id="29" name="Рисунок 28" descr="Бумага">
              <a:extLst>
                <a:ext uri="{FF2B5EF4-FFF2-40B4-BE49-F238E27FC236}">
                  <a16:creationId xmlns:a16="http://schemas.microsoft.com/office/drawing/2014/main" id="{599B5EBA-D6A9-47F1-B2B9-DBF41356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6535E1-7461-4F05-BF07-00AD226447BC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2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D8C7E1A-C830-4CA5-9D4C-D210454FAD72}"/>
              </a:ext>
            </a:extLst>
          </p:cNvPr>
          <p:cNvGrpSpPr/>
          <p:nvPr/>
        </p:nvGrpSpPr>
        <p:grpSpPr>
          <a:xfrm>
            <a:off x="7860609" y="3287639"/>
            <a:ext cx="717991" cy="914399"/>
            <a:chOff x="675262" y="1910920"/>
            <a:chExt cx="717992" cy="1060765"/>
          </a:xfrm>
        </p:grpSpPr>
        <p:pic>
          <p:nvPicPr>
            <p:cNvPr id="32" name="Рисунок 31" descr="Бумага">
              <a:extLst>
                <a:ext uri="{FF2B5EF4-FFF2-40B4-BE49-F238E27FC236}">
                  <a16:creationId xmlns:a16="http://schemas.microsoft.com/office/drawing/2014/main" id="{C0231D8F-6B64-4A98-B960-B2C20EC1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0DA30A-9CAF-42AF-80B0-F705659C65CF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3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E48F06B-E959-43E6-AC07-845832F4E33C}"/>
              </a:ext>
            </a:extLst>
          </p:cNvPr>
          <p:cNvGrpSpPr/>
          <p:nvPr/>
        </p:nvGrpSpPr>
        <p:grpSpPr>
          <a:xfrm>
            <a:off x="8981982" y="3317670"/>
            <a:ext cx="717991" cy="914399"/>
            <a:chOff x="675262" y="1910920"/>
            <a:chExt cx="717992" cy="1060765"/>
          </a:xfrm>
        </p:grpSpPr>
        <p:pic>
          <p:nvPicPr>
            <p:cNvPr id="35" name="Рисунок 34" descr="Бумага">
              <a:extLst>
                <a:ext uri="{FF2B5EF4-FFF2-40B4-BE49-F238E27FC236}">
                  <a16:creationId xmlns:a16="http://schemas.microsoft.com/office/drawing/2014/main" id="{044E5125-25A9-46CD-A3DF-C24409E3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266379-CEDC-4E06-9DE4-4F478DFAFA2E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4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7D5156A-A034-4767-B215-20C3BD122256}"/>
              </a:ext>
            </a:extLst>
          </p:cNvPr>
          <p:cNvGrpSpPr/>
          <p:nvPr/>
        </p:nvGrpSpPr>
        <p:grpSpPr>
          <a:xfrm>
            <a:off x="2727524" y="4848195"/>
            <a:ext cx="717991" cy="914399"/>
            <a:chOff x="675262" y="1910920"/>
            <a:chExt cx="717992" cy="1060765"/>
          </a:xfrm>
        </p:grpSpPr>
        <p:pic>
          <p:nvPicPr>
            <p:cNvPr id="38" name="Рисунок 37" descr="Бумага">
              <a:extLst>
                <a:ext uri="{FF2B5EF4-FFF2-40B4-BE49-F238E27FC236}">
                  <a16:creationId xmlns:a16="http://schemas.microsoft.com/office/drawing/2014/main" id="{3FE0D9ED-5A5E-4CE5-9FAD-E1FFB3C4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34959-9910-4837-9621-23B8A6B7D83D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5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A23C03D-7A71-4A87-AC10-B303D2889894}"/>
              </a:ext>
            </a:extLst>
          </p:cNvPr>
          <p:cNvGrpSpPr/>
          <p:nvPr/>
        </p:nvGrpSpPr>
        <p:grpSpPr>
          <a:xfrm>
            <a:off x="3613401" y="5589025"/>
            <a:ext cx="717991" cy="914399"/>
            <a:chOff x="675262" y="1910920"/>
            <a:chExt cx="717992" cy="1060765"/>
          </a:xfrm>
        </p:grpSpPr>
        <p:pic>
          <p:nvPicPr>
            <p:cNvPr id="41" name="Рисунок 40" descr="Бумага">
              <a:extLst>
                <a:ext uri="{FF2B5EF4-FFF2-40B4-BE49-F238E27FC236}">
                  <a16:creationId xmlns:a16="http://schemas.microsoft.com/office/drawing/2014/main" id="{712C0FAF-4941-4E6A-91F9-70B8C491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F65DE6-A60D-40D8-9DAE-E802292D76C9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6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Selection Sort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AABF56-311B-4F3D-8717-1095920E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5" y="2114550"/>
            <a:ext cx="11389919" cy="23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644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Selection Sort</a:t>
            </a:r>
            <a:endParaRPr lang="ru-RU" sz="540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FC255F-3873-44A1-A279-B312280A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661866"/>
            <a:ext cx="1029796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3964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Quick Sort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18274E-5F7B-4EB7-8F7D-538AD14B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2" y="1985341"/>
            <a:ext cx="10788098" cy="46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5965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Quick Sort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2A94E-5B81-410C-8CCA-913B3ADA3F95}"/>
              </a:ext>
            </a:extLst>
          </p:cNvPr>
          <p:cNvSpPr txBox="1"/>
          <p:nvPr/>
        </p:nvSpPr>
        <p:spPr>
          <a:xfrm>
            <a:off x="612559" y="2334827"/>
            <a:ext cx="107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FFC000"/>
                </a:solidFill>
              </a:rPr>
              <a:t>Для быстрой сортировки можно или изучить функции с рекурсией, или просто подключить библиотеку </a:t>
            </a:r>
            <a:r>
              <a:rPr lang="en-US" sz="2400" dirty="0">
                <a:solidFill>
                  <a:srgbClr val="FFC000"/>
                </a:solidFill>
              </a:rPr>
              <a:t>&lt;algorithm&gt; </a:t>
            </a:r>
            <a:r>
              <a:rPr lang="ru-RU" sz="2400" dirty="0">
                <a:solidFill>
                  <a:srgbClr val="FFC000"/>
                </a:solidFill>
              </a:rPr>
              <a:t>и использовать функцию </a:t>
            </a:r>
            <a:r>
              <a:rPr lang="en-US" sz="2400" dirty="0">
                <a:solidFill>
                  <a:srgbClr val="FFC000"/>
                </a:solidFill>
              </a:rPr>
              <a:t>std::sort()</a:t>
            </a:r>
          </a:p>
          <a:p>
            <a:pPr algn="just"/>
            <a:endParaRPr lang="ru-RU" sz="240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B40F65-6A28-4F47-ABE4-8DB7B93E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67" y="3369605"/>
            <a:ext cx="912622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0519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Quick Sort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2A94E-5B81-410C-8CCA-913B3ADA3F95}"/>
              </a:ext>
            </a:extLst>
          </p:cNvPr>
          <p:cNvSpPr txBox="1"/>
          <p:nvPr/>
        </p:nvSpPr>
        <p:spPr>
          <a:xfrm>
            <a:off x="612559" y="2334827"/>
            <a:ext cx="107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FFC000"/>
                </a:solidFill>
              </a:rPr>
              <a:t>Для быстрой сортировки можно или изучить функции с рекурсией, или просто подключить библиотеку </a:t>
            </a:r>
            <a:r>
              <a:rPr lang="en-US" sz="2400" dirty="0">
                <a:solidFill>
                  <a:srgbClr val="FFC000"/>
                </a:solidFill>
              </a:rPr>
              <a:t>&lt;algorithm&gt; </a:t>
            </a:r>
            <a:r>
              <a:rPr lang="ru-RU" sz="2400" dirty="0">
                <a:solidFill>
                  <a:srgbClr val="FFC000"/>
                </a:solidFill>
              </a:rPr>
              <a:t>и использовать функцию </a:t>
            </a:r>
            <a:r>
              <a:rPr lang="en-US" sz="2400" dirty="0">
                <a:solidFill>
                  <a:srgbClr val="FFC000"/>
                </a:solidFill>
              </a:rPr>
              <a:t>std::sort()</a:t>
            </a:r>
          </a:p>
          <a:p>
            <a:pPr algn="just"/>
            <a:endParaRPr lang="ru-RU" sz="240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C07C8C-01AF-4D41-9BBE-4A477AE2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873"/>
            <a:ext cx="12192000" cy="48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6145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4120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C000"/>
                </a:solidFill>
              </a:rPr>
              <a:t>Задачи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88843" y="616227"/>
            <a:ext cx="11748052" cy="624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u="sng" dirty="0">
                <a:solidFill>
                  <a:srgbClr val="FFC000"/>
                </a:solidFill>
              </a:rPr>
              <a:t>Для меня: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Сортировка пузырьком: написать код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ru-RU" sz="3200" u="sng" dirty="0">
                <a:solidFill>
                  <a:srgbClr val="FFC000"/>
                </a:solidFill>
              </a:rPr>
              <a:t>Для Вас: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На вход подается число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 (1 &lt;= N &lt;= 100),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а затем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элементов А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(-100 &lt;= Ai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&lt;= 100).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Требуется сохранить все числа А в массив, отсортировать его методом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Selection Sort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и вывести на экран.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На вход подается число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 (1 &lt;= N &lt;= 100),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а затем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элементов А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(-100 &lt;= Ai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&lt;= 100).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Требуется сохранить все числа А в массив, отсортировать его методом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Bubble Sort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и вывести на экран.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На вход подается число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 (1 &lt;= N &lt;= 100),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а затем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элементов А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(-100 &lt;= Ai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&lt;= 100). 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Требуется посчитать количество различных чисел в массиве А и вывести это количество.</a:t>
            </a:r>
          </a:p>
          <a:p>
            <a:pPr algn="just"/>
            <a:r>
              <a:rPr lang="ru-RU" sz="3200" u="sng" dirty="0">
                <a:solidFill>
                  <a:srgbClr val="FFC000"/>
                </a:solidFill>
              </a:rPr>
              <a:t>Примечание</a:t>
            </a:r>
          </a:p>
          <a:p>
            <a:pPr algn="just"/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В задаче 3 отсортируйте массив, а затем, реализуйте проход. Если текущий элемент отличается от предыдущего – увеличить количество различных элементов.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09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Сортировка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25CB7-2B3D-42A1-AC83-F00D8F46AA78}"/>
              </a:ext>
            </a:extLst>
          </p:cNvPr>
          <p:cNvSpPr txBox="1"/>
          <p:nvPr/>
        </p:nvSpPr>
        <p:spPr>
          <a:xfrm>
            <a:off x="1199171" y="2809832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1AB900-5E66-4B70-B0F0-6EF943399DD5}"/>
              </a:ext>
            </a:extLst>
          </p:cNvPr>
          <p:cNvSpPr txBox="1"/>
          <p:nvPr/>
        </p:nvSpPr>
        <p:spPr>
          <a:xfrm>
            <a:off x="3400238" y="2822350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940E01-F56C-4557-8A34-0246EA270424}"/>
              </a:ext>
            </a:extLst>
          </p:cNvPr>
          <p:cNvSpPr txBox="1"/>
          <p:nvPr/>
        </p:nvSpPr>
        <p:spPr>
          <a:xfrm>
            <a:off x="1741198" y="2809832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D5AFAD-47DB-4E4F-A5DC-4E1A9E3CABEE}"/>
              </a:ext>
            </a:extLst>
          </p:cNvPr>
          <p:cNvSpPr txBox="1"/>
          <p:nvPr/>
        </p:nvSpPr>
        <p:spPr>
          <a:xfrm>
            <a:off x="566857" y="2809832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D7D4A-69D9-455C-BB1E-DDED5670C10D}"/>
              </a:ext>
            </a:extLst>
          </p:cNvPr>
          <p:cNvSpPr txBox="1"/>
          <p:nvPr/>
        </p:nvSpPr>
        <p:spPr>
          <a:xfrm>
            <a:off x="2291118" y="2809832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A32D2A-0EB4-4A49-8A34-7195C531704E}"/>
              </a:ext>
            </a:extLst>
          </p:cNvPr>
          <p:cNvSpPr txBox="1"/>
          <p:nvPr/>
        </p:nvSpPr>
        <p:spPr>
          <a:xfrm>
            <a:off x="2843508" y="2822350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92B9F1FA-05D5-43AD-B6AF-08E38C63B7F3}"/>
              </a:ext>
            </a:extLst>
          </p:cNvPr>
          <p:cNvSpPr/>
          <p:nvPr/>
        </p:nvSpPr>
        <p:spPr>
          <a:xfrm>
            <a:off x="4051613" y="2898550"/>
            <a:ext cx="2227460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AF4007-9860-46A6-B63B-347C89E241B3}"/>
              </a:ext>
            </a:extLst>
          </p:cNvPr>
          <p:cNvSpPr txBox="1"/>
          <p:nvPr/>
        </p:nvSpPr>
        <p:spPr>
          <a:xfrm>
            <a:off x="7076972" y="2809832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4C6764-EB87-4C9E-B350-217B57CB0D9D}"/>
              </a:ext>
            </a:extLst>
          </p:cNvPr>
          <p:cNvSpPr txBox="1"/>
          <p:nvPr/>
        </p:nvSpPr>
        <p:spPr>
          <a:xfrm>
            <a:off x="9929401" y="2809832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3D9731-589E-44B2-8DA3-0D770B464794}"/>
              </a:ext>
            </a:extLst>
          </p:cNvPr>
          <p:cNvSpPr txBox="1"/>
          <p:nvPr/>
        </p:nvSpPr>
        <p:spPr>
          <a:xfrm>
            <a:off x="7746722" y="2821606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A79046-8C78-416C-93FB-F53A8329C66B}"/>
              </a:ext>
            </a:extLst>
          </p:cNvPr>
          <p:cNvSpPr txBox="1"/>
          <p:nvPr/>
        </p:nvSpPr>
        <p:spPr>
          <a:xfrm>
            <a:off x="6443577" y="2821606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896B1C-A3FD-4682-B67E-6F21AE37F7E6}"/>
              </a:ext>
            </a:extLst>
          </p:cNvPr>
          <p:cNvSpPr txBox="1"/>
          <p:nvPr/>
        </p:nvSpPr>
        <p:spPr>
          <a:xfrm>
            <a:off x="8452595" y="2809832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042156-14D3-4771-B5E7-8E3F5D5504BC}"/>
              </a:ext>
            </a:extLst>
          </p:cNvPr>
          <p:cNvSpPr txBox="1"/>
          <p:nvPr/>
        </p:nvSpPr>
        <p:spPr>
          <a:xfrm>
            <a:off x="9158468" y="2822350"/>
            <a:ext cx="291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rgbClr val="FFC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269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Некоторые алгоритмы сортировки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D3FD1-0439-4E9D-A7EC-42C915CF003B}"/>
              </a:ext>
            </a:extLst>
          </p:cNvPr>
          <p:cNvSpPr txBox="1"/>
          <p:nvPr/>
        </p:nvSpPr>
        <p:spPr>
          <a:xfrm>
            <a:off x="612559" y="2334827"/>
            <a:ext cx="10741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C000"/>
                </a:solidFill>
              </a:rPr>
              <a:t>Пузырьковая сортировка </a:t>
            </a:r>
            <a:r>
              <a:rPr lang="en-US" sz="2400" dirty="0">
                <a:solidFill>
                  <a:srgbClr val="FFC000"/>
                </a:solidFill>
              </a:rPr>
              <a:t>– Bubble Sort (bubble – </a:t>
            </a:r>
            <a:r>
              <a:rPr lang="ru-RU" sz="2400" dirty="0">
                <a:solidFill>
                  <a:srgbClr val="FFC000"/>
                </a:solidFill>
              </a:rPr>
              <a:t>пузырёк)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C000"/>
                </a:solidFill>
              </a:rPr>
              <a:t>Сортировка «выбором» - </a:t>
            </a:r>
            <a:r>
              <a:rPr lang="en-US" sz="2400" dirty="0">
                <a:solidFill>
                  <a:srgbClr val="FFC000"/>
                </a:solidFill>
              </a:rPr>
              <a:t>Selection Sort (selection – </a:t>
            </a:r>
            <a:r>
              <a:rPr lang="ru-RU" sz="2400" dirty="0">
                <a:solidFill>
                  <a:srgbClr val="FFC000"/>
                </a:solidFill>
              </a:rPr>
              <a:t>выбор)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C000"/>
                </a:solidFill>
              </a:rPr>
              <a:t>Сортировка Шелла – </a:t>
            </a:r>
            <a:r>
              <a:rPr lang="en-US" sz="2400" dirty="0">
                <a:solidFill>
                  <a:srgbClr val="FFC000"/>
                </a:solidFill>
              </a:rPr>
              <a:t>Shell Sort (Shell – </a:t>
            </a:r>
            <a:r>
              <a:rPr lang="ru-RU" sz="2400" dirty="0">
                <a:solidFill>
                  <a:srgbClr val="FFC000"/>
                </a:solidFill>
              </a:rPr>
              <a:t>Дональд Шелл (американский ученый в области информатики)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C000"/>
                </a:solidFill>
              </a:rPr>
              <a:t>Быстрая сортировка – </a:t>
            </a:r>
            <a:r>
              <a:rPr lang="en-US" sz="2400" dirty="0">
                <a:solidFill>
                  <a:srgbClr val="FFC000"/>
                </a:solidFill>
              </a:rPr>
              <a:t>Quick Sort (quick – </a:t>
            </a:r>
            <a:r>
              <a:rPr lang="ru-RU" sz="2400" dirty="0">
                <a:solidFill>
                  <a:srgbClr val="FFC000"/>
                </a:solidFill>
              </a:rPr>
              <a:t>быстро, быстрый)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C000"/>
                </a:solidFill>
              </a:rPr>
              <a:t>Вставками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C000"/>
                </a:solidFill>
              </a:rPr>
              <a:t>Слиянием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FFC000"/>
                </a:solidFill>
              </a:rPr>
              <a:t>Рандомом</a:t>
            </a:r>
            <a:r>
              <a:rPr lang="ru-RU" sz="2400" dirty="0">
                <a:solidFill>
                  <a:srgbClr val="FFC000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C000"/>
                </a:solidFill>
              </a:rPr>
              <a:t>Тысячи их!...</a:t>
            </a:r>
          </a:p>
        </p:txBody>
      </p:sp>
    </p:spTree>
    <p:extLst>
      <p:ext uri="{BB962C8B-B14F-4D97-AF65-F5344CB8AC3E}">
        <p14:creationId xmlns:p14="http://schemas.microsoft.com/office/powerpoint/2010/main" val="82032976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Bubble Sort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2A94E-5B81-410C-8CCA-913B3ADA3F95}"/>
              </a:ext>
            </a:extLst>
          </p:cNvPr>
          <p:cNvSpPr txBox="1"/>
          <p:nvPr/>
        </p:nvSpPr>
        <p:spPr>
          <a:xfrm>
            <a:off x="612559" y="2334827"/>
            <a:ext cx="10741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FFC000"/>
                </a:solidFill>
              </a:rPr>
              <a:t>Сортировка «пузырьком»:</a:t>
            </a:r>
          </a:p>
          <a:p>
            <a:pPr algn="just"/>
            <a:r>
              <a:rPr lang="ru-RU" sz="2400" dirty="0">
                <a:solidFill>
                  <a:srgbClr val="FFC000"/>
                </a:solidFill>
              </a:rPr>
              <a:t>Пусть в массиве есть элемент (-ы) с максимальным значением. Тогда запустим поочередную проверку рядом стоящих элементов. Будем проверять все пары, если «левый» элемент пары больше «правого», поменяем их местами. </a:t>
            </a:r>
          </a:p>
          <a:p>
            <a:pPr algn="just"/>
            <a:r>
              <a:rPr lang="ru-RU" sz="2400" dirty="0">
                <a:solidFill>
                  <a:srgbClr val="FFC000"/>
                </a:solidFill>
              </a:rPr>
              <a:t>Таким образом, с каждым проходом в конец будет попадать максимальный элемент из «несортированной части». (Элемент поднимается в конец массива, как пузырёк со дна емкости с жидкостью)</a:t>
            </a:r>
          </a:p>
        </p:txBody>
      </p:sp>
    </p:spTree>
    <p:extLst>
      <p:ext uri="{BB962C8B-B14F-4D97-AF65-F5344CB8AC3E}">
        <p14:creationId xmlns:p14="http://schemas.microsoft.com/office/powerpoint/2010/main" val="2801806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Bubble Sort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56A509-56BD-47A6-B766-CDA61B8E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5" y="1825623"/>
            <a:ext cx="11472241" cy="47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7547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Bubble Sort</a:t>
            </a:r>
            <a:endParaRPr lang="ru-RU" sz="5400"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8F4E09-5DE4-4A82-98D4-BE2F6684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11" y="1838103"/>
            <a:ext cx="923101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9375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Bubble Sort</a:t>
            </a:r>
            <a:endParaRPr lang="ru-RU" sz="54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772EC-F8FD-4606-8530-04D282EA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97"/>
            <a:ext cx="7905390" cy="49691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0CB68E-6D52-4B07-90D2-E9938D49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19" y="1878927"/>
            <a:ext cx="487748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436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904"/>
            <a:ext cx="10515600" cy="546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Bubble Sort</a:t>
            </a:r>
            <a:endParaRPr lang="ru-RU" sz="54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37ACE4-76F0-4C75-A43B-C608E10E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590154"/>
            <a:ext cx="981211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9463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Selection Sort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2A94E-5B81-410C-8CCA-913B3ADA3F95}"/>
              </a:ext>
            </a:extLst>
          </p:cNvPr>
          <p:cNvSpPr txBox="1"/>
          <p:nvPr/>
        </p:nvSpPr>
        <p:spPr>
          <a:xfrm>
            <a:off x="612559" y="2334827"/>
            <a:ext cx="107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rgbClr val="FFC000"/>
                </a:solidFill>
              </a:rPr>
              <a:t>Сортировка «выбором»:</a:t>
            </a:r>
          </a:p>
          <a:p>
            <a:pPr algn="just"/>
            <a:r>
              <a:rPr lang="ru-RU" sz="2400" dirty="0">
                <a:solidFill>
                  <a:srgbClr val="FFC000"/>
                </a:solidFill>
              </a:rPr>
              <a:t>Найдем максимальный/минимальный элемент массива. Поставим его в конец/начало. Повторим то же самое для оставшейся части.</a:t>
            </a:r>
          </a:p>
        </p:txBody>
      </p:sp>
    </p:spTree>
    <p:extLst>
      <p:ext uri="{BB962C8B-B14F-4D97-AF65-F5344CB8AC3E}">
        <p14:creationId xmlns:p14="http://schemas.microsoft.com/office/powerpoint/2010/main" val="26848771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600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ШК</vt:lpstr>
      <vt:lpstr>Сортировка</vt:lpstr>
      <vt:lpstr>Сортировка</vt:lpstr>
      <vt:lpstr>Некоторые алгоритмы сортировки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Quick Sort</vt:lpstr>
      <vt:lpstr>Quick Sort</vt:lpstr>
      <vt:lpstr>Quick Sort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17</cp:revision>
  <dcterms:created xsi:type="dcterms:W3CDTF">2018-10-30T08:05:18Z</dcterms:created>
  <dcterms:modified xsi:type="dcterms:W3CDTF">2024-03-29T09:09:33Z</dcterms:modified>
</cp:coreProperties>
</file>