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77" r:id="rId4"/>
    <p:sldId id="278" r:id="rId5"/>
    <p:sldId id="279" r:id="rId6"/>
    <p:sldId id="280" r:id="rId7"/>
    <p:sldId id="281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39A52C-1CE5-4B1D-99CC-9ABB5B6C4253}">
          <p14:sldIdLst>
            <p14:sldId id="268"/>
            <p14:sldId id="276"/>
            <p14:sldId id="277"/>
            <p14:sldId id="278"/>
            <p14:sldId id="279"/>
            <p14:sldId id="280"/>
            <p14:sldId id="281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Структуры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4" y="1752542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chemeClr val="accent4"/>
                </a:solidFill>
                <a:effectLst/>
                <a:latin typeface="YS Text"/>
              </a:rPr>
              <a:t>Структу́ра</a:t>
            </a:r>
            <a:r>
              <a:rPr lang="ru-RU" b="0" i="0" dirty="0">
                <a:solidFill>
                  <a:schemeClr val="accent4"/>
                </a:solidFill>
                <a:effectLst/>
                <a:latin typeface="YS Text"/>
              </a:rPr>
              <a:t>: </a:t>
            </a:r>
            <a:r>
              <a:rPr lang="ru-RU" b="1" i="0" dirty="0">
                <a:solidFill>
                  <a:schemeClr val="accent4"/>
                </a:solidFill>
                <a:effectLst/>
                <a:latin typeface="YS Text"/>
              </a:rPr>
              <a:t>Структура</a:t>
            </a:r>
            <a:r>
              <a:rPr lang="ru-RU" b="0" i="0" dirty="0">
                <a:solidFill>
                  <a:schemeClr val="accent4"/>
                </a:solidFill>
                <a:effectLst/>
                <a:latin typeface="YS Text"/>
              </a:rPr>
              <a:t> — определённая взаимосвязь, взаиморасположение составных частей, строение, устройство чего-либо. </a:t>
            </a:r>
            <a:r>
              <a:rPr lang="ru-RU" b="1" i="0" dirty="0">
                <a:solidFill>
                  <a:schemeClr val="accent4"/>
                </a:solidFill>
                <a:effectLst/>
                <a:latin typeface="YS Text"/>
              </a:rPr>
              <a:t>Структура</a:t>
            </a:r>
            <a:r>
              <a:rPr lang="ru-RU" b="0" i="0" dirty="0">
                <a:solidFill>
                  <a:schemeClr val="accent4"/>
                </a:solidFill>
                <a:effectLst/>
                <a:latin typeface="YS Text"/>
              </a:rPr>
              <a:t> — совокупность связей между частями объекта. Тонкая </a:t>
            </a:r>
            <a:r>
              <a:rPr lang="ru-RU" b="1" i="0" dirty="0">
                <a:solidFill>
                  <a:schemeClr val="accent4"/>
                </a:solidFill>
                <a:effectLst/>
                <a:latin typeface="YS Text"/>
              </a:rPr>
              <a:t>структура</a:t>
            </a:r>
            <a:r>
              <a:rPr lang="ru-RU" b="0" i="0" dirty="0">
                <a:solidFill>
                  <a:schemeClr val="accent4"/>
                </a:solidFill>
                <a:effectLst/>
                <a:latin typeface="YS Text"/>
              </a:rPr>
              <a:t> — группа близких уровней энергии и спектральных линий, различающихся из-за спин-орбитального взаимодействия. Сверхтонкая </a:t>
            </a:r>
            <a:r>
              <a:rPr lang="ru-RU" b="1" i="0" dirty="0">
                <a:solidFill>
                  <a:schemeClr val="accent4"/>
                </a:solidFill>
                <a:effectLst/>
                <a:latin typeface="YS Text"/>
              </a:rPr>
              <a:t>структура</a:t>
            </a:r>
            <a:r>
              <a:rPr lang="ru-RU" b="0" i="0" dirty="0">
                <a:solidFill>
                  <a:schemeClr val="accent4"/>
                </a:solidFill>
                <a:effectLst/>
                <a:latin typeface="YS Text"/>
              </a:rPr>
              <a:t> — группа близких уровней энергии и спектральных линий, различающихся из-за взаимодействия магнитных моментов электронов и ядер.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6CB54-11EE-0CDB-CA2F-3C22C8266804}"/>
              </a:ext>
            </a:extLst>
          </p:cNvPr>
          <p:cNvSpPr txBox="1"/>
          <p:nvPr/>
        </p:nvSpPr>
        <p:spPr>
          <a:xfrm>
            <a:off x="278934" y="17718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4"/>
                </a:solidFill>
              </a:rPr>
              <a:t>Школа</a:t>
            </a:r>
            <a:r>
              <a:rPr lang="en-US" dirty="0">
                <a:solidFill>
                  <a:schemeClr val="accent4"/>
                </a:solidFill>
              </a:rPr>
              <a:t>::</a:t>
            </a:r>
            <a:r>
              <a:rPr lang="ru-RU">
                <a:solidFill>
                  <a:schemeClr val="accent4"/>
                </a:solidFill>
              </a:rPr>
              <a:t>Кода 2023/24 </a:t>
            </a:r>
            <a:r>
              <a:rPr lang="ru-RU" dirty="0">
                <a:solidFill>
                  <a:schemeClr val="accent4"/>
                </a:solidFill>
              </a:rPr>
              <a:t>С++ 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ru-RU" dirty="0">
                <a:solidFill>
                  <a:schemeClr val="accent4"/>
                </a:solidFill>
              </a:rPr>
              <a:t>Костылев А. В.</a:t>
            </a:r>
          </a:p>
        </p:txBody>
      </p:sp>
    </p:spTree>
    <p:extLst>
      <p:ext uri="{BB962C8B-B14F-4D97-AF65-F5344CB8AC3E}">
        <p14:creationId xmlns:p14="http://schemas.microsoft.com/office/powerpoint/2010/main" val="23931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Структуры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</a:t>
            </a:r>
            <a:r>
              <a:rPr lang="ru-RU" sz="1400" dirty="0" err="1">
                <a:solidFill>
                  <a:srgbClr val="FFC000"/>
                </a:solidFill>
              </a:rPr>
              <a:t>высша</a:t>
            </a:r>
            <a:r>
              <a:rPr lang="ru-RU" sz="1400" dirty="0">
                <a:solidFill>
                  <a:srgbClr val="FFC000"/>
                </a:solidFill>
              </a:rPr>
              <a:t>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1359017" y="6175967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3" y="1752542"/>
            <a:ext cx="90915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chemeClr val="accent4"/>
                </a:solidFill>
                <a:effectLst/>
                <a:latin typeface="YS Text"/>
              </a:rPr>
              <a:t>Зачем? Сейчас узнаем, но для этого надо чуть вспомнить былое и подумать (сложно, знаю).</a:t>
            </a:r>
          </a:p>
          <a:p>
            <a:endParaRPr lang="ru-RU" sz="2400" b="1" dirty="0">
              <a:solidFill>
                <a:schemeClr val="accent4"/>
              </a:solidFill>
              <a:latin typeface="YS Text"/>
            </a:endParaRPr>
          </a:p>
          <a:p>
            <a:r>
              <a:rPr lang="ru-RU" sz="2400" b="1" i="0" dirty="0">
                <a:solidFill>
                  <a:schemeClr val="accent4"/>
                </a:solidFill>
                <a:effectLst/>
                <a:latin typeface="YS Text"/>
              </a:rPr>
              <a:t>Какие у нас есть базовые типы данных и что они означают/хранят, информацию о каком объекте? </a:t>
            </a:r>
          </a:p>
          <a:p>
            <a:endParaRPr lang="ru-RU" sz="2400" b="1" dirty="0">
              <a:solidFill>
                <a:schemeClr val="accent4"/>
              </a:solidFill>
              <a:latin typeface="YS Text"/>
            </a:endParaRPr>
          </a:p>
          <a:p>
            <a:r>
              <a:rPr lang="en-US" sz="2400" b="1" dirty="0">
                <a:solidFill>
                  <a:schemeClr val="accent4"/>
                </a:solidFill>
                <a:latin typeface="YS Text"/>
              </a:rPr>
              <a:t>-int </a:t>
            </a:r>
            <a:r>
              <a:rPr lang="ru-RU" sz="2400" b="1" dirty="0">
                <a:solidFill>
                  <a:schemeClr val="accent4"/>
                </a:solidFill>
                <a:latin typeface="YS Text"/>
              </a:rPr>
              <a:t>         - целое число</a:t>
            </a:r>
            <a:endParaRPr lang="en-US" sz="2400" b="1" dirty="0">
              <a:solidFill>
                <a:schemeClr val="accent4"/>
              </a:solidFill>
              <a:latin typeface="YS Text"/>
            </a:endParaRPr>
          </a:p>
          <a:p>
            <a:r>
              <a:rPr lang="en-US" sz="2400" b="1" i="0" dirty="0">
                <a:solidFill>
                  <a:schemeClr val="accent4"/>
                </a:solidFill>
                <a:effectLst/>
                <a:latin typeface="YS Text"/>
              </a:rPr>
              <a:t>-</a:t>
            </a:r>
            <a:r>
              <a:rPr lang="en-US" sz="2400" b="1" dirty="0">
                <a:solidFill>
                  <a:schemeClr val="accent4"/>
                </a:solidFill>
                <a:latin typeface="YS Text"/>
              </a:rPr>
              <a:t>float</a:t>
            </a:r>
            <a:r>
              <a:rPr lang="ru-RU" sz="2400" b="1" dirty="0">
                <a:solidFill>
                  <a:schemeClr val="accent4"/>
                </a:solidFill>
                <a:latin typeface="YS Text"/>
              </a:rPr>
              <a:t>      - дробь</a:t>
            </a:r>
            <a:endParaRPr lang="en-US" sz="2400" b="1" dirty="0">
              <a:solidFill>
                <a:schemeClr val="accent4"/>
              </a:solidFill>
              <a:latin typeface="YS Text"/>
            </a:endParaRPr>
          </a:p>
          <a:p>
            <a:r>
              <a:rPr lang="en-US" sz="2400" b="1" dirty="0">
                <a:solidFill>
                  <a:schemeClr val="accent4"/>
                </a:solidFill>
                <a:latin typeface="YS Text"/>
              </a:rPr>
              <a:t>-double</a:t>
            </a:r>
            <a:r>
              <a:rPr lang="ru-RU" sz="2400" b="1" dirty="0">
                <a:solidFill>
                  <a:schemeClr val="accent4"/>
                </a:solidFill>
                <a:latin typeface="YS Text"/>
              </a:rPr>
              <a:t>  - тоже дробь</a:t>
            </a:r>
            <a:endParaRPr lang="en-US" sz="2400" b="1" dirty="0">
              <a:solidFill>
                <a:schemeClr val="accent4"/>
              </a:solidFill>
              <a:latin typeface="YS Text"/>
            </a:endParaRPr>
          </a:p>
          <a:p>
            <a:r>
              <a:rPr lang="en-US" sz="2400" b="1" i="0" dirty="0">
                <a:solidFill>
                  <a:schemeClr val="accent4"/>
                </a:solidFill>
                <a:effectLst/>
                <a:latin typeface="YS Text"/>
              </a:rPr>
              <a:t>-char</a:t>
            </a:r>
            <a:r>
              <a:rPr lang="ru-RU" sz="2400" b="1" dirty="0">
                <a:solidFill>
                  <a:schemeClr val="accent4"/>
                </a:solidFill>
                <a:latin typeface="YS Text"/>
              </a:rPr>
              <a:t>       - символ</a:t>
            </a:r>
            <a:endParaRPr lang="en-US" sz="2400" b="1" i="0" dirty="0">
              <a:solidFill>
                <a:schemeClr val="accent4"/>
              </a:solidFill>
              <a:effectLst/>
              <a:latin typeface="YS Text"/>
            </a:endParaRPr>
          </a:p>
          <a:p>
            <a:r>
              <a:rPr lang="en-US" sz="2400" b="1" dirty="0">
                <a:solidFill>
                  <a:schemeClr val="accent4"/>
                </a:solidFill>
                <a:latin typeface="YS Text"/>
              </a:rPr>
              <a:t>-bool</a:t>
            </a:r>
            <a:r>
              <a:rPr lang="ru-RU" sz="2400" b="1" dirty="0">
                <a:solidFill>
                  <a:schemeClr val="accent4"/>
                </a:solidFill>
                <a:latin typeface="YS Text"/>
              </a:rPr>
              <a:t>       - состояние </a:t>
            </a:r>
            <a:endParaRPr lang="ru-RU" sz="2400" b="1" i="0" dirty="0">
              <a:solidFill>
                <a:schemeClr val="accent4"/>
              </a:solidFill>
              <a:effectLst/>
              <a:latin typeface="YS Text"/>
            </a:endParaRPr>
          </a:p>
          <a:p>
            <a:endParaRPr lang="ru-RU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3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Структуры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</a:t>
            </a:r>
            <a:r>
              <a:rPr lang="ru-RU" sz="1400" dirty="0" err="1">
                <a:solidFill>
                  <a:srgbClr val="FFC000"/>
                </a:solidFill>
              </a:rPr>
              <a:t>высша</a:t>
            </a:r>
            <a:r>
              <a:rPr lang="ru-RU" sz="1400" dirty="0">
                <a:solidFill>
                  <a:srgbClr val="FFC000"/>
                </a:solidFill>
              </a:rPr>
              <a:t>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3028426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3" y="1752542"/>
            <a:ext cx="11628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chemeClr val="accent4"/>
                </a:solidFill>
                <a:effectLst/>
                <a:latin typeface="YS Text"/>
              </a:rPr>
              <a:t>Теперь давайте попробуем описать сущность </a:t>
            </a:r>
            <a:r>
              <a:rPr lang="ru-RU" sz="2400" b="1" i="0" strike="sngStrike" dirty="0">
                <a:solidFill>
                  <a:schemeClr val="accent4"/>
                </a:solidFill>
                <a:effectLst/>
                <a:latin typeface="YS Text"/>
              </a:rPr>
              <a:t>в виде гномика </a:t>
            </a:r>
            <a:r>
              <a:rPr lang="ru-RU" sz="2400" b="1" i="0" dirty="0">
                <a:solidFill>
                  <a:schemeClr val="accent4"/>
                </a:solidFill>
                <a:effectLst/>
                <a:latin typeface="YS Text"/>
              </a:rPr>
              <a:t>какую то, состоящую из множества параметров. Например </a:t>
            </a:r>
            <a:r>
              <a:rPr lang="ru-RU" sz="2400" b="1" i="0" dirty="0" err="1">
                <a:solidFill>
                  <a:schemeClr val="accent4"/>
                </a:solidFill>
                <a:effectLst/>
                <a:latin typeface="YS Text"/>
              </a:rPr>
              <a:t>собакена</a:t>
            </a:r>
            <a:r>
              <a:rPr lang="ru-RU" sz="2400" b="1" i="0" dirty="0">
                <a:solidFill>
                  <a:schemeClr val="accent4"/>
                </a:solidFill>
                <a:effectLst/>
                <a:latin typeface="YS Text"/>
              </a:rPr>
              <a:t>. Какие параметры есть у собаки?</a:t>
            </a:r>
          </a:p>
          <a:p>
            <a:r>
              <a:rPr lang="ru-RU" sz="2400" b="1" dirty="0">
                <a:solidFill>
                  <a:schemeClr val="accent4"/>
                </a:solidFill>
                <a:latin typeface="YS Text"/>
              </a:rPr>
              <a:t>Рост вес длина хвоста возраст и кличка. Опишем собачку в коде:</a:t>
            </a:r>
            <a:r>
              <a:rPr lang="ru-RU" sz="2400" b="1" i="0" dirty="0">
                <a:solidFill>
                  <a:schemeClr val="accent4"/>
                </a:solidFill>
                <a:effectLst/>
                <a:latin typeface="YS Text"/>
              </a:rPr>
              <a:t> </a:t>
            </a:r>
          </a:p>
          <a:p>
            <a:endParaRPr lang="ru-RU" sz="2400" b="1" i="0" dirty="0">
              <a:solidFill>
                <a:schemeClr val="accent4"/>
              </a:solidFill>
              <a:effectLst/>
              <a:latin typeface="YS Text"/>
            </a:endParaRPr>
          </a:p>
          <a:p>
            <a:endParaRPr lang="ru-RU" sz="2400" dirty="0">
              <a:solidFill>
                <a:schemeClr val="accent4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C3AB54-5FB4-055B-3E56-A5873E2C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3147808"/>
            <a:ext cx="581106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Структуры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</a:t>
            </a:r>
            <a:r>
              <a:rPr lang="ru-RU" sz="1400" dirty="0" err="1">
                <a:solidFill>
                  <a:srgbClr val="FFC000"/>
                </a:solidFill>
              </a:rPr>
              <a:t>высша</a:t>
            </a:r>
            <a:r>
              <a:rPr lang="ru-RU" sz="1400" dirty="0">
                <a:solidFill>
                  <a:srgbClr val="FFC000"/>
                </a:solidFill>
              </a:rPr>
              <a:t>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3717912" y="607497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3" y="1752542"/>
            <a:ext cx="90915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А если будет две собачки? Кучу раз писать это все? Эх. Вот би бил тип данных который кодирует собачку…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Но решение есть! СТРУКТУРА! Можно создать </a:t>
            </a:r>
            <a:r>
              <a:rPr lang="ru-RU" sz="2400" i="1" dirty="0">
                <a:solidFill>
                  <a:schemeClr val="accent4"/>
                </a:solidFill>
              </a:rPr>
              <a:t>структуру</a:t>
            </a:r>
            <a:r>
              <a:rPr lang="ru-RU" sz="2400" dirty="0">
                <a:solidFill>
                  <a:schemeClr val="accent4"/>
                </a:solidFill>
              </a:rPr>
              <a:t>, которая описывает </a:t>
            </a:r>
            <a:r>
              <a:rPr lang="ru-RU" sz="2400" dirty="0" err="1">
                <a:solidFill>
                  <a:schemeClr val="accent4"/>
                </a:solidFill>
              </a:rPr>
              <a:t>песиля</a:t>
            </a:r>
            <a:r>
              <a:rPr lang="ru-RU" sz="2400" dirty="0">
                <a:solidFill>
                  <a:schemeClr val="accent4"/>
                </a:solidFill>
              </a:rPr>
              <a:t>. Это будет </a:t>
            </a:r>
            <a:r>
              <a:rPr lang="ru-RU" sz="2400" u="sng" dirty="0">
                <a:solidFill>
                  <a:schemeClr val="accent4"/>
                </a:solidFill>
              </a:rPr>
              <a:t>пользовательский тип данных.</a:t>
            </a:r>
          </a:p>
          <a:p>
            <a:r>
              <a:rPr lang="ru-RU" sz="2400" u="sng" dirty="0">
                <a:solidFill>
                  <a:schemeClr val="accent4"/>
                </a:solidFill>
              </a:rPr>
              <a:t>Но как мы ее опишем? Это далее…</a:t>
            </a:r>
          </a:p>
        </p:txBody>
      </p:sp>
    </p:spTree>
    <p:extLst>
      <p:ext uri="{BB962C8B-B14F-4D97-AF65-F5344CB8AC3E}">
        <p14:creationId xmlns:p14="http://schemas.microsoft.com/office/powerpoint/2010/main" val="261756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Структуры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4429387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62156" y="1154297"/>
            <a:ext cx="118347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Структура объявляется вне функции </a:t>
            </a:r>
            <a:r>
              <a:rPr lang="en-US" sz="2400" dirty="0">
                <a:solidFill>
                  <a:schemeClr val="accent4"/>
                </a:solidFill>
              </a:rPr>
              <a:t>main() </a:t>
            </a:r>
            <a:r>
              <a:rPr lang="ru-RU" sz="2400" dirty="0">
                <a:solidFill>
                  <a:schemeClr val="accent4"/>
                </a:solidFill>
              </a:rPr>
              <a:t>и выше по коду. Структура начинается с ключевого слова </a:t>
            </a:r>
            <a:r>
              <a:rPr lang="en-US" sz="2400" dirty="0">
                <a:solidFill>
                  <a:schemeClr val="accent4"/>
                </a:solidFill>
              </a:rPr>
              <a:t>struct</a:t>
            </a:r>
            <a:r>
              <a:rPr lang="ru-RU" sz="2400" dirty="0">
                <a:solidFill>
                  <a:schemeClr val="accent4"/>
                </a:solidFill>
              </a:rPr>
              <a:t>. Далее идет имя структуры и фигурные скобки, внутри которых мы описываем структуру. Каждая запись – это поле. Поле это переменная, из которой состоит структура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0F962C-7C6B-EB81-7C32-9CC3F260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6" y="2723957"/>
            <a:ext cx="687801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Структуры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5964573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0545" y="750621"/>
            <a:ext cx="11834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Теперь понятно, но зачем и для чего? Можно создать объект структуры – то есть переменную типа, который соответствует названию нашей структуры. Например мы можем создать переменную </a:t>
            </a:r>
            <a:r>
              <a:rPr lang="en-US" sz="2400" dirty="0" err="1">
                <a:solidFill>
                  <a:schemeClr val="accent4"/>
                </a:solidFill>
              </a:rPr>
              <a:t>pesel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типа </a:t>
            </a:r>
            <a:r>
              <a:rPr lang="en-US" sz="2400" dirty="0">
                <a:solidFill>
                  <a:schemeClr val="accent4"/>
                </a:solidFill>
              </a:rPr>
              <a:t>doggy:</a:t>
            </a:r>
            <a:endParaRPr lang="ru-RU" sz="2400" dirty="0">
              <a:solidFill>
                <a:schemeClr val="accent4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70ECD2-5E2A-D89B-C42B-9576C9E6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5" y="1906268"/>
            <a:ext cx="854511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Структуры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7082773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0545" y="750621"/>
            <a:ext cx="11834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И зачем? Ну сейчас посмотрим.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Мы можем задавать значение переменным типа структуры, но с одной особенностью.  Так как структура по факту это набор переменных, то мы должны выбрать в какую будем что то заносить. Для этого есть оператор ТОЧКА </a:t>
            </a:r>
            <a:r>
              <a:rPr lang="en-US" sz="2400" dirty="0">
                <a:solidFill>
                  <a:schemeClr val="accent4"/>
                </a:solidFill>
              </a:rPr>
              <a:t>“</a:t>
            </a:r>
            <a:r>
              <a:rPr lang="ru-RU" sz="2400" dirty="0">
                <a:solidFill>
                  <a:schemeClr val="accent4"/>
                </a:solidFill>
              </a:rPr>
              <a:t>.</a:t>
            </a:r>
            <a:r>
              <a:rPr lang="en-US" sz="2400" dirty="0">
                <a:solidFill>
                  <a:schemeClr val="accent4"/>
                </a:solidFill>
              </a:rPr>
              <a:t>”</a:t>
            </a:r>
            <a:endParaRPr lang="ru-RU" sz="2400" dirty="0">
              <a:solidFill>
                <a:schemeClr val="accent4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695F38-1AC3-6C63-8BF8-46CF86D6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1" y="2051532"/>
            <a:ext cx="7039957" cy="1991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92753-4D3A-2A14-1F5D-5D868CFAEB69}"/>
              </a:ext>
            </a:extLst>
          </p:cNvPr>
          <p:cNvSpPr txBox="1"/>
          <p:nvPr/>
        </p:nvSpPr>
        <p:spPr>
          <a:xfrm>
            <a:off x="7317394" y="2232810"/>
            <a:ext cx="4706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Если написать точку после имени объекта, то выпадет список его полей (</a:t>
            </a:r>
            <a:r>
              <a:rPr lang="ru-RU" sz="2400" dirty="0" err="1">
                <a:solidFill>
                  <a:schemeClr val="accent4"/>
                </a:solidFill>
              </a:rPr>
              <a:t>хакартеристик</a:t>
            </a:r>
            <a:r>
              <a:rPr lang="ru-RU" sz="2400" dirty="0">
                <a:solidFill>
                  <a:schemeClr val="accent4"/>
                </a:solidFill>
              </a:rPr>
              <a:t>)</a:t>
            </a:r>
          </a:p>
          <a:p>
            <a:endParaRPr lang="ru-RU" sz="2400" dirty="0">
              <a:solidFill>
                <a:schemeClr val="accent4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827797-0F53-C9D3-5B06-CB731AF6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1" y="4242357"/>
            <a:ext cx="7363853" cy="1562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DA9374-5B41-3D4D-B4C2-EF9B1D24D57C}"/>
              </a:ext>
            </a:extLst>
          </p:cNvPr>
          <p:cNvSpPr txBox="1"/>
          <p:nvPr/>
        </p:nvSpPr>
        <p:spPr>
          <a:xfrm>
            <a:off x="7399090" y="4242357"/>
            <a:ext cx="4706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Вот задаем значения полей объекта </a:t>
            </a:r>
            <a:r>
              <a:rPr lang="ru-RU" sz="2400" dirty="0" err="1">
                <a:solidFill>
                  <a:schemeClr val="accent4"/>
                </a:solidFill>
              </a:rPr>
              <a:t>песель</a:t>
            </a:r>
            <a:r>
              <a:rPr lang="ru-RU" sz="2400" dirty="0">
                <a:solidFill>
                  <a:schemeClr val="accent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61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75"/>
            <a:ext cx="10515600" cy="4120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C000"/>
                </a:solidFill>
              </a:rPr>
              <a:t>Задачи 1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188843" y="616227"/>
            <a:ext cx="11748052" cy="624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Создать сущность гномика. У гномика есть поля как пол/возраст/рост.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Создать два объекта типа  Гномик. Инициализировать два объекта и сравнить их рост. Вывести возраст самого высокого гномика.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Создать трех гномиков и вывести суммарный рост.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Снова три гномика. Если </a:t>
            </a:r>
            <a:r>
              <a:rPr lang="ru-RU" sz="3200" dirty="0" err="1">
                <a:solidFill>
                  <a:schemeClr val="bg1">
                    <a:lumMod val="95000"/>
                  </a:schemeClr>
                </a:solidFill>
              </a:rPr>
              <a:t>гномо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-женщин больше чем </a:t>
            </a:r>
            <a:r>
              <a:rPr lang="ru-RU" sz="3200" dirty="0" err="1">
                <a:solidFill>
                  <a:schemeClr val="bg1">
                    <a:lumMod val="95000"/>
                  </a:schemeClr>
                </a:solidFill>
              </a:rPr>
              <a:t>гномо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-мужчин, то вывести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ru-RU" sz="3200" dirty="0" err="1">
                <a:solidFill>
                  <a:schemeClr val="bg1">
                    <a:lumMod val="95000"/>
                  </a:schemeClr>
                </a:solidFill>
              </a:rPr>
              <a:t>гномо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-феминизм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, иначе вывести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ru-RU" sz="3200" dirty="0" err="1">
                <a:solidFill>
                  <a:schemeClr val="bg1">
                    <a:lumMod val="95000"/>
                  </a:schemeClr>
                </a:solidFill>
              </a:rPr>
              <a:t>гномо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-патриархат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”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Описать школьника. У школьника есть поля имя – 5 символов, класс – цифра. Буква класса – буква.  Средняя оценка – число. Создать трех школьников, инициализировать и вывести имя школьника с наибольшим баллом.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809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556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YS Text</vt:lpstr>
      <vt:lpstr>ШК</vt:lpstr>
      <vt:lpstr>Структуры</vt:lpstr>
      <vt:lpstr>Структуры</vt:lpstr>
      <vt:lpstr>Структуры</vt:lpstr>
      <vt:lpstr>Структуры</vt:lpstr>
      <vt:lpstr>Структуры</vt:lpstr>
      <vt:lpstr>Структуры</vt:lpstr>
      <vt:lpstr>Структуры</vt:lpstr>
      <vt:lpstr>Задачи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28</cp:revision>
  <dcterms:created xsi:type="dcterms:W3CDTF">2018-10-30T08:05:18Z</dcterms:created>
  <dcterms:modified xsi:type="dcterms:W3CDTF">2024-03-21T16:40:15Z</dcterms:modified>
</cp:coreProperties>
</file>