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6" r:id="rId3"/>
    <p:sldId id="283" r:id="rId4"/>
    <p:sldId id="280" r:id="rId5"/>
    <p:sldId id="281" r:id="rId6"/>
    <p:sldId id="285" r:id="rId7"/>
    <p:sldId id="282" r:id="rId8"/>
    <p:sldId id="28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1B547-F0C9-4B35-BEBB-AE2FA6D37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75B75D-2177-4D63-8913-416636219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D3C1B-4433-41BE-BC3B-CD0C7FF6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6AB54-C6D5-4597-A1F3-A8931C00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AB0FCE-48B6-412D-B3FE-C90B14C9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6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D6E7B-6E13-4650-A9D3-A32ED091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DB73C2-D3B2-49E1-A291-ECC360AA7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F82176-F849-47C9-9E55-FA5EF172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01EA9-6747-4770-8F3A-10FC2627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AECC6-BA6E-4FBC-A9BC-A60BA8AB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19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87D72-B9E1-4943-ABA6-46BB93F7B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EB20FF-FE18-400D-99A2-6C50A3429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AA7E6-362F-463C-9BF2-E76C2DA4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9DCF9E-FB4C-4500-B1DE-98B6CC92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0B2B44-0EE6-4CDE-B9E2-9CA94A03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85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5601A-AA1D-4914-955C-D86E083F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196F6-34B4-4ABD-BB5B-391EBCD1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47F596-67E3-4493-BF40-5BF47F29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1F31B-8802-486E-9C27-BF244806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B80F5D-7515-46F2-8D5B-13D10C49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0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E8986-F1C2-4D5D-B2A3-BB9D6910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1A8E23-F083-428D-8766-29C1A4C8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1EF08-BB5E-447D-B67A-2629FFCC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7113A4-2615-4182-9E87-58A929BF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2D4FC-6E19-403A-BBCA-2287338B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19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3150-156A-4F4D-BE91-E6339565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D07FF5-8F54-4FFF-9450-DA08C5250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29A7AE-53CB-445C-B6B1-10DDDAEEF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4BFAD7-996C-40A5-9770-7B0A8F4A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3A7143-8994-408C-A52D-D5643309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11B5F-9387-489C-9E9F-E0B378CC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9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1A2F6-1AF7-4275-8647-2721ECE6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82DADF-1829-49B9-AFBC-7F7EB6C2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E9A255-1BBC-4159-A58E-C70D9E51C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64C645-D6FB-4D59-9B42-EE33653EF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109138-601B-470B-ACE3-3AD047346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28A808-DDE4-458E-A3C2-E7067F4F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AFA8FB-A5E1-4FC5-8DB2-B685F1A6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A67918-DCF7-49EB-B68D-C8FBE3E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3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0ACBA-E137-4321-B5B2-A2F83F1B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906C43-CFA3-4E73-B875-D8B78383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A8E7D1-BA3C-447D-9BE5-13E51727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97F2DC-A427-49FB-8C12-0D579DB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24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F9A0F3-9A2F-4B72-99AE-B7C3BBEE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75FA2A-AF46-4629-AE3F-F3CE57EE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D1F6C9-FEFD-4B30-91DC-E1C5C943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0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2174B-3107-4FC3-AD83-ADF647D2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EEBA6-688E-4CCD-9B94-D9BAA51F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2EAC54-E03B-48CA-ACF0-7151FA46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FEC457-2EDE-4B00-9DC6-71325EFB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96C48B-66DD-4E49-A307-F4204669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3A4AF5-94DD-416A-B1A3-FC1D37C5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C5851-9C99-4FC5-ABF6-16BD65DE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BE4908-F651-4356-BC3F-096FF3173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2DCF18-9D48-4645-BF6B-AAE2F2515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FC3D97-D68E-41F6-9E45-9E0D0FEB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901F-DE20-4D8D-81FA-DA9977369C71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19F95-EF95-494E-B2BC-254FE1F8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5C56B-40E4-4DBF-980A-4DD422E3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9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1BA1B-DB82-44B6-A057-CD673547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A72277-5F58-4F1E-9508-4380D255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879AE7-F55D-49DB-AD81-202E71165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4901F-DE20-4D8D-81FA-DA9977369C71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AC2A3-6E7E-4FB8-912A-B6A89FD0F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F63FB-CDC3-4107-8B08-3754195CF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A917-E1BE-42DE-B26A-737E5F1480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82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FFC000"/>
                </a:solidFill>
              </a:rPr>
              <a:t>Лекция 7</a:t>
            </a:r>
            <a:br>
              <a:rPr lang="en-US" sz="7200" dirty="0">
                <a:solidFill>
                  <a:srgbClr val="FFC000"/>
                </a:solidFill>
              </a:rPr>
            </a:br>
            <a:br>
              <a:rPr lang="ru-RU" sz="3200" dirty="0">
                <a:solidFill>
                  <a:srgbClr val="FFC000"/>
                </a:solidFill>
              </a:rPr>
            </a:br>
            <a:r>
              <a:rPr lang="ru-RU" sz="3200" dirty="0">
                <a:solidFill>
                  <a:srgbClr val="FFC000"/>
                </a:solidFill>
              </a:rPr>
              <a:t>оператор </a:t>
            </a:r>
            <a:r>
              <a:rPr lang="en-US" sz="2800" dirty="0">
                <a:solidFill>
                  <a:srgbClr val="FFC000"/>
                </a:solidFill>
              </a:rPr>
              <a:t>switch-case</a:t>
            </a:r>
            <a:endParaRPr lang="ru-RU" sz="3200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8969D-F216-42E9-8047-9E01A04B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593"/>
            <a:ext cx="9144000" cy="2122714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Школа Кода</a:t>
            </a:r>
          </a:p>
          <a:p>
            <a:r>
              <a:rPr lang="ru-RU" dirty="0">
                <a:solidFill>
                  <a:srgbClr val="FFC000"/>
                </a:solidFill>
              </a:rPr>
              <a:t>Курс С/С++</a:t>
            </a:r>
          </a:p>
          <a:p>
            <a:r>
              <a:rPr lang="ru-RU" dirty="0">
                <a:solidFill>
                  <a:srgbClr val="FFC000"/>
                </a:solidFill>
              </a:rPr>
              <a:t>Преподаватель: Костылев Александр Валерьевич</a:t>
            </a:r>
          </a:p>
          <a:p>
            <a:endParaRPr lang="ru-RU" dirty="0">
              <a:solidFill>
                <a:srgbClr val="FFC000"/>
              </a:solidFill>
            </a:endParaRPr>
          </a:p>
          <a:p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4401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Оператор выбора </a:t>
            </a:r>
            <a:r>
              <a:rPr lang="en-US" sz="3600" dirty="0">
                <a:solidFill>
                  <a:srgbClr val="FFC000"/>
                </a:solidFill>
              </a:rPr>
              <a:t>switch-case </a:t>
            </a:r>
            <a:r>
              <a:rPr lang="en-US" sz="2000" dirty="0">
                <a:solidFill>
                  <a:srgbClr val="FFC000"/>
                </a:solidFill>
              </a:rPr>
              <a:t>(</a:t>
            </a:r>
            <a:r>
              <a:rPr lang="ru-RU" sz="2000" dirty="0">
                <a:solidFill>
                  <a:srgbClr val="FFC000"/>
                </a:solidFill>
              </a:rPr>
              <a:t>в </a:t>
            </a:r>
            <a:r>
              <a:rPr lang="ru-RU" sz="2000" dirty="0" err="1">
                <a:solidFill>
                  <a:srgbClr val="FFC000"/>
                </a:solidFill>
              </a:rPr>
              <a:t>питухоне</a:t>
            </a:r>
            <a:r>
              <a:rPr lang="ru-RU" sz="2000" dirty="0">
                <a:solidFill>
                  <a:srgbClr val="FFC000"/>
                </a:solidFill>
              </a:rPr>
              <a:t> аналог – </a:t>
            </a:r>
            <a:r>
              <a:rPr lang="en-US" sz="2000" dirty="0">
                <a:solidFill>
                  <a:srgbClr val="FFC000"/>
                </a:solidFill>
              </a:rPr>
              <a:t>match-case)</a:t>
            </a:r>
            <a:endParaRPr lang="ru-RU" sz="20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221974" y="1154297"/>
            <a:ext cx="117480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FFC000"/>
                </a:solidFill>
              </a:rPr>
              <a:t>Позволяет выбрать нужное действие </a:t>
            </a:r>
            <a:r>
              <a:rPr lang="en-US" sz="2800" dirty="0">
                <a:solidFill>
                  <a:srgbClr val="FFC000"/>
                </a:solidFill>
              </a:rPr>
              <a:t>(case) </a:t>
            </a:r>
            <a:r>
              <a:rPr lang="ru-RU" sz="2800" dirty="0">
                <a:solidFill>
                  <a:srgbClr val="FFC000"/>
                </a:solidFill>
              </a:rPr>
              <a:t>в зависимости от значения ключа</a:t>
            </a:r>
            <a:r>
              <a:rPr lang="en-US" sz="2800" dirty="0">
                <a:solidFill>
                  <a:srgbClr val="FFC000"/>
                </a:solidFill>
              </a:rPr>
              <a:t> (</a:t>
            </a:r>
            <a:r>
              <a:rPr lang="ru-RU" sz="2800" dirty="0">
                <a:solidFill>
                  <a:srgbClr val="FFC000"/>
                </a:solidFill>
              </a:rPr>
              <a:t>аргумента в </a:t>
            </a:r>
            <a:r>
              <a:rPr lang="en-US" sz="2800" dirty="0">
                <a:solidFill>
                  <a:srgbClr val="FFC000"/>
                </a:solidFill>
              </a:rPr>
              <a:t>switch())</a:t>
            </a:r>
            <a:r>
              <a:rPr lang="ru-RU" sz="2800" dirty="0">
                <a:solidFill>
                  <a:srgbClr val="FFC000"/>
                </a:solidFill>
              </a:rPr>
              <a:t>.</a:t>
            </a:r>
          </a:p>
          <a:p>
            <a:pPr algn="ctr"/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F4AE45-3310-44E3-92FB-A71519AE6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4407"/>
            <a:ext cx="12192000" cy="41435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28F49F-1A33-48DA-99CF-9854B62BD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482" y="2270953"/>
            <a:ext cx="572532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58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Оператор выбора </a:t>
            </a:r>
            <a:r>
              <a:rPr lang="en-US" sz="3600" dirty="0">
                <a:solidFill>
                  <a:srgbClr val="FFC000"/>
                </a:solidFill>
              </a:rPr>
              <a:t>switch-case </a:t>
            </a:r>
            <a:r>
              <a:rPr lang="en-US" sz="2000" dirty="0">
                <a:solidFill>
                  <a:srgbClr val="FFC000"/>
                </a:solidFill>
              </a:rPr>
              <a:t>(</a:t>
            </a:r>
            <a:r>
              <a:rPr lang="ru-RU" sz="2000" dirty="0">
                <a:solidFill>
                  <a:srgbClr val="FFC000"/>
                </a:solidFill>
              </a:rPr>
              <a:t>в </a:t>
            </a:r>
            <a:r>
              <a:rPr lang="ru-RU" sz="2000" dirty="0" err="1">
                <a:solidFill>
                  <a:srgbClr val="FFC000"/>
                </a:solidFill>
              </a:rPr>
              <a:t>питухоне</a:t>
            </a:r>
            <a:r>
              <a:rPr lang="ru-RU" sz="2000" dirty="0">
                <a:solidFill>
                  <a:srgbClr val="FFC000"/>
                </a:solidFill>
              </a:rPr>
              <a:t> аналог – </a:t>
            </a:r>
            <a:r>
              <a:rPr lang="en-US" sz="2000" dirty="0">
                <a:solidFill>
                  <a:srgbClr val="FFC000"/>
                </a:solidFill>
              </a:rPr>
              <a:t>match-case)</a:t>
            </a:r>
            <a:endParaRPr lang="ru-RU" sz="20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109679" y="856591"/>
            <a:ext cx="11748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FFC000"/>
                </a:solidFill>
              </a:rPr>
              <a:t> сравниваемое выражение в </a:t>
            </a:r>
            <a:r>
              <a:rPr lang="ru-RU" sz="2800" dirty="0" err="1">
                <a:solidFill>
                  <a:srgbClr val="FFC000"/>
                </a:solidFill>
              </a:rPr>
              <a:t>switch</a:t>
            </a:r>
            <a:r>
              <a:rPr lang="ru-RU" sz="2800" dirty="0">
                <a:solidFill>
                  <a:srgbClr val="FFC000"/>
                </a:solidFill>
              </a:rPr>
              <a:t> должно представлять один из целочисленных или символьных типов или перечисление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A1C4ED-579A-459E-BEBA-4A55D151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664"/>
            <a:ext cx="12192000" cy="46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77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Оператор выбора </a:t>
            </a:r>
            <a:r>
              <a:rPr lang="en-US" sz="3600" dirty="0">
                <a:solidFill>
                  <a:srgbClr val="FFC000"/>
                </a:solidFill>
              </a:rPr>
              <a:t>switch-case</a:t>
            </a:r>
            <a:endParaRPr lang="ru-RU" sz="36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221974" y="862725"/>
            <a:ext cx="1174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FFC000"/>
                </a:solidFill>
              </a:rPr>
              <a:t>Можно без скобочек </a:t>
            </a:r>
            <a:r>
              <a:rPr lang="en-US" sz="2800" dirty="0">
                <a:solidFill>
                  <a:srgbClr val="FFC000"/>
                </a:solidFill>
              </a:rPr>
              <a:t>{}</a:t>
            </a:r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6F9A2D-8BB0-445C-AA3A-C246A4A18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945"/>
            <a:ext cx="12192000" cy="42722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913438-0992-4D00-99EF-0F4FCA44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966" y="1631998"/>
            <a:ext cx="572532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439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Оператор выбора </a:t>
            </a:r>
            <a:r>
              <a:rPr lang="en-US" sz="3600" dirty="0">
                <a:solidFill>
                  <a:srgbClr val="FFC000"/>
                </a:solidFill>
              </a:rPr>
              <a:t>switch-case</a:t>
            </a:r>
            <a:endParaRPr lang="ru-RU" sz="36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221974" y="1154297"/>
            <a:ext cx="1174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FFC000"/>
                </a:solidFill>
              </a:rPr>
              <a:t>А если без </a:t>
            </a:r>
            <a:r>
              <a:rPr lang="en-US" sz="2800" dirty="0">
                <a:solidFill>
                  <a:srgbClr val="FFC000"/>
                </a:solidFill>
              </a:rPr>
              <a:t>break?</a:t>
            </a:r>
            <a:endParaRPr lang="ru-RU" sz="2800" dirty="0">
              <a:solidFill>
                <a:srgbClr val="FFC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07984B-D0CA-4688-BA93-4F6978A9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82" y="4923323"/>
            <a:ext cx="4858428" cy="121937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D6071E-CD32-4F9A-86E6-891270A2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2" y="1789506"/>
            <a:ext cx="1028843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585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5772023" y="121014"/>
            <a:ext cx="6419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FFC000"/>
                </a:solidFill>
              </a:rPr>
              <a:t>Можно совмещать условия, например: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5FED07-E376-4B77-9A75-502BAFFE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8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024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Оператор выбора </a:t>
            </a:r>
            <a:r>
              <a:rPr lang="en-US" sz="3600" dirty="0">
                <a:solidFill>
                  <a:srgbClr val="FFC000"/>
                </a:solidFill>
              </a:rPr>
              <a:t>switch-case</a:t>
            </a:r>
            <a:endParaRPr lang="ru-RU" sz="36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221974" y="1154297"/>
            <a:ext cx="11748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FFC000"/>
                </a:solidFill>
              </a:rPr>
              <a:t>То есть по факту </a:t>
            </a:r>
            <a:r>
              <a:rPr lang="en-US" sz="2800" dirty="0">
                <a:solidFill>
                  <a:srgbClr val="FFC000"/>
                </a:solidFill>
              </a:rPr>
              <a:t>switch </a:t>
            </a:r>
            <a:r>
              <a:rPr lang="ru-RU" sz="2800" dirty="0">
                <a:solidFill>
                  <a:srgbClr val="FFC000"/>
                </a:solidFill>
              </a:rPr>
              <a:t>делает переход в нужную строчку, после чего продолжается выполнение программы подряд. Чтобы исключить ситуацию, когда после нужного кейса программа пошла шпарить дальше, мы используем оператор </a:t>
            </a:r>
            <a:r>
              <a:rPr lang="en-US" sz="2800" dirty="0">
                <a:solidFill>
                  <a:srgbClr val="FF0000"/>
                </a:solidFill>
              </a:rPr>
              <a:t>break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09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FC000"/>
                </a:solidFill>
              </a:rPr>
              <a:t>Оператор выбора </a:t>
            </a:r>
            <a:r>
              <a:rPr lang="en-US" sz="3600" dirty="0">
                <a:solidFill>
                  <a:srgbClr val="FFC000"/>
                </a:solidFill>
              </a:rPr>
              <a:t>switch-case</a:t>
            </a:r>
            <a:endParaRPr lang="ru-RU" sz="3600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48B48-C890-478A-8F5F-5D97F11B70DB}"/>
              </a:ext>
            </a:extLst>
          </p:cNvPr>
          <p:cNvSpPr txBox="1"/>
          <p:nvPr/>
        </p:nvSpPr>
        <p:spPr>
          <a:xfrm>
            <a:off x="221974" y="1154297"/>
            <a:ext cx="11748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FFC000"/>
                </a:solidFill>
              </a:rPr>
              <a:t>Задачи!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489D7-D5D6-430F-B4C1-53E1A8DFE0C2}"/>
              </a:ext>
            </a:extLst>
          </p:cNvPr>
          <p:cNvSpPr txBox="1"/>
          <p:nvPr/>
        </p:nvSpPr>
        <p:spPr>
          <a:xfrm>
            <a:off x="278121" y="1415907"/>
            <a:ext cx="117480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0) </a:t>
            </a:r>
            <a:r>
              <a:rPr lang="ru-RU" sz="2800" dirty="0">
                <a:solidFill>
                  <a:srgbClr val="FFC000"/>
                </a:solidFill>
              </a:rPr>
              <a:t>Вывести расписание на неделю: вводится номер дня недели и выводится соответствующее расписание </a:t>
            </a:r>
            <a:endParaRPr lang="en-US" sz="2800" dirty="0">
              <a:solidFill>
                <a:srgbClr val="FFC000"/>
              </a:solidFill>
            </a:endParaRPr>
          </a:p>
          <a:p>
            <a:r>
              <a:rPr lang="en-US" sz="2800" dirty="0">
                <a:solidFill>
                  <a:srgbClr val="FFC000"/>
                </a:solidFill>
              </a:rPr>
              <a:t>1</a:t>
            </a:r>
            <a:r>
              <a:rPr lang="ru-RU" sz="2800" dirty="0">
                <a:solidFill>
                  <a:srgbClr val="FFC000"/>
                </a:solidFill>
              </a:rPr>
              <a:t>) Задачка времена года </a:t>
            </a:r>
          </a:p>
          <a:p>
            <a:r>
              <a:rPr lang="en-US" sz="2800" dirty="0">
                <a:solidFill>
                  <a:srgbClr val="FFC000"/>
                </a:solidFill>
              </a:rPr>
              <a:t>2) </a:t>
            </a:r>
            <a:r>
              <a:rPr lang="ru-RU" sz="2800" dirty="0">
                <a:solidFill>
                  <a:srgbClr val="FFC000"/>
                </a:solidFill>
              </a:rPr>
              <a:t>Симуляция ходьбы – вы вводите буквы </a:t>
            </a:r>
            <a:r>
              <a:rPr lang="en-US" sz="2800" dirty="0">
                <a:solidFill>
                  <a:srgbClr val="FFC000"/>
                </a:solidFill>
              </a:rPr>
              <a:t>W</a:t>
            </a:r>
            <a:r>
              <a:rPr lang="ru-RU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A</a:t>
            </a:r>
            <a:r>
              <a:rPr lang="ru-RU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S</a:t>
            </a:r>
            <a:r>
              <a:rPr lang="ru-RU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D</a:t>
            </a:r>
            <a:r>
              <a:rPr lang="ru-RU" sz="2800" dirty="0">
                <a:solidFill>
                  <a:srgbClr val="FFC000"/>
                </a:solidFill>
              </a:rPr>
              <a:t> (в любом регистре)</a:t>
            </a:r>
          </a:p>
          <a:p>
            <a:r>
              <a:rPr lang="ru-RU" sz="2800" dirty="0">
                <a:solidFill>
                  <a:srgbClr val="FFC000"/>
                </a:solidFill>
              </a:rPr>
              <a:t> и в зависимости от введенной буквы (типа нажатой клавиши) надо изменять координату игрока, пока не ввели </a:t>
            </a:r>
            <a:r>
              <a:rPr lang="en-US" sz="2800" dirty="0">
                <a:solidFill>
                  <a:srgbClr val="FFC000"/>
                </a:solidFill>
              </a:rPr>
              <a:t>X</a:t>
            </a:r>
            <a:r>
              <a:rPr lang="ru-RU" sz="2800" dirty="0">
                <a:solidFill>
                  <a:srgbClr val="FFC000"/>
                </a:solidFill>
              </a:rPr>
              <a:t>.  </a:t>
            </a:r>
            <a:r>
              <a:rPr lang="en-US" sz="2800" dirty="0">
                <a:solidFill>
                  <a:srgbClr val="FFC000"/>
                </a:solidFill>
              </a:rPr>
              <a:t>A – </a:t>
            </a:r>
            <a:r>
              <a:rPr lang="ru-RU" sz="2800" dirty="0">
                <a:solidFill>
                  <a:srgbClr val="FFC000"/>
                </a:solidFill>
              </a:rPr>
              <a:t>влево, </a:t>
            </a:r>
            <a:r>
              <a:rPr lang="en-US" sz="2800" dirty="0">
                <a:solidFill>
                  <a:srgbClr val="FFC000"/>
                </a:solidFill>
              </a:rPr>
              <a:t>D</a:t>
            </a:r>
            <a:r>
              <a:rPr lang="ru-RU" sz="2800" dirty="0">
                <a:solidFill>
                  <a:srgbClr val="FFC000"/>
                </a:solidFill>
              </a:rPr>
              <a:t> – вправо,</a:t>
            </a:r>
            <a:r>
              <a:rPr lang="en-US" sz="2800" dirty="0">
                <a:solidFill>
                  <a:srgbClr val="FFC000"/>
                </a:solidFill>
              </a:rPr>
              <a:t> W – </a:t>
            </a:r>
            <a:r>
              <a:rPr lang="ru-RU" sz="2800" dirty="0">
                <a:solidFill>
                  <a:srgbClr val="FFC000"/>
                </a:solidFill>
              </a:rPr>
              <a:t>вверх, </a:t>
            </a:r>
            <a:r>
              <a:rPr lang="en-US" sz="2800" dirty="0">
                <a:solidFill>
                  <a:srgbClr val="FFC000"/>
                </a:solidFill>
              </a:rPr>
              <a:t>S – </a:t>
            </a:r>
            <a:r>
              <a:rPr lang="ru-RU" sz="2800" dirty="0">
                <a:solidFill>
                  <a:srgbClr val="FFC000"/>
                </a:solidFill>
              </a:rPr>
              <a:t>вниз, </a:t>
            </a:r>
            <a:r>
              <a:rPr lang="en-US" sz="2800" dirty="0">
                <a:solidFill>
                  <a:srgbClr val="FFC000"/>
                </a:solidFill>
              </a:rPr>
              <a:t>X – </a:t>
            </a:r>
            <a:r>
              <a:rPr lang="ru-RU" sz="2800" dirty="0">
                <a:solidFill>
                  <a:srgbClr val="FFC000"/>
                </a:solidFill>
              </a:rPr>
              <a:t>выйти из  игры</a:t>
            </a:r>
          </a:p>
          <a:p>
            <a:r>
              <a:rPr lang="ru-RU" sz="2800" dirty="0">
                <a:solidFill>
                  <a:srgbClr val="FFC000"/>
                </a:solidFill>
              </a:rPr>
              <a:t>3)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ru-RU" sz="2800" dirty="0">
                <a:solidFill>
                  <a:srgbClr val="FFC000"/>
                </a:solidFill>
              </a:rPr>
              <a:t>Калькулятор! </a:t>
            </a:r>
          </a:p>
          <a:p>
            <a:r>
              <a:rPr lang="ru-RU" sz="2800" dirty="0">
                <a:solidFill>
                  <a:srgbClr val="FFC000"/>
                </a:solidFill>
              </a:rPr>
              <a:t>Вводится стока вида число операция число, например </a:t>
            </a:r>
            <a:r>
              <a:rPr lang="en-US" sz="2800" dirty="0">
                <a:solidFill>
                  <a:srgbClr val="FFC000"/>
                </a:solidFill>
              </a:rPr>
              <a:t>5 + 7 </a:t>
            </a:r>
            <a:r>
              <a:rPr lang="ru-RU" sz="2800" dirty="0">
                <a:solidFill>
                  <a:srgbClr val="FFC000"/>
                </a:solidFill>
              </a:rPr>
              <a:t>или </a:t>
            </a:r>
            <a:r>
              <a:rPr lang="en-US" sz="2800" dirty="0">
                <a:solidFill>
                  <a:srgbClr val="FFC000"/>
                </a:solidFill>
              </a:rPr>
              <a:t>7 / 8</a:t>
            </a:r>
          </a:p>
          <a:p>
            <a:r>
              <a:rPr lang="ru-RU" sz="2800" dirty="0">
                <a:solidFill>
                  <a:srgbClr val="FFC000"/>
                </a:solidFill>
              </a:rPr>
              <a:t>Надо вывести результат операции (калькулятор работает пока </a:t>
            </a:r>
            <a:r>
              <a:rPr lang="ru-RU" sz="2800">
                <a:solidFill>
                  <a:srgbClr val="FFC000"/>
                </a:solidFill>
              </a:rPr>
              <a:t>не ввели Х)</a:t>
            </a:r>
            <a:endParaRPr lang="ru-RU" sz="28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FFC000"/>
                </a:solidFill>
              </a:rPr>
              <a:t>Добавить запоминание ответа (аналог функции </a:t>
            </a:r>
            <a:r>
              <a:rPr lang="en-US" sz="2800" dirty="0">
                <a:solidFill>
                  <a:srgbClr val="FFC000"/>
                </a:solidFill>
              </a:rPr>
              <a:t>ANS </a:t>
            </a:r>
            <a:r>
              <a:rPr lang="ru-RU" sz="2800" dirty="0">
                <a:solidFill>
                  <a:srgbClr val="FFC000"/>
                </a:solidFill>
              </a:rPr>
              <a:t>на калькуляторах), например символ </a:t>
            </a:r>
            <a:r>
              <a:rPr lang="en-US" sz="2800" dirty="0">
                <a:solidFill>
                  <a:srgbClr val="FFC000"/>
                </a:solidFill>
              </a:rPr>
              <a:t>@ </a:t>
            </a:r>
            <a:r>
              <a:rPr lang="ru-RU" sz="2800" dirty="0">
                <a:solidFill>
                  <a:srgbClr val="FFC000"/>
                </a:solidFill>
              </a:rPr>
              <a:t>это будет результат предыдущих вычислений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endParaRPr lang="ru-RU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232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264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Лекция 7  оператор switch-case</vt:lpstr>
      <vt:lpstr>Оператор выбора switch-case (в питухоне аналог – match-case)</vt:lpstr>
      <vt:lpstr>Оператор выбора switch-case (в питухоне аналог – match-case)</vt:lpstr>
      <vt:lpstr>Оператор выбора switch-case</vt:lpstr>
      <vt:lpstr>Оператор выбора switch-case</vt:lpstr>
      <vt:lpstr>Презентация PowerPoint</vt:lpstr>
      <vt:lpstr>Оператор выбора switch-case</vt:lpstr>
      <vt:lpstr>Оператор выбора switch-case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4.2  Некоторые алгоритмы поиска элементов.</dc:title>
  <dc:creator>Alexander Kostyleff</dc:creator>
  <cp:lastModifiedBy>Костылев Александр Валерьевич</cp:lastModifiedBy>
  <cp:revision>28</cp:revision>
  <dcterms:created xsi:type="dcterms:W3CDTF">2021-10-22T14:05:54Z</dcterms:created>
  <dcterms:modified xsi:type="dcterms:W3CDTF">2023-11-02T17:26:17Z</dcterms:modified>
</cp:coreProperties>
</file>