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76" r:id="rId4"/>
    <p:sldId id="282" r:id="rId5"/>
    <p:sldId id="277" r:id="rId6"/>
    <p:sldId id="283" r:id="rId7"/>
    <p:sldId id="286" r:id="rId8"/>
    <p:sldId id="287" r:id="rId9"/>
    <p:sldId id="284" r:id="rId10"/>
    <p:sldId id="289" r:id="rId11"/>
    <p:sldId id="278" r:id="rId12"/>
    <p:sldId id="288" r:id="rId13"/>
    <p:sldId id="28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39A52C-1CE5-4B1D-99CC-9ABB5B6C4253}">
          <p14:sldIdLst>
            <p14:sldId id="257"/>
            <p14:sldId id="268"/>
            <p14:sldId id="276"/>
            <p14:sldId id="282"/>
            <p14:sldId id="277"/>
            <p14:sldId id="283"/>
            <p14:sldId id="286"/>
            <p14:sldId id="287"/>
            <p14:sldId id="284"/>
            <p14:sldId id="289"/>
            <p14:sldId id="278"/>
            <p14:sldId id="288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невской Андрей Эдуардович" initials="КАЭ" lastIdx="1" clrIdx="0">
    <p:extLst>
      <p:ext uri="{19B8F6BF-5375-455C-9EA6-DF929625EA0E}">
        <p15:presenceInfo xmlns:p15="http://schemas.microsoft.com/office/powerpoint/2012/main" userId="Каневской Андрей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1B4A-C9B2-41F9-8ACE-975012AD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982871-0DE1-4604-96C6-7356B578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37C5C-F814-4DFF-B0E5-45D120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050F9-B04A-48AB-886B-C59CB8F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E5982-AB0B-494A-AC4D-091CF30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75E7C-42FF-47B6-B00C-3B0FF6E0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5C282-B759-4C9A-8550-3FB80ED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EC005-8978-4608-9B67-B424F4F0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583AC-B35C-4089-85DD-A53CF0E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2C127-0A12-4AFA-A42D-B27FAC5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FA8AA1-DCCB-4B54-94E6-DAB23BC5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477A1B-9DB4-465B-A46E-2704E880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39D77-9482-4FB6-9FF5-5DC32441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2A12F-07B9-4AAD-BA97-A5908C4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C43B4-49F9-4EA2-B2EA-4391EA6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BBD0-DC1A-4472-9E65-009F901B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5EDAD-965F-45F7-AD65-07754A69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5FF44-AA38-4829-8E07-C44681B9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73489-2CE7-4461-93F6-A769464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90CE3-6711-4932-AEEB-CFE5BCD1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4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55BB-BBE7-4337-8878-A81D750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004D5-67C6-4EE8-9368-41172E85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CBD47-A318-4F0A-B252-3762365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DF6DD-DA34-4169-BFB3-9628FF8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BB3C1-387D-4B21-BE70-8BF88EE2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E600-A319-44AA-9919-32FE119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CECE6-17A7-40E5-BC01-32A7FD2E1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E3607-E045-4D1B-BC8A-9B240C40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BEF58B-91F6-49D2-BD1F-14553657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09DAA-7761-494A-B2CB-362104D5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B444E0-D8E4-4EC9-A9F5-5DB223E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CCC11-3942-4EDC-AC5D-A5CEAC5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D682E-2444-4C9F-AC12-85544E76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B8A22-7F2F-4CBC-98B7-54A2551A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9CA0BA-834E-4873-BE41-80AF3FA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A552FF-02E0-4F08-8FB1-8CACF24C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EB515-03B5-4C0C-B5DE-E73748DF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8F3B24-0162-4771-BF27-0E862C36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CBC197-618B-4507-AE7C-9F7A7569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8FBF7-0753-45B5-9F7C-869D39C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D8921-0CDE-4E4E-863B-784F4189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613BC-CF96-44B4-9273-465C741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8C2D0D-8B5F-4843-99D5-8FEBE51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A94CB3-F02F-4CF2-A341-B86B4EE8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77EEC4-0810-41DF-842A-99C4A8EB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907E0-329B-4651-BB67-53F46C98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0B358-EE17-46F1-814B-B461FCD6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BC9A0-DCD6-4390-BADD-EDE652CB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40672-320F-421D-AE05-F23DACD3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FBE719-6C03-4FA4-88D7-61445BC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6ED9EE-E3A4-4248-929F-B5FAFAEA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8FBD7-5417-479B-BAA0-1DBD11C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7F102-88D0-45D1-AA80-8F0F68B6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3296EE-D933-495D-A652-2443B871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C3508-0667-4400-991A-12D9C102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F4C1CC-A206-47A1-93A1-916625CD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B0548-F4F7-46E8-AE3D-22728F91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DAEF2-3B7B-42FA-BEEB-54D12EA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7CC77-BED1-4537-9FA8-3A39F4E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47C93-E3B9-48BA-83FB-9906F9EC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81D23-3FBF-41DF-A9C1-384993F6C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DF0B-E368-4526-ACFA-63219C33AB6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1CF0B-C0A3-4A74-B32C-B2F29FFE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226EB-C5BC-4B26-A9E5-9029FD981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B%D0%B0%D1%82%D0%B8%D0%BD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19BE9-E1BB-4531-9452-6D44D358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71279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FFC000"/>
                </a:solidFill>
              </a:rPr>
              <a:t>Функции.</a:t>
            </a:r>
            <a:br>
              <a:rPr lang="ru-RU" sz="7200" dirty="0">
                <a:solidFill>
                  <a:srgbClr val="FFC000"/>
                </a:solidFill>
              </a:rPr>
            </a:br>
            <a:endParaRPr lang="ru-RU" sz="3200" b="1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28969D-F216-42E9-8047-9E01A04B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593"/>
            <a:ext cx="9144000" cy="2122714"/>
          </a:xfrm>
        </p:spPr>
        <p:txBody>
          <a:bodyPr/>
          <a:lstStyle/>
          <a:p>
            <a:r>
              <a:rPr lang="ru-RU" dirty="0">
                <a:solidFill>
                  <a:srgbClr val="FFC000"/>
                </a:solidFill>
              </a:rPr>
              <a:t>Школа Кода</a:t>
            </a:r>
          </a:p>
          <a:p>
            <a:r>
              <a:rPr lang="ru-RU" dirty="0">
                <a:solidFill>
                  <a:srgbClr val="FFC000"/>
                </a:solidFill>
              </a:rPr>
              <a:t>Курс С/С++ 2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ru-RU" dirty="0">
                <a:solidFill>
                  <a:srgbClr val="FFC000"/>
                </a:solidFill>
              </a:rPr>
              <a:t>/2</a:t>
            </a:r>
            <a:r>
              <a:rPr lang="en-US" dirty="0">
                <a:solidFill>
                  <a:srgbClr val="FFC000"/>
                </a:solidFill>
              </a:rPr>
              <a:t>4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C000"/>
                </a:solidFill>
              </a:rPr>
              <a:t>Преподаватель: Костылев Александр Валерьевич</a:t>
            </a:r>
          </a:p>
          <a:p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3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Передача аргументов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1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8887189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85986" y="1154297"/>
            <a:ext cx="116281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Каждый аргумент записывается через запятую с указанием его типа данных. У функции также могут отсутствовать аргументы.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E5E0A3F-4D15-442E-9A89-333A58A5A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6882"/>
            <a:ext cx="12192000" cy="423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1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0975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Функции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Я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10122803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8933" y="1752542"/>
            <a:ext cx="9091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т</a:t>
            </a:r>
            <a:endParaRPr lang="ru-RU" sz="2400" u="sng" dirty="0">
              <a:solidFill>
                <a:schemeClr val="accent4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99F37B-7C3F-33F6-A788-1CD0C8F11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255"/>
            <a:ext cx="12192000" cy="55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075"/>
            <a:ext cx="10515600" cy="4120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rgbClr val="FFC000"/>
                </a:solidFill>
              </a:rPr>
              <a:t>Задачи на функции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188843" y="616227"/>
            <a:ext cx="11748052" cy="624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Вводится возраст вашего кореша, если ему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&gt;10, 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то он молодой, если ему больше 20 то он бывалый, если больше 30 то старый, больше 40 – таких не бывает, иначе он просто какой то перец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Вводятся координаты точки А. Надо узнать, в какой она четверти – вернуть значение – номер четверти</a:t>
            </a:r>
          </a:p>
          <a:p>
            <a:pPr marL="514350" indent="-514350" algn="just">
              <a:buFont typeface="+mj-lt"/>
              <a:buAutoNum type="arabicPeriod"/>
            </a:pP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4B8B0F6-8102-4117-B10E-4893D8E1501D}"/>
              </a:ext>
            </a:extLst>
          </p:cNvPr>
          <p:cNvSpPr/>
          <p:nvPr/>
        </p:nvSpPr>
        <p:spPr>
          <a:xfrm>
            <a:off x="11085195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46525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Функции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11085195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8933" y="1382539"/>
            <a:ext cx="9091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Итак</a:t>
            </a:r>
            <a:endParaRPr lang="ru-RU" sz="2400" u="sng" dirty="0">
              <a:solidFill>
                <a:schemeClr val="accent4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29C41B-33D2-C90D-7EDB-BDF9E09D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2100077"/>
            <a:ext cx="11622122" cy="26578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B54210-278B-5E56-C97F-7F98E2286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33" y="5052565"/>
            <a:ext cx="4896533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8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Функции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0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8934" y="1752542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Фу́нкция</a:t>
            </a:r>
            <a:r>
              <a:rPr lang="ru-RU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b="0" i="0" u="none" strike="noStrike" dirty="0">
                <a:solidFill>
                  <a:schemeClr val="accent4"/>
                </a:solidFill>
                <a:effectLst/>
                <a:latin typeface="Arial" panose="020B0604020202020204" pitchFamily="34" charset="0"/>
                <a:hlinkClick r:id="rId2" tooltip="Латин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лат.</a:t>
            </a:r>
            <a:r>
              <a:rPr lang="ru-RU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dirty="0" err="1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functio</a:t>
            </a:r>
            <a:r>
              <a:rPr lang="ru-RU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 — </a:t>
            </a:r>
            <a:r>
              <a:rPr lang="ru-RU" b="0" i="1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исполнение, совершение</a:t>
            </a:r>
            <a:r>
              <a:rPr lang="ru-RU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) — отношение между элементами, при котором изменение в одном элементе влечёт изменение в другом.</a:t>
            </a:r>
          </a:p>
          <a:p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6CB54-11EE-0CDB-CA2F-3C22C8266804}"/>
              </a:ext>
            </a:extLst>
          </p:cNvPr>
          <p:cNvSpPr txBox="1"/>
          <p:nvPr/>
        </p:nvSpPr>
        <p:spPr>
          <a:xfrm>
            <a:off x="278934" y="17718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4"/>
                </a:solidFill>
              </a:rPr>
              <a:t>Школа</a:t>
            </a:r>
            <a:r>
              <a:rPr lang="en-US" dirty="0">
                <a:solidFill>
                  <a:schemeClr val="accent4"/>
                </a:solidFill>
              </a:rPr>
              <a:t>::</a:t>
            </a:r>
            <a:r>
              <a:rPr lang="ru-RU" dirty="0">
                <a:solidFill>
                  <a:schemeClr val="accent4"/>
                </a:solidFill>
              </a:rPr>
              <a:t>Кода 202</a:t>
            </a:r>
            <a:r>
              <a:rPr lang="en-US" dirty="0">
                <a:solidFill>
                  <a:schemeClr val="accent4"/>
                </a:solidFill>
              </a:rPr>
              <a:t>3</a:t>
            </a:r>
            <a:r>
              <a:rPr lang="ru-RU" dirty="0">
                <a:solidFill>
                  <a:schemeClr val="accent4"/>
                </a:solidFill>
              </a:rPr>
              <a:t>/2</a:t>
            </a:r>
            <a:r>
              <a:rPr lang="en-US" dirty="0">
                <a:solidFill>
                  <a:schemeClr val="accent4"/>
                </a:solidFill>
              </a:rPr>
              <a:t>4</a:t>
            </a:r>
            <a:r>
              <a:rPr lang="ru-RU" dirty="0">
                <a:solidFill>
                  <a:schemeClr val="accent4"/>
                </a:solidFill>
              </a:rPr>
              <a:t> С++ 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ru-RU" dirty="0">
                <a:solidFill>
                  <a:schemeClr val="accent4"/>
                </a:solidFill>
              </a:rPr>
              <a:t>Костылев А. В.</a:t>
            </a:r>
          </a:p>
        </p:txBody>
      </p:sp>
    </p:spTree>
    <p:extLst>
      <p:ext uri="{BB962C8B-B14F-4D97-AF65-F5344CB8AC3E}">
        <p14:creationId xmlns:p14="http://schemas.microsoft.com/office/powerpoint/2010/main" val="239313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Вспомним математику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</a:t>
            </a:r>
            <a:r>
              <a:rPr lang="ru-RU" sz="1400" dirty="0" err="1">
                <a:solidFill>
                  <a:srgbClr val="FFC000"/>
                </a:solidFill>
              </a:rPr>
              <a:t>высша</a:t>
            </a:r>
            <a:r>
              <a:rPr lang="ru-RU" sz="1400" dirty="0">
                <a:solidFill>
                  <a:srgbClr val="FFC000"/>
                </a:solidFill>
              </a:rPr>
              <a:t>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1359017" y="6175967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8933" y="1752542"/>
            <a:ext cx="90915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solidFill>
                  <a:schemeClr val="accent4"/>
                </a:solidFill>
                <a:effectLst/>
                <a:latin typeface="YS Text"/>
              </a:rPr>
              <a:t>Зачем? Во первых это БАЗА ЭТО ЗНАТЬ НАДО</a:t>
            </a:r>
          </a:p>
          <a:p>
            <a:r>
              <a:rPr lang="ru-RU" sz="2400" b="1" dirty="0">
                <a:solidFill>
                  <a:schemeClr val="accent4"/>
                </a:solidFill>
                <a:latin typeface="YS Text"/>
              </a:rPr>
              <a:t>Во вторых все основано на </a:t>
            </a:r>
            <a:r>
              <a:rPr lang="ru-RU" sz="2400" b="1" dirty="0" err="1">
                <a:solidFill>
                  <a:schemeClr val="accent4"/>
                </a:solidFill>
                <a:latin typeface="YS Text"/>
              </a:rPr>
              <a:t>матеше</a:t>
            </a:r>
            <a:r>
              <a:rPr lang="ru-RU" sz="2400" b="1" dirty="0">
                <a:solidFill>
                  <a:schemeClr val="accent4"/>
                </a:solidFill>
                <a:latin typeface="YS Text"/>
              </a:rPr>
              <a:t>. </a:t>
            </a:r>
          </a:p>
          <a:p>
            <a:r>
              <a:rPr lang="ru-RU" sz="2400" b="1" dirty="0">
                <a:solidFill>
                  <a:schemeClr val="accent4"/>
                </a:solidFill>
                <a:latin typeface="YS Text"/>
              </a:rPr>
              <a:t>Как выглядят функции в </a:t>
            </a:r>
            <a:r>
              <a:rPr lang="ru-RU" sz="2400" b="1" dirty="0" err="1">
                <a:solidFill>
                  <a:schemeClr val="accent4"/>
                </a:solidFill>
                <a:latin typeface="YS Text"/>
              </a:rPr>
              <a:t>матеше</a:t>
            </a:r>
            <a:r>
              <a:rPr lang="ru-RU" sz="2400" b="1" dirty="0">
                <a:solidFill>
                  <a:schemeClr val="accent4"/>
                </a:solidFill>
                <a:latin typeface="YS Text"/>
              </a:rPr>
              <a:t>? </a:t>
            </a:r>
          </a:p>
          <a:p>
            <a:r>
              <a:rPr lang="ru-RU" sz="2400" b="1" i="0" dirty="0">
                <a:solidFill>
                  <a:schemeClr val="accent4"/>
                </a:solidFill>
                <a:effectLst/>
                <a:latin typeface="YS Text"/>
              </a:rPr>
              <a:t>У каждой функции есть имя, аргументы и само тело.</a:t>
            </a:r>
          </a:p>
          <a:p>
            <a:r>
              <a:rPr lang="ru-RU" sz="2400" b="1" dirty="0">
                <a:solidFill>
                  <a:schemeClr val="accent4"/>
                </a:solidFill>
                <a:latin typeface="YS Text"/>
              </a:rPr>
              <a:t>Пример: </a:t>
            </a:r>
            <a:r>
              <a:rPr lang="en-US" sz="2400" b="1" dirty="0">
                <a:solidFill>
                  <a:schemeClr val="accent4"/>
                </a:solidFill>
                <a:latin typeface="YS Text"/>
              </a:rPr>
              <a:t>f(x) = x*5; g(x, y) = x – y; </a:t>
            </a:r>
            <a:endParaRPr lang="ru-RU" sz="2400" b="1" i="0" dirty="0">
              <a:solidFill>
                <a:schemeClr val="accent4"/>
              </a:solidFill>
              <a:effectLst/>
              <a:latin typeface="YS Text"/>
            </a:endParaRPr>
          </a:p>
          <a:p>
            <a:r>
              <a:rPr lang="ru-RU" sz="2400" dirty="0">
                <a:solidFill>
                  <a:schemeClr val="accent4"/>
                </a:solidFill>
              </a:rPr>
              <a:t>Функция принимает на вход определенные данные определенного типа, совершает над ними какие то действия, описанные в теле и получает какой то результат. Дальше этот результат заменяет точку вызова функции и используется далее. Например есть у нас выражение </a:t>
            </a:r>
            <a:r>
              <a:rPr lang="en-US" sz="2400" dirty="0">
                <a:solidFill>
                  <a:schemeClr val="accent4"/>
                </a:solidFill>
              </a:rPr>
              <a:t>z=</a:t>
            </a:r>
            <a:r>
              <a:rPr lang="ru-RU" sz="2400" dirty="0">
                <a:solidFill>
                  <a:schemeClr val="accent4"/>
                </a:solidFill>
              </a:rPr>
              <a:t> </a:t>
            </a:r>
            <a:r>
              <a:rPr lang="en-US" sz="2400" dirty="0">
                <a:solidFill>
                  <a:schemeClr val="accent4"/>
                </a:solidFill>
              </a:rPr>
              <a:t>f(2) + g(1,2), </a:t>
            </a:r>
            <a:r>
              <a:rPr lang="ru-RU" sz="2400" dirty="0">
                <a:solidFill>
                  <a:schemeClr val="accent4"/>
                </a:solidFill>
              </a:rPr>
              <a:t>в результате </a:t>
            </a:r>
            <a:r>
              <a:rPr lang="en-US" sz="2400" dirty="0">
                <a:solidFill>
                  <a:schemeClr val="accent4"/>
                </a:solidFill>
              </a:rPr>
              <a:t>z = (2*5) + (1-2) &lt;=&gt; z = 9; </a:t>
            </a:r>
            <a:endParaRPr lang="ru-RU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3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Функции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2306973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8934" y="1752542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  <a:latin typeface="Arial" panose="020B0604020202020204" pitchFamily="34" charset="0"/>
              </a:rPr>
              <a:t>Функции нужны чтобы не писать одно и тоже, когда надо выполнять какие то действия в которых отличаются лишь входные данные. Когда надо один и тот же кусок кода использовать в разных местах.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6CB54-11EE-0CDB-CA2F-3C22C8266804}"/>
              </a:ext>
            </a:extLst>
          </p:cNvPr>
          <p:cNvSpPr txBox="1"/>
          <p:nvPr/>
        </p:nvSpPr>
        <p:spPr>
          <a:xfrm>
            <a:off x="278934" y="17718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4"/>
                </a:solidFill>
              </a:rPr>
              <a:t>Школа</a:t>
            </a:r>
            <a:r>
              <a:rPr lang="en-US" dirty="0">
                <a:solidFill>
                  <a:schemeClr val="accent4"/>
                </a:solidFill>
              </a:rPr>
              <a:t>::</a:t>
            </a:r>
            <a:r>
              <a:rPr lang="ru-RU" dirty="0">
                <a:solidFill>
                  <a:schemeClr val="accent4"/>
                </a:solidFill>
              </a:rPr>
              <a:t>Кода 2022/23 С++ 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ru-RU" dirty="0">
                <a:solidFill>
                  <a:schemeClr val="accent4"/>
                </a:solidFill>
              </a:rPr>
              <a:t>Костылев А. В.</a:t>
            </a:r>
          </a:p>
        </p:txBody>
      </p:sp>
    </p:spTree>
    <p:extLst>
      <p:ext uri="{BB962C8B-B14F-4D97-AF65-F5344CB8AC3E}">
        <p14:creationId xmlns:p14="http://schemas.microsoft.com/office/powerpoint/2010/main" val="404651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125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Функции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1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3028426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69208" y="789982"/>
            <a:ext cx="116281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Теперь как это выглядит у нас. Функция это обособленный, отдельный фрагмент кода,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который живет строго в рамках тела функции. Нам доступна память только из глобальной области и то что передали как аргумент. У функции есть сигнатура. Сигнатура это основное ее описание (шапка) – тип возвращаемого значения, ее название (имя) и список аргументов, которые она принимает. Аргументы это объекты  (и/или переменные). Сам код описан в теле функции – то есть то что она делает вообще. Также функция ДОЛЖНА возвращать то что у нее указано в качестве возвращаемого значения. Или, если это </a:t>
            </a:r>
            <a:r>
              <a:rPr lang="en-US" sz="2400" dirty="0">
                <a:solidFill>
                  <a:schemeClr val="accent4"/>
                </a:solidFill>
              </a:rPr>
              <a:t>void, </a:t>
            </a:r>
            <a:r>
              <a:rPr lang="ru-RU" sz="2400" dirty="0">
                <a:solidFill>
                  <a:schemeClr val="accent4"/>
                </a:solidFill>
              </a:rPr>
              <a:t>то мы ничего не возвращаем или пустой </a:t>
            </a:r>
            <a:r>
              <a:rPr lang="en-US" sz="2400" dirty="0">
                <a:solidFill>
                  <a:schemeClr val="accent4"/>
                </a:solidFill>
              </a:rPr>
              <a:t>return;</a:t>
            </a:r>
            <a:r>
              <a:rPr lang="ru-RU" sz="2400" dirty="0">
                <a:solidFill>
                  <a:schemeClr val="accent4"/>
                </a:solidFill>
              </a:rPr>
              <a:t>				З.Ы. кому интересно как  я такое написал – смотри конец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73BAF7-3D7A-0414-5DCC-6A443D76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4" y="4206302"/>
            <a:ext cx="1091717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9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функции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1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4387443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111153" y="1154297"/>
            <a:ext cx="116281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Функции описываются в глобальном пространстве. Или в объектах, но это позже. 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Как мы поняли у функции ОБЯЗАТЕЛЬНО должно быть возвращаемое значение, имя функции (тоже необязательно – читай про лямбда функции), список аргументов (может быть пустым), тело функции – тоже может быть пустым, и возвращаемое значение</a:t>
            </a:r>
          </a:p>
          <a:p>
            <a:endParaRPr lang="ru-RU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9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Возвращаемое значение функции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1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6657944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111153" y="1154297"/>
            <a:ext cx="1162812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Тип возвращаемого значения совпадает с типом функции, который указывается при ее объявлении, то есть </a:t>
            </a:r>
            <a:r>
              <a:rPr lang="en-US" sz="2400" dirty="0">
                <a:solidFill>
                  <a:schemeClr val="accent4"/>
                </a:solidFill>
              </a:rPr>
              <a:t>int sum() </a:t>
            </a:r>
            <a:r>
              <a:rPr lang="ru-RU" sz="2400" dirty="0">
                <a:solidFill>
                  <a:schemeClr val="accent4"/>
                </a:solidFill>
              </a:rPr>
              <a:t>должна вернуть объект типа </a:t>
            </a:r>
            <a:r>
              <a:rPr lang="en-US" sz="2400" dirty="0">
                <a:solidFill>
                  <a:schemeClr val="accent4"/>
                </a:solidFill>
              </a:rPr>
              <a:t>int.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Если функция не должна ничего возвращать – то мы используем тип </a:t>
            </a:r>
            <a:r>
              <a:rPr lang="en-US" sz="2400" dirty="0">
                <a:solidFill>
                  <a:schemeClr val="accent4"/>
                </a:solidFill>
              </a:rPr>
              <a:t>void (</a:t>
            </a:r>
            <a:r>
              <a:rPr lang="ru-RU" sz="2400" dirty="0">
                <a:solidFill>
                  <a:schemeClr val="accent4"/>
                </a:solidFill>
              </a:rPr>
              <a:t>пустота в переводе</a:t>
            </a:r>
            <a:r>
              <a:rPr lang="en-US" sz="2400" dirty="0">
                <a:solidFill>
                  <a:schemeClr val="accent4"/>
                </a:solidFill>
              </a:rPr>
              <a:t>)</a:t>
            </a:r>
            <a:r>
              <a:rPr lang="ru-RU" sz="2400" dirty="0">
                <a:solidFill>
                  <a:schemeClr val="accent4"/>
                </a:solidFill>
              </a:rPr>
              <a:t>. Например, функция</a:t>
            </a:r>
            <a:r>
              <a:rPr lang="en-US" sz="2400" dirty="0">
                <a:solidFill>
                  <a:schemeClr val="accent4"/>
                </a:solidFill>
              </a:rPr>
              <a:t>: 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void </a:t>
            </a:r>
            <a:r>
              <a:rPr lang="en-US" sz="2400" dirty="0" err="1">
                <a:solidFill>
                  <a:schemeClr val="accent4"/>
                </a:solidFill>
              </a:rPr>
              <a:t>printName</a:t>
            </a:r>
            <a:r>
              <a:rPr lang="en-US" sz="2400" dirty="0">
                <a:solidFill>
                  <a:schemeClr val="accent4"/>
                </a:solidFill>
              </a:rPr>
              <a:t>()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{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</a:rPr>
              <a:t>cout</a:t>
            </a:r>
            <a:r>
              <a:rPr lang="en-US" sz="2400" dirty="0">
                <a:solidFill>
                  <a:schemeClr val="accent4"/>
                </a:solidFill>
              </a:rPr>
              <a:t> &lt;&lt;“</a:t>
            </a:r>
            <a:r>
              <a:rPr lang="ru-RU" sz="2400" dirty="0">
                <a:solidFill>
                  <a:schemeClr val="accent4"/>
                </a:solidFill>
              </a:rPr>
              <a:t>Саня</a:t>
            </a:r>
            <a:r>
              <a:rPr lang="en-US" sz="2400" dirty="0">
                <a:solidFill>
                  <a:schemeClr val="accent4"/>
                </a:solidFill>
              </a:rPr>
              <a:t>”; 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}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ничего не возвращает, она делает свою работу и просто завершается.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Чтобы принудительно выйти из </a:t>
            </a:r>
            <a:r>
              <a:rPr lang="en-US" sz="2400" dirty="0">
                <a:solidFill>
                  <a:schemeClr val="accent4"/>
                </a:solidFill>
              </a:rPr>
              <a:t>void </a:t>
            </a:r>
            <a:r>
              <a:rPr lang="ru-RU" sz="2400" dirty="0">
                <a:solidFill>
                  <a:schemeClr val="accent4"/>
                </a:solidFill>
              </a:rPr>
              <a:t>функции можно использовать </a:t>
            </a:r>
            <a:r>
              <a:rPr lang="en-US" sz="2400" dirty="0">
                <a:solidFill>
                  <a:schemeClr val="accent4"/>
                </a:solidFill>
              </a:rPr>
              <a:t>return; </a:t>
            </a:r>
            <a:r>
              <a:rPr lang="ru-RU" sz="2400" dirty="0">
                <a:solidFill>
                  <a:schemeClr val="accent4"/>
                </a:solidFill>
              </a:rPr>
              <a:t>(без аргумента)</a:t>
            </a:r>
          </a:p>
        </p:txBody>
      </p:sp>
    </p:spTree>
    <p:extLst>
      <p:ext uri="{BB962C8B-B14F-4D97-AF65-F5344CB8AC3E}">
        <p14:creationId xmlns:p14="http://schemas.microsoft.com/office/powerpoint/2010/main" val="113814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Область видимости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1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8083789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111153" y="1154297"/>
            <a:ext cx="116281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Переменные, созданные в функции живут в ее пределах. Сами функции расположены или в глобальном пространстве, или внутри более сложных объектов.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Чтобы функцию было видно, ее надо объявить из более общего пространства и разместить выше по коду. Например, если мы хотим их функции </a:t>
            </a:r>
            <a:r>
              <a:rPr lang="en-US" sz="2400" dirty="0">
                <a:solidFill>
                  <a:schemeClr val="accent4"/>
                </a:solidFill>
              </a:rPr>
              <a:t>int main() </a:t>
            </a:r>
            <a:r>
              <a:rPr lang="ru-RU" sz="2400" dirty="0">
                <a:solidFill>
                  <a:schemeClr val="accent4"/>
                </a:solidFill>
              </a:rPr>
              <a:t>вызывать пользовательскую функцию, мы должны ее объявить выше и в </a:t>
            </a:r>
            <a:r>
              <a:rPr lang="ru-RU" sz="2400" dirty="0" err="1">
                <a:solidFill>
                  <a:schemeClr val="accent4"/>
                </a:solidFill>
              </a:rPr>
              <a:t>глобале</a:t>
            </a:r>
            <a:r>
              <a:rPr lang="ru-RU" sz="2400" dirty="0">
                <a:solidFill>
                  <a:schemeClr val="accent4"/>
                </a:solidFill>
              </a:rPr>
              <a:t>.</a:t>
            </a:r>
          </a:p>
          <a:p>
            <a:endParaRPr lang="ru-RU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96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функции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1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8887189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85986" y="1154297"/>
            <a:ext cx="116281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Вот пример как мы описываем функцию. Она у нас в </a:t>
            </a:r>
            <a:r>
              <a:rPr lang="ru-RU" sz="2400" dirty="0" err="1">
                <a:solidFill>
                  <a:schemeClr val="accent4"/>
                </a:solidFill>
              </a:rPr>
              <a:t>глобале</a:t>
            </a:r>
            <a:r>
              <a:rPr lang="ru-RU" sz="2400" dirty="0">
                <a:solidFill>
                  <a:schemeClr val="accent4"/>
                </a:solidFill>
              </a:rPr>
              <a:t>. Вызов происходит в </a:t>
            </a:r>
            <a:r>
              <a:rPr lang="en-US" sz="2400" dirty="0">
                <a:solidFill>
                  <a:schemeClr val="accent4"/>
                </a:solidFill>
              </a:rPr>
              <a:t>main()</a:t>
            </a:r>
            <a:r>
              <a:rPr lang="ru-RU" sz="2400" dirty="0">
                <a:solidFill>
                  <a:schemeClr val="accent4"/>
                </a:solidFill>
              </a:rPr>
              <a:t>. Во время вызова программа просто переходит на строчку с началом функции.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14A5F0B-EC02-68D9-E504-3CC41A61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6632"/>
            <a:ext cx="9440592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93931"/>
      </p:ext>
    </p:extLst>
  </p:cSld>
  <p:clrMapOvr>
    <a:masterClrMapping/>
  </p:clrMapOvr>
</p:sld>
</file>

<file path=ppt/theme/theme1.xml><?xml version="1.0" encoding="utf-8"?>
<a:theme xmlns:a="http://schemas.openxmlformats.org/drawingml/2006/main" name="ШК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К" id="{F030E706-4090-49B5-B2F7-DEBED1124793}" vid="{B8B119BC-9994-4F88-A4A3-4DED65AE12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3608</TotalTime>
  <Words>725</Words>
  <Application>Microsoft Office PowerPoint</Application>
  <PresentationFormat>Широкоэкранный</PresentationFormat>
  <Paragraphs>54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YS Text</vt:lpstr>
      <vt:lpstr>ШК</vt:lpstr>
      <vt:lpstr>Функции. </vt:lpstr>
      <vt:lpstr>Функции</vt:lpstr>
      <vt:lpstr>Вспомним математику</vt:lpstr>
      <vt:lpstr>Функции</vt:lpstr>
      <vt:lpstr>Функции</vt:lpstr>
      <vt:lpstr>функции</vt:lpstr>
      <vt:lpstr>Возвращаемое значение функции</vt:lpstr>
      <vt:lpstr>Область видимости</vt:lpstr>
      <vt:lpstr>функции</vt:lpstr>
      <vt:lpstr>Передача аргументов</vt:lpstr>
      <vt:lpstr>Функции</vt:lpstr>
      <vt:lpstr>Задачи на функции</vt:lpstr>
      <vt:lpstr>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  Побитовые операции и сдвиги в С++</dc:title>
  <dc:creator>Каневской Андрей Эдуардович</dc:creator>
  <cp:lastModifiedBy>Костылев Александр Валерьевич</cp:lastModifiedBy>
  <cp:revision>52</cp:revision>
  <dcterms:created xsi:type="dcterms:W3CDTF">2018-10-30T08:05:18Z</dcterms:created>
  <dcterms:modified xsi:type="dcterms:W3CDTF">2024-02-08T16:45:05Z</dcterms:modified>
</cp:coreProperties>
</file>