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80" r:id="rId6"/>
    <p:sldId id="268" r:id="rId7"/>
    <p:sldId id="281" r:id="rId8"/>
    <p:sldId id="271" r:id="rId9"/>
    <p:sldId id="270" r:id="rId10"/>
    <p:sldId id="274" r:id="rId11"/>
    <p:sldId id="275" r:id="rId12"/>
    <p:sldId id="276" r:id="rId13"/>
    <p:sldId id="269" r:id="rId14"/>
    <p:sldId id="277" r:id="rId15"/>
    <p:sldId id="278" r:id="rId16"/>
    <p:sldId id="279" r:id="rId17"/>
    <p:sldId id="272" r:id="rId18"/>
    <p:sldId id="282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39A52C-1CE5-4B1D-99CC-9ABB5B6C4253}">
          <p14:sldIdLst>
            <p14:sldId id="257"/>
            <p14:sldId id="280"/>
            <p14:sldId id="268"/>
            <p14:sldId id="281"/>
            <p14:sldId id="271"/>
            <p14:sldId id="270"/>
            <p14:sldId id="274"/>
            <p14:sldId id="275"/>
            <p14:sldId id="276"/>
            <p14:sldId id="269"/>
            <p14:sldId id="277"/>
            <p14:sldId id="278"/>
            <p14:sldId id="279"/>
            <p14:sldId id="272"/>
            <p14:sldId id="28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невской Андрей Эдуардович" initials="КАЭ" lastIdx="1" clrIdx="0">
    <p:extLst>
      <p:ext uri="{19B8F6BF-5375-455C-9EA6-DF929625EA0E}">
        <p15:presenceInfo xmlns:p15="http://schemas.microsoft.com/office/powerpoint/2012/main" userId="Каневской Андрей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Kanevskoy" userId="46d3bd43-7fcf-46eb-9fa3-2a503db1a429" providerId="ADAL" clId="{5A3AAD6F-5A54-47A2-AED4-119BCFE996EA}"/>
    <pc:docChg chg="modSld">
      <pc:chgData name="Andrey Kanevskoy" userId="46d3bd43-7fcf-46eb-9fa3-2a503db1a429" providerId="ADAL" clId="{5A3AAD6F-5A54-47A2-AED4-119BCFE996EA}" dt="2019-11-12T15:48:09.621" v="5" actId="20577"/>
      <pc:docMkLst>
        <pc:docMk/>
      </pc:docMkLst>
      <pc:sldChg chg="modSp">
        <pc:chgData name="Andrey Kanevskoy" userId="46d3bd43-7fcf-46eb-9fa3-2a503db1a429" providerId="ADAL" clId="{5A3AAD6F-5A54-47A2-AED4-119BCFE996EA}" dt="2019-11-12T15:48:09.621" v="5" actId="20577"/>
        <pc:sldMkLst>
          <pc:docMk/>
          <pc:sldMk cId="231826805" sldId="272"/>
        </pc:sldMkLst>
        <pc:spChg chg="mod">
          <ac:chgData name="Andrey Kanevskoy" userId="46d3bd43-7fcf-46eb-9fa3-2a503db1a429" providerId="ADAL" clId="{5A3AAD6F-5A54-47A2-AED4-119BCFE996EA}" dt="2019-11-12T15:48:04.854" v="3" actId="20577"/>
          <ac:spMkLst>
            <pc:docMk/>
            <pc:sldMk cId="231826805" sldId="272"/>
            <ac:spMk id="3" creationId="{B3CF1FDC-DE59-411B-A399-057727C86D9A}"/>
          </ac:spMkLst>
        </pc:spChg>
        <pc:spChg chg="mod">
          <ac:chgData name="Andrey Kanevskoy" userId="46d3bd43-7fcf-46eb-9fa3-2a503db1a429" providerId="ADAL" clId="{5A3AAD6F-5A54-47A2-AED4-119BCFE996EA}" dt="2019-11-12T15:48:09.621" v="5" actId="20577"/>
          <ac:spMkLst>
            <pc:docMk/>
            <pc:sldMk cId="231826805" sldId="272"/>
            <ac:spMk id="5" creationId="{590C209C-5EA6-4455-9316-73126D28F681}"/>
          </ac:spMkLst>
        </pc:spChg>
      </pc:sldChg>
    </pc:docChg>
  </pc:docChgLst>
  <pc:docChgLst>
    <pc:chgData name="Andrey Kanevskoy" userId="46d3bd43-7fcf-46eb-9fa3-2a503db1a429" providerId="ADAL" clId="{4C00765C-C139-4DBF-947E-F6567EEBE7BF}"/>
    <pc:docChg chg="modSld">
      <pc:chgData name="Andrey Kanevskoy" userId="46d3bd43-7fcf-46eb-9fa3-2a503db1a429" providerId="ADAL" clId="{4C00765C-C139-4DBF-947E-F6567EEBE7BF}" dt="2019-11-10T06:37:27.226" v="24" actId="20577"/>
      <pc:docMkLst>
        <pc:docMk/>
      </pc:docMkLst>
      <pc:sldChg chg="modSp">
        <pc:chgData name="Andrey Kanevskoy" userId="46d3bd43-7fcf-46eb-9fa3-2a503db1a429" providerId="ADAL" clId="{4C00765C-C139-4DBF-947E-F6567EEBE7BF}" dt="2019-11-10T06:37:10.877" v="9" actId="20577"/>
        <pc:sldMkLst>
          <pc:docMk/>
          <pc:sldMk cId="231826805" sldId="272"/>
        </pc:sldMkLst>
        <pc:spChg chg="mod">
          <ac:chgData name="Andrey Kanevskoy" userId="46d3bd43-7fcf-46eb-9fa3-2a503db1a429" providerId="ADAL" clId="{4C00765C-C139-4DBF-947E-F6567EEBE7BF}" dt="2019-11-10T06:37:07.193" v="4" actId="20577"/>
          <ac:spMkLst>
            <pc:docMk/>
            <pc:sldMk cId="231826805" sldId="272"/>
            <ac:spMk id="3" creationId="{B3CF1FDC-DE59-411B-A399-057727C86D9A}"/>
          </ac:spMkLst>
        </pc:spChg>
        <pc:spChg chg="mod">
          <ac:chgData name="Andrey Kanevskoy" userId="46d3bd43-7fcf-46eb-9fa3-2a503db1a429" providerId="ADAL" clId="{4C00765C-C139-4DBF-947E-F6567EEBE7BF}" dt="2019-11-10T06:37:10.877" v="9" actId="20577"/>
          <ac:spMkLst>
            <pc:docMk/>
            <pc:sldMk cId="231826805" sldId="272"/>
            <ac:spMk id="5" creationId="{590C209C-5EA6-4455-9316-73126D28F681}"/>
          </ac:spMkLst>
        </pc:spChg>
      </pc:sldChg>
      <pc:sldChg chg="modSp">
        <pc:chgData name="Andrey Kanevskoy" userId="46d3bd43-7fcf-46eb-9fa3-2a503db1a429" providerId="ADAL" clId="{4C00765C-C139-4DBF-947E-F6567EEBE7BF}" dt="2019-11-10T06:37:27.226" v="24" actId="20577"/>
        <pc:sldMkLst>
          <pc:docMk/>
          <pc:sldMk cId="755119282" sldId="277"/>
        </pc:sldMkLst>
        <pc:spChg chg="mod">
          <ac:chgData name="Andrey Kanevskoy" userId="46d3bd43-7fcf-46eb-9fa3-2a503db1a429" providerId="ADAL" clId="{4C00765C-C139-4DBF-947E-F6567EEBE7BF}" dt="2019-11-10T06:37:18.775" v="14" actId="20577"/>
          <ac:spMkLst>
            <pc:docMk/>
            <pc:sldMk cId="755119282" sldId="277"/>
            <ac:spMk id="3" creationId="{B3CF1FDC-DE59-411B-A399-057727C86D9A}"/>
          </ac:spMkLst>
        </pc:spChg>
        <pc:spChg chg="mod">
          <ac:chgData name="Andrey Kanevskoy" userId="46d3bd43-7fcf-46eb-9fa3-2a503db1a429" providerId="ADAL" clId="{4C00765C-C139-4DBF-947E-F6567EEBE7BF}" dt="2019-11-10T06:37:23.430" v="19" actId="20577"/>
          <ac:spMkLst>
            <pc:docMk/>
            <pc:sldMk cId="755119282" sldId="277"/>
            <ac:spMk id="5" creationId="{590C209C-5EA6-4455-9316-73126D28F681}"/>
          </ac:spMkLst>
        </pc:spChg>
        <pc:spChg chg="mod">
          <ac:chgData name="Andrey Kanevskoy" userId="46d3bd43-7fcf-46eb-9fa3-2a503db1a429" providerId="ADAL" clId="{4C00765C-C139-4DBF-947E-F6567EEBE7BF}" dt="2019-11-10T06:37:27.226" v="24" actId="20577"/>
          <ac:spMkLst>
            <pc:docMk/>
            <pc:sldMk cId="755119282" sldId="277"/>
            <ac:spMk id="8" creationId="{B243A997-9D64-42CB-B5A6-F766FBEEE9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1B4A-C9B2-41F9-8ACE-975012AD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982871-0DE1-4604-96C6-7356B578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37C5C-F814-4DFF-B0E5-45D120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050F9-B04A-48AB-886B-C59CB8F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E5982-AB0B-494A-AC4D-091CF30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87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75E7C-42FF-47B6-B00C-3B0FF6E0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5C282-B759-4C9A-8550-3FB80ED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EC005-8978-4608-9B67-B424F4F0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583AC-B35C-4089-85DD-A53CF0E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2C127-0A12-4AFA-A42D-B27FAC5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2261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FA8AA1-DCCB-4B54-94E6-DAB23BC5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477A1B-9DB4-465B-A46E-2704E880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39D77-9482-4FB6-9FF5-5DC32441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2A12F-07B9-4AAD-BA97-A5908C4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C43B4-49F9-4EA2-B2EA-4391EA6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707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BBD0-DC1A-4472-9E65-009F901B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5EDAD-965F-45F7-AD65-07754A69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5FF44-AA38-4829-8E07-C44681B9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73489-2CE7-4461-93F6-A769464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90CE3-6711-4932-AEEB-CFE5BCD1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4457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55BB-BBE7-4337-8878-A81D750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004D5-67C6-4EE8-9368-41172E85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CBD47-A318-4F0A-B252-3762365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DF6DD-DA34-4169-BFB3-9628FF8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BB3C1-387D-4B21-BE70-8BF88EE2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0441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E600-A319-44AA-9919-32FE119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CECE6-17A7-40E5-BC01-32A7FD2E1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E3607-E045-4D1B-BC8A-9B240C40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BEF58B-91F6-49D2-BD1F-14553657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09DAA-7761-494A-B2CB-362104D5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B444E0-D8E4-4EC9-A9F5-5DB223E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6019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CCC11-3942-4EDC-AC5D-A5CEAC5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D682E-2444-4C9F-AC12-85544E76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B8A22-7F2F-4CBC-98B7-54A2551A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9CA0BA-834E-4873-BE41-80AF3FA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A552FF-02E0-4F08-8FB1-8CACF24C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EB515-03B5-4C0C-B5DE-E73748DF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8F3B24-0162-4771-BF27-0E862C36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CBC197-618B-4507-AE7C-9F7A7569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9490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8FBF7-0753-45B5-9F7C-869D39C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D8921-0CDE-4E4E-863B-784F4189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613BC-CF96-44B4-9273-465C741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8C2D0D-8B5F-4843-99D5-8FEBE51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1514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A94CB3-F02F-4CF2-A341-B86B4EE8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77EEC4-0810-41DF-842A-99C4A8EB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907E0-329B-4651-BB67-53F46C98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5654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0B358-EE17-46F1-814B-B461FCD6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BC9A0-DCD6-4390-BADD-EDE652CB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40672-320F-421D-AE05-F23DACD3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FBE719-6C03-4FA4-88D7-61445BC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6ED9EE-E3A4-4248-929F-B5FAFAEA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8FBD7-5417-479B-BAA0-1DBD11C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9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7F102-88D0-45D1-AA80-8F0F68B6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3296EE-D933-495D-A652-2443B871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C3508-0667-4400-991A-12D9C102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F4C1CC-A206-47A1-93A1-916625CD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B0548-F4F7-46E8-AE3D-22728F91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DAEF2-3B7B-42FA-BEEB-54D12EA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9355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7CC77-BED1-4537-9FA8-3A39F4E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47C93-E3B9-48BA-83FB-9906F9EC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81D23-3FBF-41DF-A9C1-384993F6C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DF0B-E368-4526-ACFA-63219C33AB66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1CF0B-C0A3-4A74-B32C-B2F29FFE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226EB-C5BC-4B26-A9E5-9029FD981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19BE9-E1BB-4531-9452-6D44D358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71279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FFC000"/>
                </a:solidFill>
              </a:rPr>
              <a:t>Лекция 10</a:t>
            </a:r>
            <a:br>
              <a:rPr lang="en-US" sz="7200" dirty="0">
                <a:solidFill>
                  <a:srgbClr val="FFC000"/>
                </a:solidFill>
              </a:rPr>
            </a:br>
            <a:br>
              <a:rPr lang="ru-RU" sz="3200" dirty="0">
                <a:solidFill>
                  <a:srgbClr val="FFC000"/>
                </a:solidFill>
              </a:rPr>
            </a:br>
            <a:r>
              <a:rPr lang="ru-RU" sz="2800" dirty="0">
                <a:solidFill>
                  <a:srgbClr val="FFC000"/>
                </a:solidFill>
              </a:rPr>
              <a:t>Двумерные массивы.</a:t>
            </a:r>
            <a:endParaRPr lang="ru-RU" sz="3200" b="1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28969D-F216-42E9-8047-9E01A04B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593"/>
            <a:ext cx="9144000" cy="2122714"/>
          </a:xfrm>
        </p:spPr>
        <p:txBody>
          <a:bodyPr/>
          <a:lstStyle/>
          <a:p>
            <a:r>
              <a:rPr lang="ru-RU" dirty="0">
                <a:solidFill>
                  <a:srgbClr val="FFC000"/>
                </a:solidFill>
              </a:rPr>
              <a:t>Школа Кода</a:t>
            </a:r>
          </a:p>
          <a:p>
            <a:r>
              <a:rPr lang="ru-RU" dirty="0">
                <a:solidFill>
                  <a:srgbClr val="FFC000"/>
                </a:solidFill>
              </a:rPr>
              <a:t>Курс С/С++</a:t>
            </a:r>
          </a:p>
          <a:p>
            <a:r>
              <a:rPr lang="ru-RU" dirty="0">
                <a:solidFill>
                  <a:srgbClr val="FFC000"/>
                </a:solidFill>
              </a:rPr>
              <a:t>Преподаватель: Костылев Александр Валерьевич</a:t>
            </a:r>
          </a:p>
          <a:p>
            <a:endParaRPr lang="ru-RU" dirty="0">
              <a:solidFill>
                <a:srgbClr val="FFC000"/>
              </a:solidFill>
            </a:endParaRPr>
          </a:p>
          <a:p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44C6EA2-2091-41F8-AE3C-919C1F310DCD}"/>
              </a:ext>
            </a:extLst>
          </p:cNvPr>
          <p:cNvSpPr/>
          <p:nvPr/>
        </p:nvSpPr>
        <p:spPr>
          <a:xfrm>
            <a:off x="152400" y="6096000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343395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Обращение к элементам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85AD7-6FE0-424A-8492-F76F31481066}"/>
              </a:ext>
            </a:extLst>
          </p:cNvPr>
          <p:cNvSpPr txBox="1"/>
          <p:nvPr/>
        </p:nvSpPr>
        <p:spPr>
          <a:xfrm>
            <a:off x="1233996" y="230819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1DBF6A7-9D43-40BB-96C6-E7A6B5FE785D}"/>
              </a:ext>
            </a:extLst>
          </p:cNvPr>
          <p:cNvSpPr/>
          <p:nvPr/>
        </p:nvSpPr>
        <p:spPr>
          <a:xfrm>
            <a:off x="8809839" y="6070833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8F2EAD-3D04-4348-BD97-C8946073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601"/>
            <a:ext cx="12192000" cy="41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741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Зачем нужно</a:t>
            </a:r>
            <a:r>
              <a:rPr lang="en-US" sz="5400" dirty="0">
                <a:solidFill>
                  <a:srgbClr val="FFC000"/>
                </a:solidFill>
              </a:rPr>
              <a:t>?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85AD7-6FE0-424A-8492-F76F31481066}"/>
              </a:ext>
            </a:extLst>
          </p:cNvPr>
          <p:cNvSpPr txBox="1"/>
          <p:nvPr/>
        </p:nvSpPr>
        <p:spPr>
          <a:xfrm>
            <a:off x="1233996" y="230819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1DBF6A7-9D43-40BB-96C6-E7A6B5FE785D}"/>
              </a:ext>
            </a:extLst>
          </p:cNvPr>
          <p:cNvSpPr/>
          <p:nvPr/>
        </p:nvSpPr>
        <p:spPr>
          <a:xfrm>
            <a:off x="8625281" y="6062444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810F70F-B63A-4620-9953-431F4F7BFB98}"/>
              </a:ext>
            </a:extLst>
          </p:cNvPr>
          <p:cNvSpPr txBox="1">
            <a:spLocks/>
          </p:cNvSpPr>
          <p:nvPr/>
        </p:nvSpPr>
        <p:spPr>
          <a:xfrm>
            <a:off x="177567" y="864066"/>
            <a:ext cx="11340517" cy="1694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dirty="0">
                <a:solidFill>
                  <a:srgbClr val="FFC000"/>
                </a:solidFill>
              </a:rPr>
              <a:t>Чтобы составлять таблицы, матрицы, списки и любые другие сложные структуры однотипных данных. </a:t>
            </a:r>
          </a:p>
          <a:p>
            <a:endParaRPr lang="ru-RU" sz="3000" dirty="0">
              <a:solidFill>
                <a:srgbClr val="FFC000"/>
              </a:solidFill>
            </a:endParaRPr>
          </a:p>
          <a:p>
            <a:r>
              <a:rPr lang="ru-RU" sz="3000" dirty="0">
                <a:solidFill>
                  <a:srgbClr val="FFC000"/>
                </a:solidFill>
              </a:rPr>
              <a:t>Или например мы делаем игру в консоли. Герой будет ходить вверх вниз вправо влево по клетчатому полю </a:t>
            </a:r>
            <a:r>
              <a:rPr lang="en-US" sz="3000" dirty="0">
                <a:solidFill>
                  <a:srgbClr val="FFC000"/>
                </a:solidFill>
              </a:rPr>
              <a:t>n*m</a:t>
            </a:r>
            <a:r>
              <a:rPr lang="ru-RU" sz="3000" dirty="0">
                <a:solidFill>
                  <a:srgbClr val="FFC000"/>
                </a:solidFill>
              </a:rPr>
              <a:t>.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  <a:r>
              <a:rPr lang="ru-RU" sz="3000" dirty="0">
                <a:solidFill>
                  <a:srgbClr val="FFC000"/>
                </a:solidFill>
              </a:rPr>
              <a:t> Создадим поле</a:t>
            </a:r>
            <a:r>
              <a:rPr lang="en-US" sz="3000" dirty="0">
                <a:solidFill>
                  <a:srgbClr val="FFC000"/>
                </a:solidFill>
              </a:rPr>
              <a:t>:</a:t>
            </a:r>
            <a:endParaRPr lang="ru-RU" sz="3000" dirty="0">
              <a:solidFill>
                <a:srgbClr val="FFC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1BB00D-6698-4DCC-A11E-6C32D5C2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7" y="2675180"/>
            <a:ext cx="9840698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01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2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Создаем игровое поле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85AD7-6FE0-424A-8492-F76F31481066}"/>
              </a:ext>
            </a:extLst>
          </p:cNvPr>
          <p:cNvSpPr txBox="1"/>
          <p:nvPr/>
        </p:nvSpPr>
        <p:spPr>
          <a:xfrm>
            <a:off x="1233996" y="230819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1DBF6A7-9D43-40BB-96C6-E7A6B5FE785D}"/>
              </a:ext>
            </a:extLst>
          </p:cNvPr>
          <p:cNvSpPr/>
          <p:nvPr/>
        </p:nvSpPr>
        <p:spPr>
          <a:xfrm>
            <a:off x="8809839" y="6070833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810F70F-B63A-4620-9953-431F4F7BFB98}"/>
              </a:ext>
            </a:extLst>
          </p:cNvPr>
          <p:cNvSpPr txBox="1">
            <a:spLocks/>
          </p:cNvSpPr>
          <p:nvPr/>
        </p:nvSpPr>
        <p:spPr>
          <a:xfrm>
            <a:off x="177567" y="864066"/>
            <a:ext cx="11340517" cy="1694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dirty="0">
              <a:solidFill>
                <a:srgbClr val="FFC0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FC0214-F8A3-419D-BCF2-80A92C48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195" y="1540477"/>
            <a:ext cx="4794091" cy="367319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5BB341-F47E-4868-B2F0-2054AB883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477"/>
            <a:ext cx="6723993" cy="36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421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8918"/>
            <a:ext cx="10515600" cy="6858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Добавим персонажа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85AD7-6FE0-424A-8492-F76F31481066}"/>
              </a:ext>
            </a:extLst>
          </p:cNvPr>
          <p:cNvSpPr txBox="1"/>
          <p:nvPr/>
        </p:nvSpPr>
        <p:spPr>
          <a:xfrm>
            <a:off x="1233996" y="230819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1DBF6A7-9D43-40BB-96C6-E7A6B5FE785D}"/>
              </a:ext>
            </a:extLst>
          </p:cNvPr>
          <p:cNvSpPr/>
          <p:nvPr/>
        </p:nvSpPr>
        <p:spPr>
          <a:xfrm>
            <a:off x="9726557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810F70F-B63A-4620-9953-431F4F7BFB98}"/>
              </a:ext>
            </a:extLst>
          </p:cNvPr>
          <p:cNvSpPr txBox="1">
            <a:spLocks/>
          </p:cNvSpPr>
          <p:nvPr/>
        </p:nvSpPr>
        <p:spPr>
          <a:xfrm>
            <a:off x="177567" y="864066"/>
            <a:ext cx="11340517" cy="1694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dirty="0">
              <a:solidFill>
                <a:srgbClr val="FFC000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2462AA-66E3-45D9-8D99-08438016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004" y="1128391"/>
            <a:ext cx="5582429" cy="4601217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0BA15B7-5179-49B2-8D17-C7E856EE4644}"/>
              </a:ext>
            </a:extLst>
          </p:cNvPr>
          <p:cNvCxnSpPr/>
          <p:nvPr/>
        </p:nvCxnSpPr>
        <p:spPr>
          <a:xfrm flipH="1">
            <a:off x="7635381" y="1187388"/>
            <a:ext cx="1174458" cy="11208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BB6187D-7977-4618-A2C5-00AA7CC0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8391"/>
            <a:ext cx="5639587" cy="1190791"/>
          </a:xfrm>
          <a:prstGeom prst="rect">
            <a:avLst/>
          </a:prstGeom>
        </p:spPr>
      </p:pic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FCB8E30-1F8E-4EF1-BE62-77E5C6B4F45C}"/>
              </a:ext>
            </a:extLst>
          </p:cNvPr>
          <p:cNvCxnSpPr>
            <a:cxnSpLocks/>
          </p:cNvCxnSpPr>
          <p:nvPr/>
        </p:nvCxnSpPr>
        <p:spPr>
          <a:xfrm>
            <a:off x="6096000" y="864066"/>
            <a:ext cx="0" cy="5008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2BF9F71-2968-40E5-A7DC-58F98FF3FD78}"/>
              </a:ext>
            </a:extLst>
          </p:cNvPr>
          <p:cNvCxnSpPr>
            <a:cxnSpLocks/>
          </p:cNvCxnSpPr>
          <p:nvPr/>
        </p:nvCxnSpPr>
        <p:spPr>
          <a:xfrm>
            <a:off x="5963174" y="982910"/>
            <a:ext cx="61169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F63371F5-FE8B-4F77-9263-9E4B821C35BB}"/>
              </a:ext>
            </a:extLst>
          </p:cNvPr>
          <p:cNvSpPr txBox="1">
            <a:spLocks/>
          </p:cNvSpPr>
          <p:nvPr/>
        </p:nvSpPr>
        <p:spPr>
          <a:xfrm>
            <a:off x="11628541" y="643250"/>
            <a:ext cx="745223" cy="35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C000"/>
                </a:solidFill>
              </a:rPr>
              <a:t>x</a:t>
            </a:r>
            <a:endParaRPr lang="ru-RU" sz="3000" dirty="0">
              <a:solidFill>
                <a:srgbClr val="FFC000"/>
              </a:solidFill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26D0F69-9369-4E9A-838C-279A40E90A44}"/>
              </a:ext>
            </a:extLst>
          </p:cNvPr>
          <p:cNvSpPr txBox="1">
            <a:spLocks/>
          </p:cNvSpPr>
          <p:nvPr/>
        </p:nvSpPr>
        <p:spPr>
          <a:xfrm>
            <a:off x="5590562" y="5456804"/>
            <a:ext cx="745223" cy="35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C000"/>
                </a:solidFill>
              </a:rPr>
              <a:t>Y</a:t>
            </a:r>
            <a:endParaRPr lang="ru-RU" sz="3000" dirty="0">
              <a:solidFill>
                <a:srgbClr val="FFC000"/>
              </a:solidFill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7CC7A52D-C181-4F1D-A19E-12A8C3187E25}"/>
              </a:ext>
            </a:extLst>
          </p:cNvPr>
          <p:cNvSpPr txBox="1">
            <a:spLocks/>
          </p:cNvSpPr>
          <p:nvPr/>
        </p:nvSpPr>
        <p:spPr>
          <a:xfrm>
            <a:off x="5833144" y="707414"/>
            <a:ext cx="745223" cy="35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C000"/>
                </a:solidFill>
              </a:rPr>
              <a:t>0</a:t>
            </a:r>
            <a:endParaRPr lang="ru-RU" sz="3000" dirty="0">
              <a:solidFill>
                <a:srgbClr val="FFC000"/>
              </a:solidFill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4016EAEC-E1F8-47D2-B32E-B1B764A4C274}"/>
              </a:ext>
            </a:extLst>
          </p:cNvPr>
          <p:cNvCxnSpPr>
            <a:endCxn id="6" idx="2"/>
          </p:cNvCxnSpPr>
          <p:nvPr/>
        </p:nvCxnSpPr>
        <p:spPr>
          <a:xfrm flipH="1">
            <a:off x="5847826" y="2558641"/>
            <a:ext cx="1886824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C0C26D8-89D5-4D47-A23E-6879BEB9741E}"/>
              </a:ext>
            </a:extLst>
          </p:cNvPr>
          <p:cNvCxnSpPr>
            <a:cxnSpLocks/>
          </p:cNvCxnSpPr>
          <p:nvPr/>
        </p:nvCxnSpPr>
        <p:spPr>
          <a:xfrm flipV="1">
            <a:off x="7635381" y="885820"/>
            <a:ext cx="0" cy="172813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494E944D-ADF4-489A-AECA-A18D7C0C1B32}"/>
              </a:ext>
            </a:extLst>
          </p:cNvPr>
          <p:cNvSpPr txBox="1">
            <a:spLocks/>
          </p:cNvSpPr>
          <p:nvPr/>
        </p:nvSpPr>
        <p:spPr>
          <a:xfrm>
            <a:off x="7262769" y="685658"/>
            <a:ext cx="745223" cy="35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10</a:t>
            </a:r>
            <a:endParaRPr lang="ru-RU" sz="3000" dirty="0">
              <a:solidFill>
                <a:srgbClr val="FF0000"/>
              </a:solidFill>
            </a:endParaRP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F42AC819-B776-40B2-9156-9A84C4653641}"/>
              </a:ext>
            </a:extLst>
          </p:cNvPr>
          <p:cNvSpPr txBox="1">
            <a:spLocks/>
          </p:cNvSpPr>
          <p:nvPr/>
        </p:nvSpPr>
        <p:spPr>
          <a:xfrm>
            <a:off x="5759997" y="2253080"/>
            <a:ext cx="745223" cy="35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5</a:t>
            </a:r>
            <a:endParaRPr lang="ru-RU" sz="3000" dirty="0">
              <a:solidFill>
                <a:srgbClr val="FF0000"/>
              </a:solidFill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8A929790-A8F2-442C-AF44-4C40492A7F1B}"/>
              </a:ext>
            </a:extLst>
          </p:cNvPr>
          <p:cNvSpPr txBox="1">
            <a:spLocks/>
          </p:cNvSpPr>
          <p:nvPr/>
        </p:nvSpPr>
        <p:spPr>
          <a:xfrm>
            <a:off x="0" y="2822966"/>
            <a:ext cx="5687039" cy="95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dirty="0">
                <a:solidFill>
                  <a:srgbClr val="FFC000"/>
                </a:solidFill>
              </a:rPr>
              <a:t>Начало отсчета – в левом верхнем углу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3026471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7" grpId="0"/>
      <p:bldP spid="28" grpId="0"/>
      <p:bldP spid="29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A9BF1-49A5-41BF-929C-D25A4C0F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FFC000"/>
                </a:solidFill>
              </a:rPr>
              <a:t>Задача Шоха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1FDC-DE59-411B-A399-057727C8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1" y="1139025"/>
            <a:ext cx="12112487" cy="593584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solidFill>
                  <a:srgbClr val="FFC000"/>
                </a:solidFill>
              </a:rPr>
              <a:t>У дяди Паши на заднем дворе лежит бесхозная Шоха. Вы не можете просто так наблюдать за невинным куском автопрома, который разлагается под действием времени и бездействия. И поэтому Вы предприняли спецоперацию по спасению Шохи из плохих рук в связи с плохим обращением. Вы перелезли через забор и Ваша задача узнать, как далеко вы находитесь от заветной Шохи. Двор дяди Паши имеет размер </a:t>
            </a:r>
            <a:r>
              <a:rPr lang="en-US" dirty="0">
                <a:solidFill>
                  <a:srgbClr val="FFC000"/>
                </a:solidFill>
              </a:rPr>
              <a:t>N*M (</a:t>
            </a:r>
            <a:r>
              <a:rPr lang="ru-RU" dirty="0">
                <a:solidFill>
                  <a:srgbClr val="FFC000"/>
                </a:solidFill>
              </a:rPr>
              <a:t>от 1 до 100</a:t>
            </a:r>
            <a:r>
              <a:rPr lang="en-US" dirty="0">
                <a:solidFill>
                  <a:srgbClr val="FFC000"/>
                </a:solidFill>
              </a:rPr>
              <a:t>)</a:t>
            </a:r>
            <a:r>
              <a:rPr lang="ru-RU" dirty="0">
                <a:solidFill>
                  <a:srgbClr val="FFC000"/>
                </a:solidFill>
              </a:rPr>
              <a:t>. Он огорожен забором (</a:t>
            </a:r>
            <a:r>
              <a:rPr lang="en-US" dirty="0">
                <a:solidFill>
                  <a:srgbClr val="FFC000"/>
                </a:solidFill>
              </a:rPr>
              <a:t>#), </a:t>
            </a:r>
            <a:r>
              <a:rPr lang="ru-RU" dirty="0">
                <a:solidFill>
                  <a:srgbClr val="FFC000"/>
                </a:solidFill>
              </a:rPr>
              <a:t>свободные ячейки заполнены точкой. Шоха это символ </a:t>
            </a:r>
            <a:r>
              <a:rPr lang="ru-RU" dirty="0" err="1">
                <a:solidFill>
                  <a:srgbClr val="FFC000"/>
                </a:solidFill>
              </a:rPr>
              <a:t>доллАра</a:t>
            </a:r>
            <a:r>
              <a:rPr lang="ru-RU" dirty="0">
                <a:solidFill>
                  <a:srgbClr val="FFC000"/>
                </a:solidFill>
              </a:rPr>
              <a:t> (</a:t>
            </a:r>
            <a:r>
              <a:rPr lang="en-US" dirty="0">
                <a:solidFill>
                  <a:srgbClr val="FFC000"/>
                </a:solidFill>
              </a:rPr>
              <a:t>$</a:t>
            </a:r>
            <a:r>
              <a:rPr lang="ru-RU" dirty="0">
                <a:solidFill>
                  <a:srgbClr val="FFC000"/>
                </a:solidFill>
              </a:rPr>
              <a:t>) и находится она по координате </a:t>
            </a:r>
            <a:r>
              <a:rPr lang="en-US" dirty="0">
                <a:solidFill>
                  <a:srgbClr val="FFC000"/>
                </a:solidFill>
              </a:rPr>
              <a:t>X1 Y1.  </a:t>
            </a:r>
            <a:r>
              <a:rPr lang="ru-RU" dirty="0">
                <a:solidFill>
                  <a:srgbClr val="FFC000"/>
                </a:solidFill>
              </a:rPr>
              <a:t>Вы находитесь в точке </a:t>
            </a:r>
            <a:r>
              <a:rPr lang="en-US" dirty="0">
                <a:solidFill>
                  <a:srgbClr val="FFC000"/>
                </a:solidFill>
              </a:rPr>
              <a:t>X0 Y0 </a:t>
            </a:r>
            <a:r>
              <a:rPr lang="ru-RU" dirty="0">
                <a:solidFill>
                  <a:srgbClr val="FFC000"/>
                </a:solidFill>
              </a:rPr>
              <a:t>с символом *. Выведите карту </a:t>
            </a:r>
            <a:r>
              <a:rPr lang="ru-RU" strike="sngStrike" dirty="0">
                <a:solidFill>
                  <a:srgbClr val="FFC000"/>
                </a:solidFill>
              </a:rPr>
              <a:t>преступления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>
                <a:solidFill>
                  <a:srgbClr val="FFC000"/>
                </a:solidFill>
              </a:rPr>
              <a:t> спецоперации по спасению и расстояние до </a:t>
            </a:r>
            <a:r>
              <a:rPr lang="ru-RU">
                <a:solidFill>
                  <a:srgbClr val="FFC000"/>
                </a:solidFill>
              </a:rPr>
              <a:t>заветной Шахи.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90C209C-5EA6-4455-9316-73126D28F681}"/>
              </a:ext>
            </a:extLst>
          </p:cNvPr>
          <p:cNvSpPr txBox="1">
            <a:spLocks/>
          </p:cNvSpPr>
          <p:nvPr/>
        </p:nvSpPr>
        <p:spPr>
          <a:xfrm>
            <a:off x="79510" y="3593190"/>
            <a:ext cx="12112487" cy="234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E5A3D70-E1A1-44B6-95B1-1ACF44A7BB6B}"/>
              </a:ext>
            </a:extLst>
          </p:cNvPr>
          <p:cNvSpPr/>
          <p:nvPr/>
        </p:nvSpPr>
        <p:spPr>
          <a:xfrm>
            <a:off x="11085192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82680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A9BF1-49A5-41BF-929C-D25A4C0F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FFC000"/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1FDC-DE59-411B-A399-057727C8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1" y="1139025"/>
            <a:ext cx="12112487" cy="593584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solidFill>
                  <a:srgbClr val="FFC000"/>
                </a:solidFill>
              </a:rPr>
              <a:t>Вводится число </a:t>
            </a:r>
            <a:r>
              <a:rPr lang="en-US" dirty="0">
                <a:solidFill>
                  <a:srgbClr val="FFC000"/>
                </a:solidFill>
              </a:rPr>
              <a:t>n (1&lt;=n &lt;=100)  </a:t>
            </a:r>
            <a:r>
              <a:rPr lang="ru-RU" dirty="0">
                <a:solidFill>
                  <a:srgbClr val="FFC000"/>
                </a:solidFill>
              </a:rPr>
              <a:t>и символ </a:t>
            </a:r>
            <a:r>
              <a:rPr lang="en-US" dirty="0" err="1">
                <a:solidFill>
                  <a:srgbClr val="FFC000"/>
                </a:solidFill>
              </a:rPr>
              <a:t>ch.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>
                <a:solidFill>
                  <a:srgbClr val="FFC000"/>
                </a:solidFill>
              </a:rPr>
              <a:t>Создать двумерный массив </a:t>
            </a:r>
            <a:r>
              <a:rPr lang="en-US" dirty="0">
                <a:solidFill>
                  <a:srgbClr val="FFC000"/>
                </a:solidFill>
              </a:rPr>
              <a:t>n*n</a:t>
            </a:r>
            <a:r>
              <a:rPr lang="ru-RU" dirty="0">
                <a:solidFill>
                  <a:srgbClr val="FFC000"/>
                </a:solidFill>
              </a:rPr>
              <a:t>, и заполнить его символом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ch.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>
                <a:solidFill>
                  <a:srgbClr val="FFC000"/>
                </a:solidFill>
              </a:rPr>
              <a:t>Вывести полученную матрицу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FFC000"/>
                </a:solidFill>
              </a:rPr>
              <a:t>Вводится число </a:t>
            </a:r>
            <a:r>
              <a:rPr lang="en-US" dirty="0">
                <a:solidFill>
                  <a:srgbClr val="FFC000"/>
                </a:solidFill>
              </a:rPr>
              <a:t>n (1&lt;=n&lt;=100), </a:t>
            </a:r>
            <a:r>
              <a:rPr lang="ru-RU" dirty="0">
                <a:solidFill>
                  <a:srgbClr val="FFC000"/>
                </a:solidFill>
              </a:rPr>
              <a:t>заполнить таблицу умножения до </a:t>
            </a:r>
            <a:r>
              <a:rPr lang="en-US" dirty="0">
                <a:solidFill>
                  <a:srgbClr val="FFC000"/>
                </a:solidFill>
              </a:rPr>
              <a:t>n </a:t>
            </a:r>
            <a:r>
              <a:rPr lang="ru-RU" dirty="0">
                <a:solidFill>
                  <a:srgbClr val="FFC000"/>
                </a:solidFill>
              </a:rPr>
              <a:t>в двумерный массив (матрицу) и вывести в консоль.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FFC000"/>
                </a:solidFill>
              </a:rPr>
              <a:t>Вводится два числа – </a:t>
            </a:r>
            <a:r>
              <a:rPr lang="en-US" dirty="0">
                <a:solidFill>
                  <a:srgbClr val="FFC000"/>
                </a:solidFill>
              </a:rPr>
              <a:t>n </a:t>
            </a:r>
            <a:r>
              <a:rPr lang="ru-RU" dirty="0">
                <a:solidFill>
                  <a:srgbClr val="FFC000"/>
                </a:solidFill>
              </a:rPr>
              <a:t>и </a:t>
            </a:r>
            <a:r>
              <a:rPr lang="en-US" dirty="0">
                <a:solidFill>
                  <a:srgbClr val="FFC000"/>
                </a:solidFill>
              </a:rPr>
              <a:t>m. n &gt;</a:t>
            </a:r>
            <a:r>
              <a:rPr lang="ru-RU" dirty="0">
                <a:solidFill>
                  <a:srgbClr val="FFC0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m.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n, m = [1, 100]. </a:t>
            </a:r>
            <a:r>
              <a:rPr lang="ru-RU" dirty="0">
                <a:solidFill>
                  <a:srgbClr val="FFC000"/>
                </a:solidFill>
              </a:rPr>
              <a:t>Требуется нарисовать квадрат </a:t>
            </a:r>
            <a:r>
              <a:rPr lang="en-US" dirty="0">
                <a:solidFill>
                  <a:srgbClr val="FFC000"/>
                </a:solidFill>
              </a:rPr>
              <a:t>n*n </a:t>
            </a:r>
            <a:r>
              <a:rPr lang="ru-RU" dirty="0">
                <a:solidFill>
                  <a:srgbClr val="FFC000"/>
                </a:solidFill>
              </a:rPr>
              <a:t>из символов </a:t>
            </a:r>
            <a:r>
              <a:rPr lang="en-US" dirty="0">
                <a:solidFill>
                  <a:srgbClr val="FFC000"/>
                </a:solidFill>
              </a:rPr>
              <a:t>‘*’, </a:t>
            </a:r>
            <a:r>
              <a:rPr lang="ru-RU" dirty="0">
                <a:solidFill>
                  <a:srgbClr val="FFC000"/>
                </a:solidFill>
              </a:rPr>
              <a:t>и вырезать в нем по середине квадрат </a:t>
            </a:r>
            <a:r>
              <a:rPr lang="en-US" dirty="0">
                <a:solidFill>
                  <a:srgbClr val="FFC000"/>
                </a:solidFill>
              </a:rPr>
              <a:t>m*m.</a:t>
            </a:r>
            <a:r>
              <a:rPr lang="ru-RU" dirty="0">
                <a:solidFill>
                  <a:srgbClr val="FFC000"/>
                </a:solidFill>
              </a:rPr>
              <a:t>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>
                <a:solidFill>
                  <a:srgbClr val="FFC000"/>
                </a:solidFill>
              </a:rPr>
              <a:t>Дано поле 100*100. Вводится </a:t>
            </a:r>
            <a:r>
              <a:rPr lang="en-US" dirty="0">
                <a:solidFill>
                  <a:srgbClr val="FFC000"/>
                </a:solidFill>
              </a:rPr>
              <a:t>n </a:t>
            </a:r>
            <a:r>
              <a:rPr lang="ru-RU" dirty="0">
                <a:solidFill>
                  <a:srgbClr val="FFC000"/>
                </a:solidFill>
              </a:rPr>
              <a:t>троек чисел таких, что первое число – </a:t>
            </a:r>
            <a:r>
              <a:rPr lang="en-US" dirty="0">
                <a:solidFill>
                  <a:srgbClr val="FFC000"/>
                </a:solidFill>
              </a:rPr>
              <a:t>A,</a:t>
            </a:r>
            <a:r>
              <a:rPr lang="ru-RU" dirty="0">
                <a:solidFill>
                  <a:srgbClr val="FFC000"/>
                </a:solidFill>
              </a:rPr>
              <a:t> это размер квадрата, который надо нарисовать в поле, остальные два – это координаты верхнего левого угла. </a:t>
            </a:r>
            <a:r>
              <a:rPr lang="en-US" dirty="0">
                <a:solidFill>
                  <a:srgbClr val="FFC000"/>
                </a:solidFill>
              </a:rPr>
              <a:t>X, Y </a:t>
            </a:r>
            <a:r>
              <a:rPr lang="ru-RU" dirty="0">
                <a:solidFill>
                  <a:srgbClr val="FFC000"/>
                </a:solidFill>
              </a:rPr>
              <a:t>= </a:t>
            </a:r>
            <a:r>
              <a:rPr lang="en-US" dirty="0">
                <a:solidFill>
                  <a:srgbClr val="FFC000"/>
                </a:solidFill>
              </a:rPr>
              <a:t>[0, 99];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FFC000"/>
                </a:solidFill>
              </a:rPr>
              <a:t>Задача 4, но: размер вводится в виде пары чисел </a:t>
            </a:r>
            <a:r>
              <a:rPr lang="en-US" dirty="0">
                <a:solidFill>
                  <a:srgbClr val="FFC000"/>
                </a:solidFill>
              </a:rPr>
              <a:t>n </a:t>
            </a:r>
            <a:r>
              <a:rPr lang="ru-RU" dirty="0">
                <a:solidFill>
                  <a:srgbClr val="FFC000"/>
                </a:solidFill>
              </a:rPr>
              <a:t>и </a:t>
            </a:r>
            <a:r>
              <a:rPr lang="en-US" dirty="0">
                <a:solidFill>
                  <a:srgbClr val="FFC000"/>
                </a:solidFill>
              </a:rPr>
              <a:t>m,</a:t>
            </a:r>
            <a:r>
              <a:rPr lang="ru-RU" dirty="0">
                <a:solidFill>
                  <a:srgbClr val="FFC000"/>
                </a:solidFill>
              </a:rPr>
              <a:t> вводится еще символ, которым рисуем, </a:t>
            </a:r>
            <a:r>
              <a:rPr lang="en-US" dirty="0">
                <a:solidFill>
                  <a:srgbClr val="FFC000"/>
                </a:solidFill>
              </a:rPr>
              <a:t>X,Y – </a:t>
            </a:r>
            <a:r>
              <a:rPr lang="ru-RU" dirty="0">
                <a:solidFill>
                  <a:srgbClr val="FFC000"/>
                </a:solidFill>
              </a:rPr>
              <a:t>не ограничены. Фигуры могут накладываться.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90C209C-5EA6-4455-9316-73126D28F681}"/>
              </a:ext>
            </a:extLst>
          </p:cNvPr>
          <p:cNvSpPr txBox="1">
            <a:spLocks/>
          </p:cNvSpPr>
          <p:nvPr/>
        </p:nvSpPr>
        <p:spPr>
          <a:xfrm>
            <a:off x="79510" y="3593190"/>
            <a:ext cx="12112487" cy="234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E5A3D70-E1A1-44B6-95B1-1ACF44A7BB6B}"/>
              </a:ext>
            </a:extLst>
          </p:cNvPr>
          <p:cNvSpPr/>
          <p:nvPr/>
        </p:nvSpPr>
        <p:spPr>
          <a:xfrm>
            <a:off x="11085192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197462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7533A0-D410-400A-A1AC-47AC1E7B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62" y="0"/>
            <a:ext cx="6846116" cy="684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20" y="0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Вопросы?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85AD7-6FE0-424A-8492-F76F31481066}"/>
              </a:ext>
            </a:extLst>
          </p:cNvPr>
          <p:cNvSpPr txBox="1"/>
          <p:nvPr/>
        </p:nvSpPr>
        <p:spPr>
          <a:xfrm>
            <a:off x="1233996" y="230819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3251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65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Вспомним одномерные</a:t>
            </a: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085DA77-AE14-4297-A961-479932744C51}"/>
              </a:ext>
            </a:extLst>
          </p:cNvPr>
          <p:cNvSpPr/>
          <p:nvPr/>
        </p:nvSpPr>
        <p:spPr>
          <a:xfrm>
            <a:off x="974521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7EB9AD2-4155-4072-8362-4AF2DCEC02F5}"/>
              </a:ext>
            </a:extLst>
          </p:cNvPr>
          <p:cNvSpPr/>
          <p:nvPr/>
        </p:nvSpPr>
        <p:spPr>
          <a:xfrm>
            <a:off x="2793109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C347B85-F5F9-4F8D-BBD4-F4F13AF6FC37}"/>
              </a:ext>
            </a:extLst>
          </p:cNvPr>
          <p:cNvSpPr/>
          <p:nvPr/>
        </p:nvSpPr>
        <p:spPr>
          <a:xfrm>
            <a:off x="3667753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65CF036-415D-4DF1-AFD2-16BB1EFF963F}"/>
              </a:ext>
            </a:extLst>
          </p:cNvPr>
          <p:cNvSpPr/>
          <p:nvPr/>
        </p:nvSpPr>
        <p:spPr>
          <a:xfrm>
            <a:off x="4542397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64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50AEEE4-8377-4A99-9390-8E726372FCDF}"/>
              </a:ext>
            </a:extLst>
          </p:cNvPr>
          <p:cNvSpPr/>
          <p:nvPr/>
        </p:nvSpPr>
        <p:spPr>
          <a:xfrm>
            <a:off x="169177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AB79A7E-8D29-457B-A14D-E191BABC4E3F}"/>
              </a:ext>
            </a:extLst>
          </p:cNvPr>
          <p:cNvSpPr/>
          <p:nvPr/>
        </p:nvSpPr>
        <p:spPr>
          <a:xfrm>
            <a:off x="1043821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0F6E37-66A4-4015-B7CD-AB88F60C7D14}"/>
              </a:ext>
            </a:extLst>
          </p:cNvPr>
          <p:cNvSpPr/>
          <p:nvPr/>
        </p:nvSpPr>
        <p:spPr>
          <a:xfrm>
            <a:off x="1918465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FDDAA69-9C48-426B-9BF5-493969246361}"/>
              </a:ext>
            </a:extLst>
          </p:cNvPr>
          <p:cNvSpPr/>
          <p:nvPr/>
        </p:nvSpPr>
        <p:spPr>
          <a:xfrm>
            <a:off x="5417041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BDA7887-31AB-4EA1-9A27-D9C16677E95A}"/>
              </a:ext>
            </a:extLst>
          </p:cNvPr>
          <p:cNvSpPr/>
          <p:nvPr/>
        </p:nvSpPr>
        <p:spPr>
          <a:xfrm>
            <a:off x="6291685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AA87FDF-DE31-4AC5-8646-F22A96BE1EEA}"/>
              </a:ext>
            </a:extLst>
          </p:cNvPr>
          <p:cNvSpPr/>
          <p:nvPr/>
        </p:nvSpPr>
        <p:spPr>
          <a:xfrm>
            <a:off x="7166329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DF921F7-BABB-4B29-8E22-0F10CC039A69}"/>
              </a:ext>
            </a:extLst>
          </p:cNvPr>
          <p:cNvSpPr/>
          <p:nvPr/>
        </p:nvSpPr>
        <p:spPr>
          <a:xfrm>
            <a:off x="8040973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5D01C69-C6C9-4A98-9B81-FFE44B6571EB}"/>
              </a:ext>
            </a:extLst>
          </p:cNvPr>
          <p:cNvSpPr/>
          <p:nvPr/>
        </p:nvSpPr>
        <p:spPr>
          <a:xfrm>
            <a:off x="8915617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1CC92A9-E749-4847-947E-A92128551797}"/>
              </a:ext>
            </a:extLst>
          </p:cNvPr>
          <p:cNvSpPr/>
          <p:nvPr/>
        </p:nvSpPr>
        <p:spPr>
          <a:xfrm>
            <a:off x="10664905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597454D-47CB-4472-B014-FCCBFD388961}"/>
              </a:ext>
            </a:extLst>
          </p:cNvPr>
          <p:cNvSpPr/>
          <p:nvPr/>
        </p:nvSpPr>
        <p:spPr>
          <a:xfrm>
            <a:off x="9790261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E85CF8-995D-4C5A-A3FE-3D5E2B435FDE}"/>
              </a:ext>
            </a:extLst>
          </p:cNvPr>
          <p:cNvSpPr txBox="1"/>
          <p:nvPr/>
        </p:nvSpPr>
        <p:spPr>
          <a:xfrm>
            <a:off x="3079588" y="1627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6C8CD1-35DE-4A30-9C75-F3F59146620D}"/>
              </a:ext>
            </a:extLst>
          </p:cNvPr>
          <p:cNvSpPr txBox="1"/>
          <p:nvPr/>
        </p:nvSpPr>
        <p:spPr>
          <a:xfrm>
            <a:off x="3954232" y="1627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2B2D49-7E89-41D9-B05B-B4A4F5B07F42}"/>
              </a:ext>
            </a:extLst>
          </p:cNvPr>
          <p:cNvSpPr txBox="1"/>
          <p:nvPr/>
        </p:nvSpPr>
        <p:spPr>
          <a:xfrm>
            <a:off x="4828876" y="1627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79550B-1B97-4C1B-8C3E-DF4DDA3C686D}"/>
              </a:ext>
            </a:extLst>
          </p:cNvPr>
          <p:cNvSpPr txBox="1"/>
          <p:nvPr/>
        </p:nvSpPr>
        <p:spPr>
          <a:xfrm>
            <a:off x="5703520" y="1627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945F94-A614-426D-9BEB-6A56EE2270A6}"/>
              </a:ext>
            </a:extLst>
          </p:cNvPr>
          <p:cNvSpPr txBox="1"/>
          <p:nvPr/>
        </p:nvSpPr>
        <p:spPr>
          <a:xfrm>
            <a:off x="6578164" y="1627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3B91DC-6A95-4A86-BFB4-B441A801C4D5}"/>
              </a:ext>
            </a:extLst>
          </p:cNvPr>
          <p:cNvSpPr txBox="1"/>
          <p:nvPr/>
        </p:nvSpPr>
        <p:spPr>
          <a:xfrm>
            <a:off x="7452808" y="1627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71782C-0EA4-4A71-8FB2-74ABE2181B18}"/>
              </a:ext>
            </a:extLst>
          </p:cNvPr>
          <p:cNvSpPr txBox="1"/>
          <p:nvPr/>
        </p:nvSpPr>
        <p:spPr>
          <a:xfrm>
            <a:off x="8327452" y="1627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3" name="Стрелка: вниз 32">
            <a:extLst>
              <a:ext uri="{FF2B5EF4-FFF2-40B4-BE49-F238E27FC236}">
                <a16:creationId xmlns:a16="http://schemas.microsoft.com/office/drawing/2014/main" id="{F8B1F344-CF6F-4BEE-84CA-68952D6DEBDF}"/>
              </a:ext>
            </a:extLst>
          </p:cNvPr>
          <p:cNvSpPr/>
          <p:nvPr/>
        </p:nvSpPr>
        <p:spPr>
          <a:xfrm>
            <a:off x="3753342" y="792960"/>
            <a:ext cx="726378" cy="75447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chemeClr val="tx1"/>
                </a:solidFill>
              </a:rPr>
              <a:t>i</a:t>
            </a:r>
            <a:endParaRPr lang="ru-RU" sz="2500" dirty="0">
              <a:solidFill>
                <a:schemeClr val="tx1"/>
              </a:solidFill>
            </a:endParaRPr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40A862C1-53A0-4598-B408-A51CF57A375B}"/>
              </a:ext>
            </a:extLst>
          </p:cNvPr>
          <p:cNvSpPr/>
          <p:nvPr/>
        </p:nvSpPr>
        <p:spPr>
          <a:xfrm rot="5400000">
            <a:off x="2988500" y="717734"/>
            <a:ext cx="604027" cy="7544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500" dirty="0" err="1">
                <a:solidFill>
                  <a:schemeClr val="tx1"/>
                </a:solidFill>
              </a:rPr>
              <a:t>i</a:t>
            </a:r>
            <a:r>
              <a:rPr lang="en-US" sz="2500" dirty="0">
                <a:solidFill>
                  <a:schemeClr val="tx1"/>
                </a:solidFill>
              </a:rPr>
              <a:t>--</a:t>
            </a:r>
            <a:endParaRPr lang="ru-RU" sz="2500" dirty="0">
              <a:solidFill>
                <a:schemeClr val="tx1"/>
              </a:solidFill>
            </a:endParaRPr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2C65C52F-9BDF-429A-8DD4-A851FA80FCDA}"/>
              </a:ext>
            </a:extLst>
          </p:cNvPr>
          <p:cNvSpPr/>
          <p:nvPr/>
        </p:nvSpPr>
        <p:spPr>
          <a:xfrm rot="16200000">
            <a:off x="4692662" y="717734"/>
            <a:ext cx="604027" cy="7544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500" dirty="0" err="1">
                <a:solidFill>
                  <a:schemeClr val="tx1"/>
                </a:solidFill>
              </a:rPr>
              <a:t>i</a:t>
            </a:r>
            <a:r>
              <a:rPr lang="en-US" sz="2500" dirty="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CA86884A-7E9E-4414-838C-1B8577BFEF1C}"/>
              </a:ext>
            </a:extLst>
          </p:cNvPr>
          <p:cNvSpPr txBox="1">
            <a:spLocks/>
          </p:cNvSpPr>
          <p:nvPr/>
        </p:nvSpPr>
        <p:spPr>
          <a:xfrm>
            <a:off x="169177" y="3945522"/>
            <a:ext cx="8001897" cy="95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FA858-57F7-4E50-B18F-F32094E93636}"/>
              </a:ext>
            </a:extLst>
          </p:cNvPr>
          <p:cNvSpPr txBox="1"/>
          <p:nvPr/>
        </p:nvSpPr>
        <p:spPr>
          <a:xfrm>
            <a:off x="9966934" y="162784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N-1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5587E5-5036-FC67-DC6E-BC3505C52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8895"/>
            <a:ext cx="12192000" cy="26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156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65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Вспомним одномерные</a:t>
            </a: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085DA77-AE14-4297-A961-479932744C51}"/>
              </a:ext>
            </a:extLst>
          </p:cNvPr>
          <p:cNvSpPr/>
          <p:nvPr/>
        </p:nvSpPr>
        <p:spPr>
          <a:xfrm>
            <a:off x="974521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7EB9AD2-4155-4072-8362-4AF2DCEC02F5}"/>
              </a:ext>
            </a:extLst>
          </p:cNvPr>
          <p:cNvSpPr/>
          <p:nvPr/>
        </p:nvSpPr>
        <p:spPr>
          <a:xfrm>
            <a:off x="2793110" y="276946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4123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C347B85-F5F9-4F8D-BBD4-F4F13AF6FC37}"/>
              </a:ext>
            </a:extLst>
          </p:cNvPr>
          <p:cNvSpPr/>
          <p:nvPr/>
        </p:nvSpPr>
        <p:spPr>
          <a:xfrm>
            <a:off x="3667754" y="276946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65CF036-415D-4DF1-AFD2-16BB1EFF963F}"/>
              </a:ext>
            </a:extLst>
          </p:cNvPr>
          <p:cNvSpPr/>
          <p:nvPr/>
        </p:nvSpPr>
        <p:spPr>
          <a:xfrm>
            <a:off x="4542398" y="276946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64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50AEEE4-8377-4A99-9390-8E726372FCDF}"/>
              </a:ext>
            </a:extLst>
          </p:cNvPr>
          <p:cNvSpPr/>
          <p:nvPr/>
        </p:nvSpPr>
        <p:spPr>
          <a:xfrm>
            <a:off x="169178" y="276946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AB79A7E-8D29-457B-A14D-E191BABC4E3F}"/>
              </a:ext>
            </a:extLst>
          </p:cNvPr>
          <p:cNvSpPr/>
          <p:nvPr/>
        </p:nvSpPr>
        <p:spPr>
          <a:xfrm>
            <a:off x="1043822" y="276946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0F6E37-66A4-4015-B7CD-AB88F60C7D14}"/>
              </a:ext>
            </a:extLst>
          </p:cNvPr>
          <p:cNvSpPr/>
          <p:nvPr/>
        </p:nvSpPr>
        <p:spPr>
          <a:xfrm>
            <a:off x="1918466" y="276946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FDDAA69-9C48-426B-9BF5-493969246361}"/>
              </a:ext>
            </a:extLst>
          </p:cNvPr>
          <p:cNvSpPr/>
          <p:nvPr/>
        </p:nvSpPr>
        <p:spPr>
          <a:xfrm>
            <a:off x="5417042" y="276946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BDA7887-31AB-4EA1-9A27-D9C16677E95A}"/>
              </a:ext>
            </a:extLst>
          </p:cNvPr>
          <p:cNvSpPr/>
          <p:nvPr/>
        </p:nvSpPr>
        <p:spPr>
          <a:xfrm>
            <a:off x="6291686" y="276946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AA87FDF-DE31-4AC5-8646-F22A96BE1EEA}"/>
              </a:ext>
            </a:extLst>
          </p:cNvPr>
          <p:cNvSpPr/>
          <p:nvPr/>
        </p:nvSpPr>
        <p:spPr>
          <a:xfrm>
            <a:off x="7166330" y="276946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DF921F7-BABB-4B29-8E22-0F10CC039A69}"/>
              </a:ext>
            </a:extLst>
          </p:cNvPr>
          <p:cNvSpPr/>
          <p:nvPr/>
        </p:nvSpPr>
        <p:spPr>
          <a:xfrm>
            <a:off x="8040974" y="276946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5D01C69-C6C9-4A98-9B81-FFE44B6571EB}"/>
              </a:ext>
            </a:extLst>
          </p:cNvPr>
          <p:cNvSpPr/>
          <p:nvPr/>
        </p:nvSpPr>
        <p:spPr>
          <a:xfrm>
            <a:off x="8915618" y="276946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1CC92A9-E749-4847-947E-A92128551797}"/>
              </a:ext>
            </a:extLst>
          </p:cNvPr>
          <p:cNvSpPr/>
          <p:nvPr/>
        </p:nvSpPr>
        <p:spPr>
          <a:xfrm>
            <a:off x="10664906" y="276946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597454D-47CB-4472-B014-FCCBFD388961}"/>
              </a:ext>
            </a:extLst>
          </p:cNvPr>
          <p:cNvSpPr/>
          <p:nvPr/>
        </p:nvSpPr>
        <p:spPr>
          <a:xfrm>
            <a:off x="9790262" y="276946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E85CF8-995D-4C5A-A3FE-3D5E2B435FDE}"/>
              </a:ext>
            </a:extLst>
          </p:cNvPr>
          <p:cNvSpPr txBox="1"/>
          <p:nvPr/>
        </p:nvSpPr>
        <p:spPr>
          <a:xfrm>
            <a:off x="3079589" y="2319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6C8CD1-35DE-4A30-9C75-F3F59146620D}"/>
              </a:ext>
            </a:extLst>
          </p:cNvPr>
          <p:cNvSpPr txBox="1"/>
          <p:nvPr/>
        </p:nvSpPr>
        <p:spPr>
          <a:xfrm>
            <a:off x="3954233" y="2319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2B2D49-7E89-41D9-B05B-B4A4F5B07F42}"/>
              </a:ext>
            </a:extLst>
          </p:cNvPr>
          <p:cNvSpPr txBox="1"/>
          <p:nvPr/>
        </p:nvSpPr>
        <p:spPr>
          <a:xfrm>
            <a:off x="4828877" y="2319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79550B-1B97-4C1B-8C3E-DF4DDA3C686D}"/>
              </a:ext>
            </a:extLst>
          </p:cNvPr>
          <p:cNvSpPr txBox="1"/>
          <p:nvPr/>
        </p:nvSpPr>
        <p:spPr>
          <a:xfrm>
            <a:off x="5703521" y="2319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945F94-A614-426D-9BEB-6A56EE2270A6}"/>
              </a:ext>
            </a:extLst>
          </p:cNvPr>
          <p:cNvSpPr txBox="1"/>
          <p:nvPr/>
        </p:nvSpPr>
        <p:spPr>
          <a:xfrm>
            <a:off x="6578165" y="2319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3B91DC-6A95-4A86-BFB4-B441A801C4D5}"/>
              </a:ext>
            </a:extLst>
          </p:cNvPr>
          <p:cNvSpPr txBox="1"/>
          <p:nvPr/>
        </p:nvSpPr>
        <p:spPr>
          <a:xfrm>
            <a:off x="7452809" y="2319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71782C-0EA4-4A71-8FB2-74ABE2181B18}"/>
              </a:ext>
            </a:extLst>
          </p:cNvPr>
          <p:cNvSpPr txBox="1"/>
          <p:nvPr/>
        </p:nvSpPr>
        <p:spPr>
          <a:xfrm>
            <a:off x="8327453" y="2319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3" name="Стрелка: вниз 32">
            <a:extLst>
              <a:ext uri="{FF2B5EF4-FFF2-40B4-BE49-F238E27FC236}">
                <a16:creationId xmlns:a16="http://schemas.microsoft.com/office/drawing/2014/main" id="{F8B1F344-CF6F-4BEE-84CA-68952D6DEBDF}"/>
              </a:ext>
            </a:extLst>
          </p:cNvPr>
          <p:cNvSpPr/>
          <p:nvPr/>
        </p:nvSpPr>
        <p:spPr>
          <a:xfrm>
            <a:off x="3753343" y="1484832"/>
            <a:ext cx="726378" cy="75447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chemeClr val="tx1"/>
                </a:solidFill>
              </a:rPr>
              <a:t>i</a:t>
            </a:r>
            <a:endParaRPr lang="ru-RU" sz="2500" dirty="0">
              <a:solidFill>
                <a:schemeClr val="tx1"/>
              </a:solidFill>
            </a:endParaRPr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40A862C1-53A0-4598-B408-A51CF57A375B}"/>
              </a:ext>
            </a:extLst>
          </p:cNvPr>
          <p:cNvSpPr/>
          <p:nvPr/>
        </p:nvSpPr>
        <p:spPr>
          <a:xfrm rot="5400000">
            <a:off x="2988501" y="1409606"/>
            <a:ext cx="604027" cy="7544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500" dirty="0" err="1">
                <a:solidFill>
                  <a:schemeClr val="tx1"/>
                </a:solidFill>
              </a:rPr>
              <a:t>i</a:t>
            </a:r>
            <a:r>
              <a:rPr lang="en-US" sz="2500" dirty="0">
                <a:solidFill>
                  <a:schemeClr val="tx1"/>
                </a:solidFill>
              </a:rPr>
              <a:t>--</a:t>
            </a:r>
            <a:endParaRPr lang="ru-RU" sz="2500" dirty="0">
              <a:solidFill>
                <a:schemeClr val="tx1"/>
              </a:solidFill>
            </a:endParaRPr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2C65C52F-9BDF-429A-8DD4-A851FA80FCDA}"/>
              </a:ext>
            </a:extLst>
          </p:cNvPr>
          <p:cNvSpPr/>
          <p:nvPr/>
        </p:nvSpPr>
        <p:spPr>
          <a:xfrm rot="16200000">
            <a:off x="4692663" y="1409606"/>
            <a:ext cx="604027" cy="7544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500" dirty="0" err="1">
                <a:solidFill>
                  <a:schemeClr val="tx1"/>
                </a:solidFill>
              </a:rPr>
              <a:t>i</a:t>
            </a:r>
            <a:r>
              <a:rPr lang="en-US" sz="2500" dirty="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CA86884A-7E9E-4414-838C-1B8577BFEF1C}"/>
              </a:ext>
            </a:extLst>
          </p:cNvPr>
          <p:cNvSpPr txBox="1">
            <a:spLocks/>
          </p:cNvSpPr>
          <p:nvPr/>
        </p:nvSpPr>
        <p:spPr>
          <a:xfrm>
            <a:off x="254970" y="4318770"/>
            <a:ext cx="8001897" cy="950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C000"/>
                </a:solidFill>
              </a:rPr>
              <a:t>“</a:t>
            </a:r>
            <a:r>
              <a:rPr lang="ru-RU" sz="2800" dirty="0">
                <a:solidFill>
                  <a:srgbClr val="FFC000"/>
                </a:solidFill>
              </a:rPr>
              <a:t>Ходить</a:t>
            </a:r>
            <a:r>
              <a:rPr lang="en-US" sz="2800" dirty="0">
                <a:solidFill>
                  <a:srgbClr val="FFC000"/>
                </a:solidFill>
              </a:rPr>
              <a:t>”</a:t>
            </a:r>
            <a:r>
              <a:rPr lang="ru-RU" sz="2800" dirty="0">
                <a:solidFill>
                  <a:srgbClr val="FFC000"/>
                </a:solidFill>
              </a:rPr>
              <a:t> можем вперед назад, изменяя индекс, по которому обращаемся к элементам массива. Причем индекс может принимать значения от 0 до </a:t>
            </a:r>
            <a:r>
              <a:rPr lang="en-US" sz="2800" dirty="0">
                <a:solidFill>
                  <a:srgbClr val="FFC000"/>
                </a:solidFill>
              </a:rPr>
              <a:t>N-1 </a:t>
            </a:r>
            <a:r>
              <a:rPr lang="ru-RU" sz="2800" dirty="0">
                <a:solidFill>
                  <a:srgbClr val="FFC000"/>
                </a:solidFill>
              </a:rPr>
              <a:t>включительно. То есть если </a:t>
            </a:r>
            <a:r>
              <a:rPr lang="en-US" sz="2800" dirty="0">
                <a:solidFill>
                  <a:srgbClr val="FFC000"/>
                </a:solidFill>
              </a:rPr>
              <a:t>int mas[10], </a:t>
            </a:r>
            <a:r>
              <a:rPr lang="ru-RU" sz="2800" dirty="0">
                <a:solidFill>
                  <a:srgbClr val="FFC000"/>
                </a:solidFill>
              </a:rPr>
              <a:t>то первый элемент это </a:t>
            </a:r>
            <a:r>
              <a:rPr lang="en-US" sz="2800" dirty="0">
                <a:solidFill>
                  <a:srgbClr val="FFC000"/>
                </a:solidFill>
              </a:rPr>
              <a:t>mas[0], </a:t>
            </a:r>
            <a:r>
              <a:rPr lang="ru-RU" sz="2800" dirty="0">
                <a:solidFill>
                  <a:srgbClr val="FFC000"/>
                </a:solidFill>
              </a:rPr>
              <a:t>а последний </a:t>
            </a:r>
            <a:r>
              <a:rPr lang="en-US" sz="2800" dirty="0">
                <a:solidFill>
                  <a:srgbClr val="FFC000"/>
                </a:solidFill>
              </a:rPr>
              <a:t>mas[9];</a:t>
            </a:r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FA858-57F7-4E50-B18F-F32094E93636}"/>
              </a:ext>
            </a:extLst>
          </p:cNvPr>
          <p:cNvSpPr txBox="1"/>
          <p:nvPr/>
        </p:nvSpPr>
        <p:spPr>
          <a:xfrm>
            <a:off x="9966935" y="231972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N-1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382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65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Вспомним одномерные</a:t>
            </a: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085DA77-AE14-4297-A961-479932744C51}"/>
              </a:ext>
            </a:extLst>
          </p:cNvPr>
          <p:cNvSpPr/>
          <p:nvPr/>
        </p:nvSpPr>
        <p:spPr>
          <a:xfrm>
            <a:off x="974521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7EB9AD2-4155-4072-8362-4AF2DCEC02F5}"/>
              </a:ext>
            </a:extLst>
          </p:cNvPr>
          <p:cNvSpPr/>
          <p:nvPr/>
        </p:nvSpPr>
        <p:spPr>
          <a:xfrm>
            <a:off x="2793109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4123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C347B85-F5F9-4F8D-BBD4-F4F13AF6FC37}"/>
              </a:ext>
            </a:extLst>
          </p:cNvPr>
          <p:cNvSpPr/>
          <p:nvPr/>
        </p:nvSpPr>
        <p:spPr>
          <a:xfrm>
            <a:off x="3667753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65CF036-415D-4DF1-AFD2-16BB1EFF963F}"/>
              </a:ext>
            </a:extLst>
          </p:cNvPr>
          <p:cNvSpPr/>
          <p:nvPr/>
        </p:nvSpPr>
        <p:spPr>
          <a:xfrm>
            <a:off x="4542397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64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50AEEE4-8377-4A99-9390-8E726372FCDF}"/>
              </a:ext>
            </a:extLst>
          </p:cNvPr>
          <p:cNvSpPr/>
          <p:nvPr/>
        </p:nvSpPr>
        <p:spPr>
          <a:xfrm>
            <a:off x="169177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AB79A7E-8D29-457B-A14D-E191BABC4E3F}"/>
              </a:ext>
            </a:extLst>
          </p:cNvPr>
          <p:cNvSpPr/>
          <p:nvPr/>
        </p:nvSpPr>
        <p:spPr>
          <a:xfrm>
            <a:off x="1043821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0F6E37-66A4-4015-B7CD-AB88F60C7D14}"/>
              </a:ext>
            </a:extLst>
          </p:cNvPr>
          <p:cNvSpPr/>
          <p:nvPr/>
        </p:nvSpPr>
        <p:spPr>
          <a:xfrm>
            <a:off x="1918465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FDDAA69-9C48-426B-9BF5-493969246361}"/>
              </a:ext>
            </a:extLst>
          </p:cNvPr>
          <p:cNvSpPr/>
          <p:nvPr/>
        </p:nvSpPr>
        <p:spPr>
          <a:xfrm>
            <a:off x="5417041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BDA7887-31AB-4EA1-9A27-D9C16677E95A}"/>
              </a:ext>
            </a:extLst>
          </p:cNvPr>
          <p:cNvSpPr/>
          <p:nvPr/>
        </p:nvSpPr>
        <p:spPr>
          <a:xfrm>
            <a:off x="6291685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AA87FDF-DE31-4AC5-8646-F22A96BE1EEA}"/>
              </a:ext>
            </a:extLst>
          </p:cNvPr>
          <p:cNvSpPr/>
          <p:nvPr/>
        </p:nvSpPr>
        <p:spPr>
          <a:xfrm>
            <a:off x="7166329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DF921F7-BABB-4B29-8E22-0F10CC039A69}"/>
              </a:ext>
            </a:extLst>
          </p:cNvPr>
          <p:cNvSpPr/>
          <p:nvPr/>
        </p:nvSpPr>
        <p:spPr>
          <a:xfrm>
            <a:off x="8040973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5D01C69-C6C9-4A98-9B81-FFE44B6571EB}"/>
              </a:ext>
            </a:extLst>
          </p:cNvPr>
          <p:cNvSpPr/>
          <p:nvPr/>
        </p:nvSpPr>
        <p:spPr>
          <a:xfrm>
            <a:off x="8915617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1CC92A9-E749-4847-947E-A92128551797}"/>
              </a:ext>
            </a:extLst>
          </p:cNvPr>
          <p:cNvSpPr/>
          <p:nvPr/>
        </p:nvSpPr>
        <p:spPr>
          <a:xfrm>
            <a:off x="10664905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597454D-47CB-4472-B014-FCCBFD388961}"/>
              </a:ext>
            </a:extLst>
          </p:cNvPr>
          <p:cNvSpPr/>
          <p:nvPr/>
        </p:nvSpPr>
        <p:spPr>
          <a:xfrm>
            <a:off x="9790261" y="2077590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E85CF8-995D-4C5A-A3FE-3D5E2B435FDE}"/>
              </a:ext>
            </a:extLst>
          </p:cNvPr>
          <p:cNvSpPr txBox="1"/>
          <p:nvPr/>
        </p:nvSpPr>
        <p:spPr>
          <a:xfrm>
            <a:off x="3079588" y="1627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6C8CD1-35DE-4A30-9C75-F3F59146620D}"/>
              </a:ext>
            </a:extLst>
          </p:cNvPr>
          <p:cNvSpPr txBox="1"/>
          <p:nvPr/>
        </p:nvSpPr>
        <p:spPr>
          <a:xfrm>
            <a:off x="3954232" y="1627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2B2D49-7E89-41D9-B05B-B4A4F5B07F42}"/>
              </a:ext>
            </a:extLst>
          </p:cNvPr>
          <p:cNvSpPr txBox="1"/>
          <p:nvPr/>
        </p:nvSpPr>
        <p:spPr>
          <a:xfrm>
            <a:off x="4828876" y="1627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79550B-1B97-4C1B-8C3E-DF4DDA3C686D}"/>
              </a:ext>
            </a:extLst>
          </p:cNvPr>
          <p:cNvSpPr txBox="1"/>
          <p:nvPr/>
        </p:nvSpPr>
        <p:spPr>
          <a:xfrm>
            <a:off x="5703520" y="1627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945F94-A614-426D-9BEB-6A56EE2270A6}"/>
              </a:ext>
            </a:extLst>
          </p:cNvPr>
          <p:cNvSpPr txBox="1"/>
          <p:nvPr/>
        </p:nvSpPr>
        <p:spPr>
          <a:xfrm>
            <a:off x="6578164" y="1627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3B91DC-6A95-4A86-BFB4-B441A801C4D5}"/>
              </a:ext>
            </a:extLst>
          </p:cNvPr>
          <p:cNvSpPr txBox="1"/>
          <p:nvPr/>
        </p:nvSpPr>
        <p:spPr>
          <a:xfrm>
            <a:off x="7452808" y="1627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71782C-0EA4-4A71-8FB2-74ABE2181B18}"/>
              </a:ext>
            </a:extLst>
          </p:cNvPr>
          <p:cNvSpPr txBox="1"/>
          <p:nvPr/>
        </p:nvSpPr>
        <p:spPr>
          <a:xfrm>
            <a:off x="8327452" y="1627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3" name="Стрелка: вниз 32">
            <a:extLst>
              <a:ext uri="{FF2B5EF4-FFF2-40B4-BE49-F238E27FC236}">
                <a16:creationId xmlns:a16="http://schemas.microsoft.com/office/drawing/2014/main" id="{F8B1F344-CF6F-4BEE-84CA-68952D6DEBDF}"/>
              </a:ext>
            </a:extLst>
          </p:cNvPr>
          <p:cNvSpPr/>
          <p:nvPr/>
        </p:nvSpPr>
        <p:spPr>
          <a:xfrm>
            <a:off x="3753342" y="792960"/>
            <a:ext cx="726378" cy="75447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chemeClr val="tx1"/>
                </a:solidFill>
              </a:rPr>
              <a:t>i</a:t>
            </a:r>
            <a:endParaRPr lang="ru-RU" sz="2500" dirty="0">
              <a:solidFill>
                <a:schemeClr val="tx1"/>
              </a:solidFill>
            </a:endParaRPr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40A862C1-53A0-4598-B408-A51CF57A375B}"/>
              </a:ext>
            </a:extLst>
          </p:cNvPr>
          <p:cNvSpPr/>
          <p:nvPr/>
        </p:nvSpPr>
        <p:spPr>
          <a:xfrm rot="5400000">
            <a:off x="2988500" y="717734"/>
            <a:ext cx="604027" cy="7544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500" dirty="0" err="1">
                <a:solidFill>
                  <a:schemeClr val="tx1"/>
                </a:solidFill>
              </a:rPr>
              <a:t>i</a:t>
            </a:r>
            <a:r>
              <a:rPr lang="en-US" sz="2500" dirty="0">
                <a:solidFill>
                  <a:schemeClr val="tx1"/>
                </a:solidFill>
              </a:rPr>
              <a:t>--</a:t>
            </a:r>
            <a:endParaRPr lang="ru-RU" sz="2500" dirty="0">
              <a:solidFill>
                <a:schemeClr val="tx1"/>
              </a:solidFill>
            </a:endParaRPr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2C65C52F-9BDF-429A-8DD4-A851FA80FCDA}"/>
              </a:ext>
            </a:extLst>
          </p:cNvPr>
          <p:cNvSpPr/>
          <p:nvPr/>
        </p:nvSpPr>
        <p:spPr>
          <a:xfrm rot="16200000">
            <a:off x="4692662" y="717734"/>
            <a:ext cx="604027" cy="7544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500" dirty="0" err="1">
                <a:solidFill>
                  <a:schemeClr val="tx1"/>
                </a:solidFill>
              </a:rPr>
              <a:t>i</a:t>
            </a:r>
            <a:r>
              <a:rPr lang="en-US" sz="2500" dirty="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CA86884A-7E9E-4414-838C-1B8577BFEF1C}"/>
              </a:ext>
            </a:extLst>
          </p:cNvPr>
          <p:cNvSpPr txBox="1">
            <a:spLocks/>
          </p:cNvSpPr>
          <p:nvPr/>
        </p:nvSpPr>
        <p:spPr>
          <a:xfrm>
            <a:off x="169177" y="3945522"/>
            <a:ext cx="8001897" cy="95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FA858-57F7-4E50-B18F-F32094E93636}"/>
              </a:ext>
            </a:extLst>
          </p:cNvPr>
          <p:cNvSpPr txBox="1"/>
          <p:nvPr/>
        </p:nvSpPr>
        <p:spPr>
          <a:xfrm>
            <a:off x="9966934" y="162784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N-1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1B7AC7-4326-F9CA-320E-CC2738C7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43" y="4229136"/>
            <a:ext cx="3181794" cy="1162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678DB8-B028-34F2-4CD6-131420EE6783}"/>
              </a:ext>
            </a:extLst>
          </p:cNvPr>
          <p:cNvSpPr txBox="1"/>
          <p:nvPr/>
        </p:nvSpPr>
        <p:spPr>
          <a:xfrm>
            <a:off x="239530" y="3016809"/>
            <a:ext cx="11300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accent4"/>
                </a:solidFill>
              </a:rPr>
              <a:t>Как видно – элемент массива </a:t>
            </a:r>
            <a:r>
              <a:rPr lang="ru-RU" sz="2200" dirty="0" err="1">
                <a:solidFill>
                  <a:schemeClr val="accent4"/>
                </a:solidFill>
              </a:rPr>
              <a:t>интов</a:t>
            </a:r>
            <a:r>
              <a:rPr lang="ru-RU" sz="2200" dirty="0">
                <a:solidFill>
                  <a:schemeClr val="accent4"/>
                </a:solidFill>
              </a:rPr>
              <a:t> – </a:t>
            </a:r>
            <a:r>
              <a:rPr lang="ru-RU" sz="2200" dirty="0" err="1">
                <a:solidFill>
                  <a:schemeClr val="accent4"/>
                </a:solidFill>
              </a:rPr>
              <a:t>инт</a:t>
            </a:r>
            <a:r>
              <a:rPr lang="ru-RU" sz="2200" dirty="0">
                <a:solidFill>
                  <a:schemeClr val="accent4"/>
                </a:solidFill>
              </a:rPr>
              <a:t>.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endParaRPr lang="ru-RU" sz="2200" dirty="0">
              <a:solidFill>
                <a:schemeClr val="accent4"/>
              </a:solidFill>
            </a:endParaRPr>
          </a:p>
          <a:p>
            <a:r>
              <a:rPr lang="ru-RU" sz="2200" dirty="0">
                <a:solidFill>
                  <a:schemeClr val="accent4"/>
                </a:solidFill>
              </a:rPr>
              <a:t>Такая же логика и с другими типами данных,  потому что массив – это однотипный контейнер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877378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Нужно много массивов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85AD7-6FE0-424A-8492-F76F31481066}"/>
              </a:ext>
            </a:extLst>
          </p:cNvPr>
          <p:cNvSpPr txBox="1"/>
          <p:nvPr/>
        </p:nvSpPr>
        <p:spPr>
          <a:xfrm>
            <a:off x="1233996" y="230819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034693E7-F650-4E0B-A44B-A10ECAD93C2B}"/>
              </a:ext>
            </a:extLst>
          </p:cNvPr>
          <p:cNvSpPr/>
          <p:nvPr/>
        </p:nvSpPr>
        <p:spPr>
          <a:xfrm>
            <a:off x="1648259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CBC295-7C04-49DA-8F23-324F1E2B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636"/>
            <a:ext cx="12192000" cy="3071267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AF33505-FDDB-4CEA-A28B-2B552BF22035}"/>
              </a:ext>
            </a:extLst>
          </p:cNvPr>
          <p:cNvSpPr txBox="1">
            <a:spLocks/>
          </p:cNvSpPr>
          <p:nvPr/>
        </p:nvSpPr>
        <p:spPr>
          <a:xfrm>
            <a:off x="135622" y="4378242"/>
            <a:ext cx="8765097" cy="95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dirty="0">
                <a:solidFill>
                  <a:srgbClr val="FFC000"/>
                </a:solidFill>
              </a:rPr>
              <a:t>Неудобно, вдруг понадобится не 6 а 50 массивов?</a:t>
            </a:r>
          </a:p>
        </p:txBody>
      </p:sp>
    </p:spTree>
    <p:extLst>
      <p:ext uri="{BB962C8B-B14F-4D97-AF65-F5344CB8AC3E}">
        <p14:creationId xmlns:p14="http://schemas.microsoft.com/office/powerpoint/2010/main" val="39280672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979" y="35075"/>
            <a:ext cx="12284979" cy="742840"/>
          </a:xfrm>
        </p:spPr>
        <p:txBody>
          <a:bodyPr>
            <a:normAutofit/>
          </a:bodyPr>
          <a:lstStyle/>
          <a:p>
            <a:pPr algn="ctr"/>
            <a:r>
              <a:rPr lang="ru-RU" sz="4700" dirty="0">
                <a:solidFill>
                  <a:srgbClr val="FFC000"/>
                </a:solidFill>
              </a:rPr>
              <a:t>На спасение приходят многомерные массивы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DD6E32A-39C4-4CA8-8E93-9E50035125A3}"/>
              </a:ext>
            </a:extLst>
          </p:cNvPr>
          <p:cNvSpPr/>
          <p:nvPr/>
        </p:nvSpPr>
        <p:spPr>
          <a:xfrm>
            <a:off x="2519399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C9E95DD-6158-4FF1-B058-6F14B82F7522}"/>
              </a:ext>
            </a:extLst>
          </p:cNvPr>
          <p:cNvSpPr txBox="1">
            <a:spLocks/>
          </p:cNvSpPr>
          <p:nvPr/>
        </p:nvSpPr>
        <p:spPr>
          <a:xfrm>
            <a:off x="235307" y="752605"/>
            <a:ext cx="8001897" cy="721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dirty="0">
                <a:solidFill>
                  <a:srgbClr val="FFC000"/>
                </a:solidFill>
              </a:rPr>
              <a:t>Двумерный массив – это массив массивов.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  <a:r>
              <a:rPr lang="ru-RU" sz="3000" dirty="0">
                <a:solidFill>
                  <a:srgbClr val="FFC000"/>
                </a:solidFill>
              </a:rPr>
              <a:t>Или таблица, где </a:t>
            </a:r>
            <a:r>
              <a:rPr lang="en-US" sz="3000" dirty="0">
                <a:solidFill>
                  <a:srgbClr val="FFC000"/>
                </a:solidFill>
              </a:rPr>
              <a:t>N </a:t>
            </a:r>
            <a:r>
              <a:rPr lang="ru-RU" sz="3000" dirty="0">
                <a:solidFill>
                  <a:srgbClr val="FFC000"/>
                </a:solidFill>
              </a:rPr>
              <a:t>строк и </a:t>
            </a:r>
            <a:r>
              <a:rPr lang="en-US" sz="3000" dirty="0">
                <a:solidFill>
                  <a:srgbClr val="FFC000"/>
                </a:solidFill>
              </a:rPr>
              <a:t>M </a:t>
            </a:r>
            <a:r>
              <a:rPr lang="ru-RU" sz="3000" dirty="0">
                <a:solidFill>
                  <a:srgbClr val="FFC000"/>
                </a:solidFill>
              </a:rPr>
              <a:t>колонок.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0D89C58-732D-477E-B218-BD93468ACEE8}"/>
              </a:ext>
            </a:extLst>
          </p:cNvPr>
          <p:cNvSpPr/>
          <p:nvPr/>
        </p:nvSpPr>
        <p:spPr>
          <a:xfrm>
            <a:off x="1677374" y="259411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4123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CAEF850-1548-4886-96BA-181EADF154A5}"/>
              </a:ext>
            </a:extLst>
          </p:cNvPr>
          <p:cNvSpPr/>
          <p:nvPr/>
        </p:nvSpPr>
        <p:spPr>
          <a:xfrm>
            <a:off x="2552018" y="259411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213A1B7-45FE-44ED-B4A1-3B6E5BB4B986}"/>
              </a:ext>
            </a:extLst>
          </p:cNvPr>
          <p:cNvSpPr/>
          <p:nvPr/>
        </p:nvSpPr>
        <p:spPr>
          <a:xfrm>
            <a:off x="3426662" y="259411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64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7DD64D8-799E-4F7F-8AB8-95A740C2173A}"/>
              </a:ext>
            </a:extLst>
          </p:cNvPr>
          <p:cNvSpPr/>
          <p:nvPr/>
        </p:nvSpPr>
        <p:spPr>
          <a:xfrm>
            <a:off x="4301306" y="259411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EAE10ED-00ED-4D0C-B2CB-96748CB02876}"/>
              </a:ext>
            </a:extLst>
          </p:cNvPr>
          <p:cNvSpPr/>
          <p:nvPr/>
        </p:nvSpPr>
        <p:spPr>
          <a:xfrm>
            <a:off x="5175950" y="259411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349404D-A83D-48BB-8CCE-8B820E7DB7C5}"/>
              </a:ext>
            </a:extLst>
          </p:cNvPr>
          <p:cNvSpPr/>
          <p:nvPr/>
        </p:nvSpPr>
        <p:spPr>
          <a:xfrm>
            <a:off x="6050594" y="259411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BE99D30-AE01-470B-888A-10D4CA797127}"/>
              </a:ext>
            </a:extLst>
          </p:cNvPr>
          <p:cNvSpPr/>
          <p:nvPr/>
        </p:nvSpPr>
        <p:spPr>
          <a:xfrm>
            <a:off x="6925238" y="259411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4117533-3CAF-4C2F-A320-216E26DB0448}"/>
              </a:ext>
            </a:extLst>
          </p:cNvPr>
          <p:cNvSpPr/>
          <p:nvPr/>
        </p:nvSpPr>
        <p:spPr>
          <a:xfrm>
            <a:off x="7799882" y="259411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4C49FFC-40E4-42A2-BE3C-FB3C758E583C}"/>
              </a:ext>
            </a:extLst>
          </p:cNvPr>
          <p:cNvSpPr/>
          <p:nvPr/>
        </p:nvSpPr>
        <p:spPr>
          <a:xfrm>
            <a:off x="8674526" y="259411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7913B4E-153B-448E-8906-BDE1ADA9AD2A}"/>
              </a:ext>
            </a:extLst>
          </p:cNvPr>
          <p:cNvSpPr/>
          <p:nvPr/>
        </p:nvSpPr>
        <p:spPr>
          <a:xfrm>
            <a:off x="1677374" y="3609803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4123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A3E0FEE-8139-4FD6-82B9-1DE1B81D15C5}"/>
              </a:ext>
            </a:extLst>
          </p:cNvPr>
          <p:cNvSpPr/>
          <p:nvPr/>
        </p:nvSpPr>
        <p:spPr>
          <a:xfrm>
            <a:off x="2552018" y="3609803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ACF4526-4225-4522-A9A8-FE2FB57FE738}"/>
              </a:ext>
            </a:extLst>
          </p:cNvPr>
          <p:cNvSpPr/>
          <p:nvPr/>
        </p:nvSpPr>
        <p:spPr>
          <a:xfrm>
            <a:off x="3426662" y="3609803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64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2029DFF-8F49-4C88-A0A2-BE1B53463B4B}"/>
              </a:ext>
            </a:extLst>
          </p:cNvPr>
          <p:cNvSpPr/>
          <p:nvPr/>
        </p:nvSpPr>
        <p:spPr>
          <a:xfrm>
            <a:off x="4301306" y="3609803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564DBB4-4273-4220-88E2-094DBFCDCB91}"/>
              </a:ext>
            </a:extLst>
          </p:cNvPr>
          <p:cNvSpPr/>
          <p:nvPr/>
        </p:nvSpPr>
        <p:spPr>
          <a:xfrm>
            <a:off x="5175950" y="3609803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5E9CFBD-A555-4610-B9D9-C50C0B1E8DF8}"/>
              </a:ext>
            </a:extLst>
          </p:cNvPr>
          <p:cNvSpPr/>
          <p:nvPr/>
        </p:nvSpPr>
        <p:spPr>
          <a:xfrm>
            <a:off x="6050594" y="3609803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DF61C80-5EA4-4B3F-9C57-97562927F73C}"/>
              </a:ext>
            </a:extLst>
          </p:cNvPr>
          <p:cNvSpPr/>
          <p:nvPr/>
        </p:nvSpPr>
        <p:spPr>
          <a:xfrm>
            <a:off x="6925238" y="3609803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A16D7FC-52C4-40C7-ACDA-6E235F59D587}"/>
              </a:ext>
            </a:extLst>
          </p:cNvPr>
          <p:cNvSpPr/>
          <p:nvPr/>
        </p:nvSpPr>
        <p:spPr>
          <a:xfrm>
            <a:off x="7799882" y="3609803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7D50167-C6B8-4BFF-BC7C-2E8D868872B3}"/>
              </a:ext>
            </a:extLst>
          </p:cNvPr>
          <p:cNvSpPr/>
          <p:nvPr/>
        </p:nvSpPr>
        <p:spPr>
          <a:xfrm>
            <a:off x="8674526" y="3609803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38B2871-C681-4AAD-848E-DA74722B74AE}"/>
              </a:ext>
            </a:extLst>
          </p:cNvPr>
          <p:cNvSpPr/>
          <p:nvPr/>
        </p:nvSpPr>
        <p:spPr>
          <a:xfrm>
            <a:off x="1677374" y="5020499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4123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088BCD95-E20F-4497-9AA1-D9495C30E8A6}"/>
              </a:ext>
            </a:extLst>
          </p:cNvPr>
          <p:cNvSpPr/>
          <p:nvPr/>
        </p:nvSpPr>
        <p:spPr>
          <a:xfrm>
            <a:off x="2552018" y="5020499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943E013-D1F6-40F3-A156-AD80E7F9CC16}"/>
              </a:ext>
            </a:extLst>
          </p:cNvPr>
          <p:cNvSpPr/>
          <p:nvPr/>
        </p:nvSpPr>
        <p:spPr>
          <a:xfrm>
            <a:off x="3426662" y="5020499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64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07C23B8-46E7-45CD-98AB-725EB25832E9}"/>
              </a:ext>
            </a:extLst>
          </p:cNvPr>
          <p:cNvSpPr/>
          <p:nvPr/>
        </p:nvSpPr>
        <p:spPr>
          <a:xfrm>
            <a:off x="4301306" y="5020499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8A59F869-833E-4DEB-AFB4-54C68567C6FD}"/>
              </a:ext>
            </a:extLst>
          </p:cNvPr>
          <p:cNvSpPr/>
          <p:nvPr/>
        </p:nvSpPr>
        <p:spPr>
          <a:xfrm>
            <a:off x="5175950" y="5020499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46DE11A-4F9C-4C60-A34B-A2EC7EDA45CC}"/>
              </a:ext>
            </a:extLst>
          </p:cNvPr>
          <p:cNvSpPr/>
          <p:nvPr/>
        </p:nvSpPr>
        <p:spPr>
          <a:xfrm>
            <a:off x="6050594" y="5020499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E09D7D85-854F-4047-8671-4532628A13CF}"/>
              </a:ext>
            </a:extLst>
          </p:cNvPr>
          <p:cNvSpPr/>
          <p:nvPr/>
        </p:nvSpPr>
        <p:spPr>
          <a:xfrm>
            <a:off x="6925238" y="5020499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094F0E6-6FD7-4B68-960B-18088A50F381}"/>
              </a:ext>
            </a:extLst>
          </p:cNvPr>
          <p:cNvSpPr/>
          <p:nvPr/>
        </p:nvSpPr>
        <p:spPr>
          <a:xfrm>
            <a:off x="7799882" y="5020499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8CA9503-B358-4955-BF61-586DA995EC9A}"/>
              </a:ext>
            </a:extLst>
          </p:cNvPr>
          <p:cNvSpPr/>
          <p:nvPr/>
        </p:nvSpPr>
        <p:spPr>
          <a:xfrm>
            <a:off x="8674526" y="5020499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A55CD-152F-45DA-A430-FB913A4B545F}"/>
              </a:ext>
            </a:extLst>
          </p:cNvPr>
          <p:cNvSpPr txBox="1"/>
          <p:nvPr/>
        </p:nvSpPr>
        <p:spPr>
          <a:xfrm>
            <a:off x="1305421" y="2826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3A48FE-2679-41B5-ABFA-B61D1AE6DA1E}"/>
              </a:ext>
            </a:extLst>
          </p:cNvPr>
          <p:cNvSpPr txBox="1"/>
          <p:nvPr/>
        </p:nvSpPr>
        <p:spPr>
          <a:xfrm>
            <a:off x="5344698" y="14697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49" name="Левая фигурная скобка 48">
            <a:extLst>
              <a:ext uri="{FF2B5EF4-FFF2-40B4-BE49-F238E27FC236}">
                <a16:creationId xmlns:a16="http://schemas.microsoft.com/office/drawing/2014/main" id="{A821CAE9-6606-4AE9-9021-A4DE641F1BD1}"/>
              </a:ext>
            </a:extLst>
          </p:cNvPr>
          <p:cNvSpPr/>
          <p:nvPr/>
        </p:nvSpPr>
        <p:spPr>
          <a:xfrm>
            <a:off x="912824" y="2594112"/>
            <a:ext cx="327228" cy="3276489"/>
          </a:xfrm>
          <a:prstGeom prst="leftBrace">
            <a:avLst>
              <a:gd name="adj1" fmla="val 8333"/>
              <a:gd name="adj2" fmla="val 50942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BBE97E-A703-44C9-83AB-C7822D599316}"/>
              </a:ext>
            </a:extLst>
          </p:cNvPr>
          <p:cNvSpPr txBox="1"/>
          <p:nvPr/>
        </p:nvSpPr>
        <p:spPr>
          <a:xfrm>
            <a:off x="1196587" y="525327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N-1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559BBE-C9C5-41B0-86F3-A607900456D5}"/>
              </a:ext>
            </a:extLst>
          </p:cNvPr>
          <p:cNvSpPr txBox="1"/>
          <p:nvPr/>
        </p:nvSpPr>
        <p:spPr>
          <a:xfrm>
            <a:off x="1963853" y="2229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0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44EE24-9837-4EDC-960B-60058FC1837B}"/>
              </a:ext>
            </a:extLst>
          </p:cNvPr>
          <p:cNvSpPr txBox="1"/>
          <p:nvPr/>
        </p:nvSpPr>
        <p:spPr>
          <a:xfrm>
            <a:off x="2838497" y="2193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6B5A65-F4E2-4781-98D9-F7E2E27CAAC7}"/>
              </a:ext>
            </a:extLst>
          </p:cNvPr>
          <p:cNvSpPr txBox="1"/>
          <p:nvPr/>
        </p:nvSpPr>
        <p:spPr>
          <a:xfrm>
            <a:off x="3713141" y="2175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CF868C-0696-4A6A-BC60-A26199E3D360}"/>
              </a:ext>
            </a:extLst>
          </p:cNvPr>
          <p:cNvSpPr txBox="1"/>
          <p:nvPr/>
        </p:nvSpPr>
        <p:spPr>
          <a:xfrm>
            <a:off x="8838331" y="219397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M-1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6" name="Левая фигурная скобка 55">
            <a:extLst>
              <a:ext uri="{FF2B5EF4-FFF2-40B4-BE49-F238E27FC236}">
                <a16:creationId xmlns:a16="http://schemas.microsoft.com/office/drawing/2014/main" id="{BBD61EA0-E4C5-4121-8552-1637C0F63D7E}"/>
              </a:ext>
            </a:extLst>
          </p:cNvPr>
          <p:cNvSpPr/>
          <p:nvPr/>
        </p:nvSpPr>
        <p:spPr>
          <a:xfrm rot="5400000">
            <a:off x="5449659" y="-1797403"/>
            <a:ext cx="327228" cy="7871797"/>
          </a:xfrm>
          <a:prstGeom prst="leftBrace">
            <a:avLst>
              <a:gd name="adj1" fmla="val 8333"/>
              <a:gd name="adj2" fmla="val 50942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69EA46-043B-44C8-979C-51D4937E2739}"/>
              </a:ext>
            </a:extLst>
          </p:cNvPr>
          <p:cNvSpPr txBox="1"/>
          <p:nvPr/>
        </p:nvSpPr>
        <p:spPr>
          <a:xfrm>
            <a:off x="444751" y="40476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3B66A7-CF06-43B0-A8BB-A70C45B3C68E}"/>
              </a:ext>
            </a:extLst>
          </p:cNvPr>
          <p:cNvSpPr txBox="1"/>
          <p:nvPr/>
        </p:nvSpPr>
        <p:spPr>
          <a:xfrm>
            <a:off x="1311325" y="3820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A7EE7-50BE-489F-9AB2-AD52907D4F24}"/>
              </a:ext>
            </a:extLst>
          </p:cNvPr>
          <p:cNvSpPr txBox="1"/>
          <p:nvPr/>
        </p:nvSpPr>
        <p:spPr>
          <a:xfrm>
            <a:off x="1706261" y="4165543"/>
            <a:ext cx="6270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91014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7" grpId="0"/>
      <p:bldP spid="48" grpId="0"/>
      <p:bldP spid="49" grpId="0" animBg="1"/>
      <p:bldP spid="50" grpId="0"/>
      <p:bldP spid="52" grpId="0"/>
      <p:bldP spid="53" grpId="0"/>
      <p:bldP spid="54" grpId="0"/>
      <p:bldP spid="55" grpId="0"/>
      <p:bldP spid="56" grpId="0" animBg="1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Объявление двумерного массива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28973-AFA1-45BD-8E77-6FEDE4A330F0}"/>
              </a:ext>
            </a:extLst>
          </p:cNvPr>
          <p:cNvSpPr txBox="1"/>
          <p:nvPr/>
        </p:nvSpPr>
        <p:spPr>
          <a:xfrm>
            <a:off x="3205628" y="5627405"/>
            <a:ext cx="5777948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C000"/>
                </a:solidFill>
              </a:rPr>
              <a:t>Вид </a:t>
            </a:r>
            <a:r>
              <a:rPr lang="en-US" dirty="0">
                <a:solidFill>
                  <a:srgbClr val="FFC000"/>
                </a:solidFill>
              </a:rPr>
              <a:t>‘</a:t>
            </a:r>
            <a:r>
              <a:rPr lang="ru-RU" dirty="0">
                <a:solidFill>
                  <a:srgbClr val="FFC000"/>
                </a:solidFill>
              </a:rPr>
              <a:t>изнутри</a:t>
            </a:r>
            <a:r>
              <a:rPr lang="en-US" dirty="0">
                <a:solidFill>
                  <a:srgbClr val="FFC000"/>
                </a:solidFill>
              </a:rPr>
              <a:t>’</a:t>
            </a:r>
            <a:r>
              <a:rPr lang="ru-RU" dirty="0">
                <a:solidFill>
                  <a:srgbClr val="FFC000"/>
                </a:solidFill>
              </a:rPr>
              <a:t> – в </a:t>
            </a:r>
            <a:r>
              <a:rPr lang="ru-RU" dirty="0" err="1">
                <a:solidFill>
                  <a:srgbClr val="FFC000"/>
                </a:solidFill>
              </a:rPr>
              <a:t>дебаггере</a:t>
            </a:r>
            <a:r>
              <a:rPr lang="ru-RU" dirty="0">
                <a:solidFill>
                  <a:srgbClr val="FFC000"/>
                </a:solidFill>
              </a:rPr>
              <a:t>. 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DD6E32A-39C4-4CA8-8E93-9E50035125A3}"/>
              </a:ext>
            </a:extLst>
          </p:cNvPr>
          <p:cNvSpPr/>
          <p:nvPr/>
        </p:nvSpPr>
        <p:spPr>
          <a:xfrm>
            <a:off x="3047301" y="6160208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DCEF1-79AC-48AB-A273-2B28CB82FAB2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D8BB12-7E16-4950-AFB8-5A820D0C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" y="3448098"/>
            <a:ext cx="12058803" cy="201583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6D3ACC9-3E11-4AA1-A1E8-93332E983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9" y="1326643"/>
            <a:ext cx="12192000" cy="150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765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Инициализация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28973-AFA1-45BD-8E77-6FEDE4A330F0}"/>
              </a:ext>
            </a:extLst>
          </p:cNvPr>
          <p:cNvSpPr txBox="1"/>
          <p:nvPr/>
        </p:nvSpPr>
        <p:spPr>
          <a:xfrm>
            <a:off x="3100766" y="5707897"/>
            <a:ext cx="5777948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C000"/>
                </a:solidFill>
              </a:rPr>
              <a:t>Пустые строки заполняются нулями 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DD6E32A-39C4-4CA8-8E93-9E50035125A3}"/>
              </a:ext>
            </a:extLst>
          </p:cNvPr>
          <p:cNvSpPr/>
          <p:nvPr/>
        </p:nvSpPr>
        <p:spPr>
          <a:xfrm>
            <a:off x="4882935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DCEF1-79AC-48AB-A273-2B28CB82FAB2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8D07B53-3841-4497-90F2-CC633213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4" y="1154297"/>
            <a:ext cx="1200317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414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Ввод двумерного массива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28973-AFA1-45BD-8E77-6FEDE4A330F0}"/>
              </a:ext>
            </a:extLst>
          </p:cNvPr>
          <p:cNvSpPr txBox="1"/>
          <p:nvPr/>
        </p:nvSpPr>
        <p:spPr>
          <a:xfrm>
            <a:off x="3207026" y="5403637"/>
            <a:ext cx="5777948" cy="64633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C000"/>
                </a:solidFill>
              </a:rPr>
              <a:t>При инициализации – забиваются пустые ячейки знаками конца строки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DD6E32A-39C4-4CA8-8E93-9E50035125A3}"/>
              </a:ext>
            </a:extLst>
          </p:cNvPr>
          <p:cNvSpPr/>
          <p:nvPr/>
        </p:nvSpPr>
        <p:spPr>
          <a:xfrm>
            <a:off x="6748944" y="6150922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DCEF1-79AC-48AB-A273-2B28CB82FAB2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89F56D-99F3-4343-B402-BD9E352A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518"/>
            <a:ext cx="12192000" cy="29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303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ШК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К" id="{F030E706-4090-49B5-B2F7-DEBED1124793}" vid="{B8B119BC-9994-4F88-A4A3-4DED65AE125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6E285450190A643BC103B66694DD844" ma:contentTypeVersion="8" ma:contentTypeDescription="Создание документа." ma:contentTypeScope="" ma:versionID="99c619ab35ac96a791e191dcf1a1aa96">
  <xsd:schema xmlns:xsd="http://www.w3.org/2001/XMLSchema" xmlns:xs="http://www.w3.org/2001/XMLSchema" xmlns:p="http://schemas.microsoft.com/office/2006/metadata/properties" xmlns:ns3="e61efd6c-d1c6-41d6-8cc8-23f701cfb78d" targetNamespace="http://schemas.microsoft.com/office/2006/metadata/properties" ma:root="true" ma:fieldsID="ee54bc831cf5cef67d17be9213f46f81" ns3:_="">
    <xsd:import namespace="e61efd6c-d1c6-41d6-8cc8-23f701cfb7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1efd6c-d1c6-41d6-8cc8-23f701cfb7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E3627D-539E-46A0-986C-EB2FAF390832}">
  <ds:schemaRefs>
    <ds:schemaRef ds:uri="e61efd6c-d1c6-41d6-8cc8-23f701cfb78d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9902D7A-D61E-4D91-AC26-6080E8DD02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1efd6c-d1c6-41d6-8cc8-23f701cfb7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76B627-25B6-4799-A65A-C4ECB10B0B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</TotalTime>
  <Words>654</Words>
  <Application>Microsoft Office PowerPoint</Application>
  <PresentationFormat>Широкоэкранный</PresentationFormat>
  <Paragraphs>157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ШК</vt:lpstr>
      <vt:lpstr>Лекция 10  Двумерные массивы.</vt:lpstr>
      <vt:lpstr>Вспомним одномерные</vt:lpstr>
      <vt:lpstr>Вспомним одномерные</vt:lpstr>
      <vt:lpstr>Вспомним одномерные</vt:lpstr>
      <vt:lpstr>Нужно много массивов</vt:lpstr>
      <vt:lpstr>На спасение приходят многомерные массивы</vt:lpstr>
      <vt:lpstr>Объявление двумерного массива </vt:lpstr>
      <vt:lpstr>Инициализация</vt:lpstr>
      <vt:lpstr>Ввод двумерного массива</vt:lpstr>
      <vt:lpstr>Обращение к элементам</vt:lpstr>
      <vt:lpstr>Зачем нужно?</vt:lpstr>
      <vt:lpstr>Создаем игровое поле</vt:lpstr>
      <vt:lpstr>Добавим персонажа </vt:lpstr>
      <vt:lpstr>Задача Шоха </vt:lpstr>
      <vt:lpstr>Задачи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  Побитовые операции и сдвиги в С++</dc:title>
  <dc:creator>Каневской Андрей Эдуардович</dc:creator>
  <cp:lastModifiedBy>Костылев Александр Валерьевич</cp:lastModifiedBy>
  <cp:revision>102</cp:revision>
  <dcterms:created xsi:type="dcterms:W3CDTF">2018-10-30T08:05:18Z</dcterms:created>
  <dcterms:modified xsi:type="dcterms:W3CDTF">2022-12-08T17:17:09Z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0x010100A6E285450190A643BC103B66694DD844</vt:lpwstr>
  </property>
</Properties>
</file>