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66" r:id="rId6"/>
    <p:sldId id="257" r:id="rId7"/>
    <p:sldId id="258" r:id="rId8"/>
    <p:sldId id="259" r:id="rId9"/>
    <p:sldId id="260" r:id="rId10"/>
    <p:sldId id="262" r:id="rId11"/>
    <p:sldId id="264" r:id="rId12"/>
    <p:sldId id="265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825751"/>
            <a:ext cx="5328285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8296" y="1825751"/>
            <a:ext cx="5328284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1352" y="308228"/>
            <a:ext cx="8829294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012" y="1825751"/>
            <a:ext cx="11283315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6575" y="916924"/>
            <a:ext cx="3498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 err="1"/>
              <a:t>Лекция</a:t>
            </a:r>
            <a:r>
              <a:rPr sz="7200" spc="-90" dirty="0"/>
              <a:t> </a:t>
            </a:r>
            <a:r>
              <a:rPr lang="ru-RU" sz="7200" spc="-90" dirty="0"/>
              <a:t>3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1977708" y="2362200"/>
            <a:ext cx="8236584" cy="3350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" algn="ctr">
              <a:lnSpc>
                <a:spcPts val="3650"/>
              </a:lnSpc>
              <a:spcBef>
                <a:spcPts val="105"/>
              </a:spcBef>
            </a:pPr>
            <a:r>
              <a:rPr lang="ru-RU" sz="3200" spc="-5" dirty="0">
                <a:solidFill>
                  <a:srgbClr val="FFC000"/>
                </a:solidFill>
                <a:latin typeface="Calibri Light"/>
                <a:cs typeface="Calibri Light"/>
              </a:rPr>
              <a:t>Операторы Ветвления. </a:t>
            </a:r>
            <a:r>
              <a:rPr sz="3200" spc="-5" dirty="0" err="1">
                <a:solidFill>
                  <a:srgbClr val="FFC000"/>
                </a:solidFill>
                <a:latin typeface="Calibri Light"/>
                <a:cs typeface="Calibri Light"/>
              </a:rPr>
              <a:t>Цикл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 Light"/>
                <a:cs typeface="Calibri Light"/>
              </a:rPr>
              <a:t>с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 предусловием.</a:t>
            </a:r>
            <a:r>
              <a:rPr sz="3200" spc="-2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Цикл</a:t>
            </a:r>
            <a:r>
              <a:rPr sz="3200" dirty="0">
                <a:solidFill>
                  <a:srgbClr val="FFC000"/>
                </a:solidFill>
                <a:latin typeface="Calibri Light"/>
                <a:cs typeface="Calibri Light"/>
              </a:rPr>
              <a:t> с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 постусловием.</a:t>
            </a:r>
            <a:endParaRPr sz="3200" dirty="0">
              <a:latin typeface="Calibri Light"/>
              <a:cs typeface="Calibri Light"/>
            </a:endParaRPr>
          </a:p>
          <a:p>
            <a:pPr algn="ctr">
              <a:lnSpc>
                <a:spcPts val="3650"/>
              </a:lnSpc>
            </a:pPr>
            <a:r>
              <a:rPr sz="3200" dirty="0">
                <a:solidFill>
                  <a:srgbClr val="FFC000"/>
                </a:solidFill>
                <a:latin typeface="Calibri Light"/>
                <a:cs typeface="Calibri Light"/>
              </a:rPr>
              <a:t>Модификация</a:t>
            </a:r>
            <a:r>
              <a:rPr sz="3200" spc="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цикла</a:t>
            </a:r>
            <a:r>
              <a:rPr sz="3200" spc="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 Light"/>
                <a:cs typeface="Calibri Light"/>
              </a:rPr>
              <a:t>с</a:t>
            </a:r>
            <a:r>
              <a:rPr sz="3200" spc="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предусловием</a:t>
            </a:r>
            <a:r>
              <a:rPr sz="3200" spc="-2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 Light"/>
                <a:cs typeface="Calibri Light"/>
              </a:rPr>
              <a:t>–</a:t>
            </a:r>
            <a:r>
              <a:rPr sz="3200" spc="1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 Light"/>
                <a:cs typeface="Calibri Light"/>
              </a:rPr>
              <a:t>цикл</a:t>
            </a:r>
            <a:r>
              <a:rPr sz="3200" spc="1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200" spc="-110" dirty="0">
                <a:solidFill>
                  <a:srgbClr val="FFC000"/>
                </a:solidFill>
                <a:latin typeface="Calibri Light"/>
                <a:cs typeface="Calibri Light"/>
              </a:rPr>
              <a:t>for.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Calibri Light"/>
              <a:cs typeface="Calibri Light"/>
            </a:endParaRPr>
          </a:p>
          <a:p>
            <a:pPr marL="3339465" marR="3333750" algn="ctr">
              <a:lnSpc>
                <a:spcPct val="125099"/>
              </a:lnSpc>
            </a:pP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Школа</a:t>
            </a:r>
            <a:r>
              <a:rPr sz="2400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Кода </a:t>
            </a:r>
            <a:r>
              <a:rPr sz="2400" spc="-5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Курс</a:t>
            </a:r>
            <a:r>
              <a:rPr sz="240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С/С++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Преподаватель: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dirty="0">
                <a:solidFill>
                  <a:srgbClr val="FFC000"/>
                </a:solidFill>
                <a:latin typeface="Calibri"/>
                <a:cs typeface="Calibri"/>
              </a:rPr>
              <a:t>Костылев Александр Валерьевич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3AC909C-86C3-4C90-BB29-A236249CA780}"/>
              </a:ext>
            </a:extLst>
          </p:cNvPr>
          <p:cNvSpPr/>
          <p:nvPr/>
        </p:nvSpPr>
        <p:spPr>
          <a:xfrm>
            <a:off x="152400" y="60198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0"/>
              </a:spcBef>
            </a:pPr>
            <a:r>
              <a:rPr spc="-5" dirty="0"/>
              <a:t>Цикл</a:t>
            </a:r>
            <a:r>
              <a:rPr spc="-30" dirty="0"/>
              <a:t> </a:t>
            </a:r>
            <a:r>
              <a:rPr spc="-40" dirty="0"/>
              <a:t>for</a:t>
            </a:r>
          </a:p>
          <a:p>
            <a:pPr algn="ctr">
              <a:lnSpc>
                <a:spcPts val="5015"/>
              </a:lnSpc>
            </a:pPr>
            <a:r>
              <a:rPr spc="-5" dirty="0"/>
              <a:t>(цикл</a:t>
            </a:r>
            <a:r>
              <a:rPr spc="-10" dirty="0"/>
              <a:t> </a:t>
            </a:r>
            <a:r>
              <a:rPr dirty="0"/>
              <a:t>с</a:t>
            </a:r>
            <a:r>
              <a:rPr spc="-5" dirty="0"/>
              <a:t> предусловием,</a:t>
            </a:r>
            <a:r>
              <a:rPr spc="-10" dirty="0"/>
              <a:t> </a:t>
            </a:r>
            <a:r>
              <a:rPr spc="-5" dirty="0"/>
              <a:t>только</a:t>
            </a:r>
            <a:r>
              <a:rPr spc="5" dirty="0"/>
              <a:t> </a:t>
            </a:r>
            <a:r>
              <a:rPr spc="-5" dirty="0"/>
              <a:t>лучше)</a:t>
            </a:r>
          </a:p>
        </p:txBody>
      </p:sp>
      <p:sp>
        <p:nvSpPr>
          <p:cNvPr id="6" name="object 6"/>
          <p:cNvSpPr/>
          <p:nvPr/>
        </p:nvSpPr>
        <p:spPr>
          <a:xfrm>
            <a:off x="7696200" y="615806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75F99B-8AD4-4628-A4AA-9BEA50BB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819050"/>
            <a:ext cx="11269648" cy="3219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69" y="519760"/>
            <a:ext cx="1133030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5" dirty="0"/>
              <a:t>Программа,</a:t>
            </a:r>
            <a:r>
              <a:rPr sz="4100" spc="-10" dirty="0"/>
              <a:t> </a:t>
            </a:r>
            <a:r>
              <a:rPr sz="4100" spc="-5" dirty="0"/>
              <a:t>выводящая</a:t>
            </a:r>
            <a:r>
              <a:rPr sz="4100" spc="-40" dirty="0"/>
              <a:t> </a:t>
            </a:r>
            <a:r>
              <a:rPr sz="4100" spc="-5" dirty="0"/>
              <a:t>сумму</a:t>
            </a:r>
            <a:r>
              <a:rPr sz="4100" spc="-15" dirty="0"/>
              <a:t> </a:t>
            </a:r>
            <a:r>
              <a:rPr sz="4100" spc="-5" dirty="0"/>
              <a:t>цифр</a:t>
            </a:r>
            <a:r>
              <a:rPr sz="4100" spc="-45" dirty="0"/>
              <a:t> </a:t>
            </a:r>
            <a:r>
              <a:rPr sz="4100" spc="-5" dirty="0"/>
              <a:t>числа</a:t>
            </a:r>
            <a:r>
              <a:rPr sz="4100" spc="-35" dirty="0"/>
              <a:t> </a:t>
            </a:r>
            <a:r>
              <a:rPr sz="4100" dirty="0"/>
              <a:t>на</a:t>
            </a:r>
            <a:r>
              <a:rPr sz="4100" spc="-10" dirty="0"/>
              <a:t> </a:t>
            </a:r>
            <a:r>
              <a:rPr sz="4100" spc="-5" dirty="0"/>
              <a:t>экран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85419" y="1398957"/>
            <a:ext cx="5328285" cy="406008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55"/>
              </a:lnSpc>
            </a:pPr>
            <a:r>
              <a:rPr sz="2600" spc="-5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2600" spc="-5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21515"/>
                </a:solidFill>
                <a:latin typeface="Consolas"/>
                <a:cs typeface="Consolas"/>
              </a:rPr>
              <a:t>&lt;iostream&gt;</a:t>
            </a:r>
            <a:endParaRPr sz="2600" dirty="0">
              <a:latin typeface="Consolas"/>
              <a:cs typeface="Consolas"/>
            </a:endParaRPr>
          </a:p>
          <a:p>
            <a:pPr marL="91440" marR="1607820">
              <a:lnSpc>
                <a:spcPts val="3500"/>
              </a:lnSpc>
              <a:spcBef>
                <a:spcPts val="17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26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2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Consolas"/>
                <a:cs typeface="Consolas"/>
              </a:rPr>
              <a:t>std;</a:t>
            </a:r>
            <a:r>
              <a:rPr sz="2600" spc="-5" dirty="0">
                <a:latin typeface="Consolas"/>
                <a:cs typeface="Consolas"/>
              </a:rPr>
              <a:t> </a:t>
            </a:r>
            <a:r>
              <a:rPr sz="2600" spc="-1415" dirty="0"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r>
              <a:rPr sz="2600" spc="-10" dirty="0">
                <a:latin typeface="Consolas"/>
                <a:cs typeface="Consolas"/>
              </a:rPr>
              <a:t>()</a:t>
            </a:r>
            <a:endParaRPr sz="2600" dirty="0">
              <a:latin typeface="Consolas"/>
              <a:cs typeface="Consolas"/>
            </a:endParaRPr>
          </a:p>
          <a:p>
            <a:pPr marL="91440">
              <a:lnSpc>
                <a:spcPts val="3115"/>
              </a:lnSpc>
              <a:spcBef>
                <a:spcPts val="195"/>
              </a:spcBef>
            </a:pPr>
            <a:r>
              <a:rPr sz="2600" dirty="0">
                <a:latin typeface="Consolas"/>
                <a:cs typeface="Consolas"/>
              </a:rPr>
              <a:t>{</a:t>
            </a:r>
            <a:r>
              <a:rPr lang="en-US" sz="2600" dirty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  <a:endParaRPr sz="26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8640">
              <a:lnSpc>
                <a:spcPts val="2620"/>
              </a:lnSpc>
            </a:pP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nSum</a:t>
            </a:r>
            <a:r>
              <a:rPr sz="22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0</a:t>
            </a:r>
            <a:r>
              <a:rPr lang="ru-RU" sz="2200" spc="-5" dirty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8640">
              <a:lnSpc>
                <a:spcPts val="2610"/>
              </a:lnSpc>
            </a:pPr>
            <a:r>
              <a:rPr sz="2200" spc="-5" dirty="0" err="1">
                <a:solidFill>
                  <a:schemeClr val="bg1"/>
                </a:solidFill>
                <a:latin typeface="Consolas"/>
                <a:cs typeface="Consolas"/>
              </a:rPr>
              <a:t>nNumber</a:t>
            </a:r>
            <a:r>
              <a:rPr lang="ru-RU" sz="2200" spc="-2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ru-RU" sz="2200" spc="-5" dirty="0">
                <a:solidFill>
                  <a:schemeClr val="bg1"/>
                </a:solidFill>
                <a:latin typeface="Consolas"/>
                <a:cs typeface="Consolas"/>
              </a:rPr>
              <a:t>=</a:t>
            </a:r>
            <a:r>
              <a:rPr lang="ru-RU" sz="2200" spc="-2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Consolas"/>
                <a:cs typeface="Consolas"/>
              </a:rPr>
              <a:t>0,</a:t>
            </a: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8640">
              <a:lnSpc>
                <a:spcPts val="2630"/>
              </a:lnSpc>
            </a:pPr>
            <a:r>
              <a:rPr sz="2200" spc="-5" dirty="0" err="1">
                <a:solidFill>
                  <a:schemeClr val="bg1"/>
                </a:solidFill>
                <a:latin typeface="Consolas"/>
                <a:cs typeface="Consolas"/>
              </a:rPr>
              <a:t>nTempNumber</a:t>
            </a:r>
            <a:r>
              <a:rPr sz="2200" spc="-2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=</a:t>
            </a:r>
            <a:r>
              <a:rPr sz="2200" spc="-2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0;</a:t>
            </a: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cin</a:t>
            </a:r>
            <a:r>
              <a:rPr sz="2200" spc="-1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&gt;&gt;</a:t>
            </a:r>
            <a:r>
              <a:rPr sz="2200" spc="-1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nNumber;</a:t>
            </a: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nTempNumber</a:t>
            </a:r>
            <a:r>
              <a:rPr sz="22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onsolas"/>
                <a:cs typeface="Consolas"/>
              </a:rPr>
              <a:t>nNumber;</a:t>
            </a:r>
            <a:endParaRPr sz="2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296" y="1697349"/>
            <a:ext cx="5328285" cy="39354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ts val="2535"/>
              </a:lnSpc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(nTempNumber</a:t>
            </a:r>
            <a:r>
              <a:rPr sz="2400" spc="1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&gt; 0)</a:t>
            </a:r>
          </a:p>
          <a:p>
            <a:pPr marL="549275">
              <a:lnSpc>
                <a:spcPts val="2845"/>
              </a:lnSpc>
            </a:pP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pPr marL="1007110" marR="819785">
              <a:lnSpc>
                <a:spcPct val="101000"/>
              </a:lnSpc>
              <a:spcBef>
                <a:spcPts val="5"/>
              </a:spcBef>
            </a:pP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nSum</a:t>
            </a:r>
            <a:r>
              <a:rPr sz="2000" spc="-2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+=</a:t>
            </a:r>
            <a:r>
              <a:rPr sz="2000" spc="-1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nsolas"/>
                <a:cs typeface="Consolas"/>
              </a:rPr>
              <a:t>nTempNumber </a:t>
            </a: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sz="2000" spc="-2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10; </a:t>
            </a:r>
            <a:r>
              <a:rPr sz="2000" spc="-108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nsolas"/>
                <a:cs typeface="Consolas"/>
              </a:rPr>
              <a:t>nTempNumber</a:t>
            </a:r>
            <a:r>
              <a:rPr sz="2000" spc="-1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/=</a:t>
            </a:r>
            <a:r>
              <a:rPr sz="20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chemeClr val="bg1"/>
                </a:solidFill>
                <a:latin typeface="Consolas"/>
                <a:cs typeface="Consolas"/>
              </a:rPr>
              <a:t>10;</a:t>
            </a:r>
          </a:p>
          <a:p>
            <a:pPr marL="549275">
              <a:lnSpc>
                <a:spcPts val="2790"/>
              </a:lnSpc>
            </a:pP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cout</a:t>
            </a:r>
            <a:r>
              <a:rPr sz="2400" spc="-2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Consolas"/>
                <a:cs typeface="Consolas"/>
              </a:rPr>
              <a:t>&lt;&lt;</a:t>
            </a:r>
            <a:r>
              <a:rPr sz="2400" spc="-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nSum &lt;&lt;</a:t>
            </a:r>
            <a:r>
              <a:rPr sz="2400" spc="-1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Consolas"/>
                <a:cs typeface="Consolas"/>
              </a:rPr>
              <a:t>endl;</a:t>
            </a:r>
            <a:endParaRPr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49275" marR="2077085">
              <a:lnSpc>
                <a:spcPts val="2810"/>
              </a:lnSpc>
            </a:pP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system(</a:t>
            </a:r>
            <a:r>
              <a:rPr sz="240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2400" dirty="0">
                <a:solidFill>
                  <a:schemeClr val="bg1"/>
                </a:solidFill>
                <a:latin typeface="Consolas"/>
                <a:cs typeface="Consolas"/>
              </a:rPr>
              <a:t>); </a:t>
            </a:r>
            <a:r>
              <a:rPr sz="2400" spc="-13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Consolas"/>
                <a:cs typeface="Consolas"/>
              </a:rPr>
              <a:t>0;</a:t>
            </a:r>
            <a:endParaRPr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lang="en-US" sz="2800" spc="-5" dirty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7CE97F1-4684-47EA-B923-10C9C497C33E}"/>
              </a:ext>
            </a:extLst>
          </p:cNvPr>
          <p:cNvSpPr/>
          <p:nvPr/>
        </p:nvSpPr>
        <p:spPr>
          <a:xfrm>
            <a:off x="99060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085" y="609676"/>
            <a:ext cx="167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" y="1796542"/>
            <a:ext cx="11612245" cy="364907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53085" marR="424815" indent="-515620">
              <a:lnSpc>
                <a:spcPts val="3000"/>
              </a:lnSpc>
              <a:spcBef>
                <a:spcPts val="495"/>
              </a:spcBef>
              <a:buAutoNum type="arabicPeriod"/>
              <a:tabLst>
                <a:tab pos="553085" algn="l"/>
                <a:tab pos="553720" algn="l"/>
                <a:tab pos="5102860" algn="l"/>
              </a:tabLst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С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клавиатуры</a:t>
            </a:r>
            <a:r>
              <a:rPr sz="2800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вводят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число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А	(0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</a:t>
            </a:r>
            <a:r>
              <a:rPr sz="2800" spc="-1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А</a:t>
            </a:r>
            <a:r>
              <a:rPr sz="2800" spc="-1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</a:t>
            </a:r>
            <a:r>
              <a:rPr sz="2800" spc="-1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C000"/>
                </a:solidFill>
                <a:latin typeface="Cambria Math"/>
                <a:cs typeface="Cambria Math"/>
              </a:rPr>
              <a:t>10</a:t>
            </a:r>
            <a:r>
              <a:rPr sz="2775" baseline="25525" dirty="0">
                <a:solidFill>
                  <a:srgbClr val="FFC000"/>
                </a:solidFill>
                <a:latin typeface="Cambria Math"/>
                <a:cs typeface="Cambria Math"/>
              </a:rPr>
              <a:t>6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).</a:t>
            </a:r>
            <a:r>
              <a:rPr sz="2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Вывести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 количество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цифр </a:t>
            </a:r>
            <a:r>
              <a:rPr sz="2800" spc="-6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числа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 А.</a:t>
            </a:r>
            <a:endParaRPr sz="2800" dirty="0">
              <a:latin typeface="Calibri"/>
              <a:cs typeface="Calibri"/>
            </a:endParaRPr>
          </a:p>
          <a:p>
            <a:pPr marL="553085" marR="30480" indent="-515620">
              <a:lnSpc>
                <a:spcPts val="3000"/>
              </a:lnSpc>
              <a:spcBef>
                <a:spcPts val="1060"/>
              </a:spcBef>
              <a:buAutoNum type="arabicPeriod"/>
              <a:tabLst>
                <a:tab pos="553085" algn="l"/>
                <a:tab pos="553720" algn="l"/>
              </a:tabLst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С клавиатуры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вводят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число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А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(0</a:t>
            </a:r>
            <a:r>
              <a:rPr sz="2800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</a:t>
            </a:r>
            <a:r>
              <a:rPr sz="280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А</a:t>
            </a:r>
            <a:r>
              <a:rPr sz="280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</a:t>
            </a:r>
            <a:r>
              <a:rPr sz="2800" dirty="0">
                <a:solidFill>
                  <a:srgbClr val="FFC000"/>
                </a:solidFill>
                <a:latin typeface="Cambria Math"/>
                <a:cs typeface="Cambria Math"/>
              </a:rPr>
              <a:t> 10</a:t>
            </a:r>
            <a:r>
              <a:rPr sz="2775" baseline="25525" dirty="0">
                <a:solidFill>
                  <a:srgbClr val="FFC000"/>
                </a:solidFill>
                <a:latin typeface="Cambria Math"/>
                <a:cs typeface="Cambria Math"/>
              </a:rPr>
              <a:t>6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).</a:t>
            </a:r>
            <a:r>
              <a:rPr sz="2800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 err="1">
                <a:solidFill>
                  <a:srgbClr val="FFC000"/>
                </a:solidFill>
                <a:latin typeface="Calibri"/>
                <a:cs typeface="Calibri"/>
              </a:rPr>
              <a:t>Вывести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800" spc="-10" dirty="0">
                <a:solidFill>
                  <a:srgbClr val="FFC000"/>
                </a:solidFill>
                <a:latin typeface="Calibri"/>
                <a:cs typeface="Calibri"/>
              </a:rPr>
              <a:t>цифры числа А в порядке </a:t>
            </a:r>
            <a:r>
              <a:rPr lang="ru-RU" sz="2800" spc="-10">
                <a:solidFill>
                  <a:srgbClr val="FFC000"/>
                </a:solidFill>
                <a:latin typeface="Calibri"/>
                <a:cs typeface="Calibri"/>
              </a:rPr>
              <a:t>слева направо.</a:t>
            </a:r>
            <a:endParaRPr sz="2800" dirty="0">
              <a:latin typeface="Calibri"/>
              <a:cs typeface="Calibri"/>
            </a:endParaRPr>
          </a:p>
          <a:p>
            <a:pPr marL="553085" marR="422909" indent="-515620">
              <a:lnSpc>
                <a:spcPts val="3000"/>
              </a:lnSpc>
              <a:spcBef>
                <a:spcPts val="1045"/>
              </a:spcBef>
              <a:buAutoNum type="arabicPeriod"/>
              <a:tabLst>
                <a:tab pos="553085" algn="l"/>
                <a:tab pos="553720" algn="l"/>
              </a:tabLst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С клавиатуры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вводят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число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А</a:t>
            </a:r>
            <a:r>
              <a:rPr sz="2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(0</a:t>
            </a:r>
            <a:r>
              <a:rPr sz="28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</a:t>
            </a:r>
            <a:r>
              <a:rPr sz="280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А</a:t>
            </a:r>
            <a:r>
              <a:rPr sz="2800" spc="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 10</a:t>
            </a:r>
            <a:r>
              <a:rPr sz="2775" spc="-7" baseline="25525" dirty="0">
                <a:solidFill>
                  <a:srgbClr val="FFC000"/>
                </a:solidFill>
                <a:latin typeface="Cambria Math"/>
                <a:cs typeface="Cambria Math"/>
              </a:rPr>
              <a:t>6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).</a:t>
            </a:r>
            <a:r>
              <a:rPr sz="28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Вывести через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пробел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два </a:t>
            </a:r>
            <a:r>
              <a:rPr sz="2800" spc="-6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числа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количество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четных</a:t>
            </a:r>
            <a:r>
              <a:rPr sz="2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и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количество</a:t>
            </a:r>
            <a:r>
              <a:rPr sz="2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нечетных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цифр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числа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А.</a:t>
            </a:r>
            <a:endParaRPr sz="2800" dirty="0">
              <a:latin typeface="Calibri"/>
              <a:cs typeface="Calibri"/>
            </a:endParaRPr>
          </a:p>
          <a:p>
            <a:pPr marL="553085" indent="-5156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3085" algn="l"/>
                <a:tab pos="553720" algn="l"/>
              </a:tabLst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С клавиатуры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вводят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число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А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(0</a:t>
            </a:r>
            <a:r>
              <a:rPr sz="2800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 А</a:t>
            </a:r>
            <a:r>
              <a:rPr sz="2800" spc="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≤ 10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).</a:t>
            </a:r>
            <a:r>
              <a:rPr sz="28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Вывести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значение А!</a:t>
            </a:r>
            <a:endParaRPr sz="2800" dirty="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1450"/>
              </a:spcBef>
            </a:pP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факториалом</a:t>
            </a:r>
            <a:r>
              <a:rPr sz="20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числа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 А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называется</a:t>
            </a:r>
            <a:r>
              <a:rPr sz="20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значение</a:t>
            </a:r>
            <a:r>
              <a:rPr sz="20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А!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= 1*2*…*А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0!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= 1,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1!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= 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920DEEC-E62A-4665-BC85-5D83D6475296}"/>
              </a:ext>
            </a:extLst>
          </p:cNvPr>
          <p:cNvSpPr/>
          <p:nvPr/>
        </p:nvSpPr>
        <p:spPr>
          <a:xfrm>
            <a:off x="109728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97126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UPD.   </a:t>
            </a:r>
            <a:r>
              <a:rPr lang="ru-RU" spc="-5" dirty="0"/>
              <a:t>Еще немного про типы данных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399420"/>
            <a:ext cx="10820400" cy="507869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Основными типами считаются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–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целые числа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, // int a = 15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char –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символьные литералы (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ASCII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код)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, // char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ch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‘A’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float –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число с плавающей запятой(дробь)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, // float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fl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15.5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double –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число с целой и дробной частью(тоже дробь)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, // double d = 1.5f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еще есть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bool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– логический (или 0, или 1).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// bool b = false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--------------------------------------------------------------------------------------------------------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Модификаторы – специальные слова, позволяющие модифицировать </a:t>
            </a:r>
            <a:r>
              <a:rPr lang="ru-RU" sz="2600" dirty="0" err="1">
                <a:solidFill>
                  <a:srgbClr val="FFC000"/>
                </a:solidFill>
                <a:latin typeface="Calibri"/>
                <a:cs typeface="Calibri"/>
              </a:rPr>
              <a:t>тд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ы</a:t>
            </a:r>
            <a:endParaRPr lang="en-US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signed</a:t>
            </a:r>
            <a:r>
              <a:rPr lang="ru-RU" sz="2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 - значения со знаком </a:t>
            </a:r>
            <a:br>
              <a:rPr lang="ru-RU" sz="2600" dirty="0">
                <a:solidFill>
                  <a:srgbClr val="FFC000"/>
                </a:solidFill>
              </a:rPr>
            </a:br>
            <a:r>
              <a:rPr lang="ru-RU" sz="2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unsigned</a:t>
            </a:r>
            <a:r>
              <a:rPr lang="ru-RU" sz="2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 - значения без знака</a:t>
            </a:r>
            <a:br>
              <a:rPr lang="ru-RU" sz="2600" dirty="0">
                <a:solidFill>
                  <a:srgbClr val="FFC000"/>
                </a:solidFill>
              </a:rPr>
            </a:br>
            <a:r>
              <a:rPr lang="ru-RU" sz="2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short</a:t>
            </a:r>
            <a:r>
              <a:rPr lang="ru-RU" sz="2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 - укороченный тип</a:t>
            </a:r>
            <a:br>
              <a:rPr lang="ru-RU" sz="2600" dirty="0">
                <a:solidFill>
                  <a:srgbClr val="FFC000"/>
                </a:solidFill>
              </a:rPr>
            </a:br>
            <a:r>
              <a:rPr lang="ru-RU" sz="2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lang="ru-RU" sz="2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 - расширенный тип</a:t>
            </a:r>
            <a:br>
              <a:rPr lang="ru-RU" sz="2800" dirty="0">
                <a:solidFill>
                  <a:srgbClr val="FFC000"/>
                </a:solidFill>
              </a:rPr>
            </a:b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B39A7B2-FA6E-485F-ABE6-D0013485D361}"/>
              </a:ext>
            </a:extLst>
          </p:cNvPr>
          <p:cNvSpPr/>
          <p:nvPr/>
        </p:nvSpPr>
        <p:spPr>
          <a:xfrm>
            <a:off x="990600" y="612855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33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97126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UPD.   </a:t>
            </a:r>
            <a:r>
              <a:rPr lang="ru-RU" spc="-5" dirty="0"/>
              <a:t>Еще немного про типы данных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399420"/>
            <a:ext cx="12192000" cy="38404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Преобразование типов – если нужно в качестве значения переменной одного типа записать другую, то на помощь приходит преобразование типов. </a:t>
            </a:r>
            <a:endParaRPr lang="en-US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Преобразование бывает явное и неявное.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Неявное – когда без хитростей прямо пишем приравнивание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ia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5;</a:t>
            </a: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ib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2;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float fc =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ia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/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ib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;	// fc = 2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Тут мы в переменную типа </a:t>
            </a:r>
            <a:r>
              <a:rPr lang="en-US" sz="2600" dirty="0">
                <a:solidFill>
                  <a:srgbClr val="FFC000"/>
                </a:solidFill>
                <a:cs typeface="Calibri"/>
              </a:rPr>
              <a:t>float (</a:t>
            </a:r>
            <a:r>
              <a:rPr lang="ru-RU" sz="2600" dirty="0">
                <a:solidFill>
                  <a:srgbClr val="FFC000"/>
                </a:solidFill>
                <a:cs typeface="Calibri"/>
              </a:rPr>
              <a:t>дробное число</a:t>
            </a:r>
            <a:r>
              <a:rPr lang="en-US" sz="2600" dirty="0">
                <a:solidFill>
                  <a:srgbClr val="FFC000"/>
                </a:solidFill>
                <a:cs typeface="Calibri"/>
              </a:rPr>
              <a:t>)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записываем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int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целое)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и теряем данные. Почему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int?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Потому что компилятор сначала делит один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на другой, получая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int,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и только потом записывает во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float.</a:t>
            </a: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B39A7B2-FA6E-485F-ABE6-D0013485D361}"/>
              </a:ext>
            </a:extLst>
          </p:cNvPr>
          <p:cNvSpPr/>
          <p:nvPr/>
        </p:nvSpPr>
        <p:spPr>
          <a:xfrm>
            <a:off x="1295400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4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97126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UPD.   </a:t>
            </a:r>
            <a:r>
              <a:rPr lang="ru-RU" spc="-5" dirty="0"/>
              <a:t>Еще немного про типы данных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399420"/>
            <a:ext cx="12192000" cy="425026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Динамическое – когда мы явно указываем  тип данных, какой мы хотим получить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ia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5;</a:t>
            </a: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int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ib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= 2;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float fc =(float)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ia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/ </a:t>
            </a:r>
            <a:r>
              <a:rPr lang="en-US" sz="2600" dirty="0" err="1">
                <a:solidFill>
                  <a:srgbClr val="FFC000"/>
                </a:solidFill>
                <a:latin typeface="Calibri"/>
                <a:cs typeface="Calibri"/>
              </a:rPr>
              <a:t>ib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;	// fc = 2.5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---------------------------------------------------------------------------------------------------------------------</a:t>
            </a: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Мы используем круглые скобки, чтобы сообщить компилятору о необходимости преобразования переменной i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(типа </a:t>
            </a:r>
            <a:r>
              <a:rPr lang="ru-RU" sz="2600" dirty="0" err="1">
                <a:solidFill>
                  <a:srgbClr val="FFC000"/>
                </a:solidFill>
                <a:latin typeface="Calibri"/>
                <a:cs typeface="Calibri"/>
              </a:rPr>
              <a:t>int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) в тип </a:t>
            </a:r>
            <a:r>
              <a:rPr lang="ru-RU" sz="2600" dirty="0" err="1">
                <a:solidFill>
                  <a:srgbClr val="FFC000"/>
                </a:solidFill>
                <a:latin typeface="Calibri"/>
                <a:cs typeface="Calibri"/>
              </a:rPr>
              <a:t>float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. Поскольку переменная i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станет типа </a:t>
            </a:r>
            <a:r>
              <a:rPr lang="ru-RU" sz="2600" dirty="0" err="1">
                <a:solidFill>
                  <a:srgbClr val="FFC000"/>
                </a:solidFill>
                <a:latin typeface="Calibri"/>
                <a:cs typeface="Calibri"/>
              </a:rPr>
              <a:t>float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, то i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также затем автоматически преобразуется в тип </a:t>
            </a:r>
            <a:r>
              <a:rPr lang="ru-RU" sz="2600" dirty="0" err="1">
                <a:solidFill>
                  <a:srgbClr val="FFC000"/>
                </a:solidFill>
                <a:latin typeface="Calibri"/>
                <a:cs typeface="Calibri"/>
              </a:rPr>
              <a:t>float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, и выполнится деление типа с плавающей точкой!</a:t>
            </a:r>
            <a:endParaRPr lang="en-US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endParaRPr lang="en-US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B39A7B2-FA6E-485F-ABE6-D0013485D361}"/>
              </a:ext>
            </a:extLst>
          </p:cNvPr>
          <p:cNvSpPr/>
          <p:nvPr/>
        </p:nvSpPr>
        <p:spPr>
          <a:xfrm>
            <a:off x="1981200" y="6123354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57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702" y="338352"/>
            <a:ext cx="70235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Условия и ветвление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12794" y="1028926"/>
            <a:ext cx="10112375" cy="1903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Ветвление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–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800" b="0" i="0" dirty="0">
                <a:solidFill>
                  <a:srgbClr val="FFC000"/>
                </a:solidFill>
                <a:effectLst/>
                <a:latin typeface="YS Text"/>
              </a:rPr>
              <a:t>это алгоритмическая конструкция, при помощи которой происходит выбор одного из двух действий с обратно в общий код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600" spc="-5" dirty="0" err="1">
                <a:solidFill>
                  <a:srgbClr val="FFC000"/>
                </a:solidFill>
                <a:latin typeface="Calibri"/>
                <a:cs typeface="Calibri"/>
              </a:rPr>
              <a:t>Синаксис</a:t>
            </a: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 – </a:t>
            </a:r>
            <a:r>
              <a:rPr lang="en-US" sz="2600" spc="-5" dirty="0">
                <a:solidFill>
                  <a:srgbClr val="FFC000"/>
                </a:solidFill>
                <a:latin typeface="Calibri"/>
                <a:cs typeface="Calibri"/>
              </a:rPr>
              <a:t>if( </a:t>
            </a: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условие) тело. Фигурные скобки – если выполняем больше одного действия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00"/>
              </a:spcBef>
              <a:tabLst>
                <a:tab pos="1419225" algn="l"/>
                <a:tab pos="2996565" algn="l"/>
                <a:tab pos="3735704" algn="l"/>
                <a:tab pos="4671695" algn="l"/>
                <a:tab pos="6089015" algn="l"/>
                <a:tab pos="7523480" algn="l"/>
                <a:tab pos="8796020" algn="l"/>
                <a:tab pos="9761220" algn="l"/>
              </a:tabLst>
            </a:pP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Иф – </a:t>
            </a:r>
            <a:r>
              <a:rPr lang="ru-RU" sz="2600" spc="-5" dirty="0" err="1">
                <a:solidFill>
                  <a:srgbClr val="FFC000"/>
                </a:solidFill>
                <a:latin typeface="Calibri"/>
                <a:cs typeface="Calibri"/>
              </a:rPr>
              <a:t>обыкновеникус</a:t>
            </a:r>
            <a:r>
              <a:rPr lang="en-US" sz="2600" spc="-5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		        Вложенные условия</a:t>
            </a:r>
            <a:r>
              <a:rPr lang="en-US" sz="2600" spc="-5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DD2E59-387C-4735-B9A5-B84CAD97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34" y="2895105"/>
            <a:ext cx="4410691" cy="1190791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DB39A7B2-FA6E-485F-ABE6-D0013485D361}"/>
              </a:ext>
            </a:extLst>
          </p:cNvPr>
          <p:cNvSpPr/>
          <p:nvPr/>
        </p:nvSpPr>
        <p:spPr>
          <a:xfrm>
            <a:off x="2665476" y="615072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679494-06DD-4BC8-8C96-1F1E1DA3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44" y="4607462"/>
            <a:ext cx="5220429" cy="15432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191059-D057-4D9D-B122-99CE9502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34" y="2882606"/>
            <a:ext cx="6058746" cy="2333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9FB160-0A34-4B81-AE26-14F01D92F7CC}"/>
              </a:ext>
            </a:extLst>
          </p:cNvPr>
          <p:cNvSpPr txBox="1"/>
          <p:nvPr/>
        </p:nvSpPr>
        <p:spPr>
          <a:xfrm>
            <a:off x="913044" y="4129815"/>
            <a:ext cx="26663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rgbClr val="FFC000"/>
                </a:solidFill>
              </a:rPr>
              <a:t>Иф с ветвлением</a:t>
            </a:r>
            <a:r>
              <a:rPr lang="en-US" sz="2600" dirty="0">
                <a:solidFill>
                  <a:srgbClr val="FFC000"/>
                </a:solidFill>
              </a:rPr>
              <a:t>:</a:t>
            </a:r>
            <a:endParaRPr lang="ru-RU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6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258" y="609676"/>
            <a:ext cx="1205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Цикл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7286" y="1447800"/>
            <a:ext cx="10112375" cy="195784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725"/>
              </a:spcBef>
              <a:tabLst>
                <a:tab pos="855344" algn="l"/>
                <a:tab pos="1152525" algn="l"/>
                <a:tab pos="2574290" algn="l"/>
                <a:tab pos="5674360" algn="l"/>
                <a:tab pos="7293609" algn="l"/>
                <a:tab pos="9745980" algn="l"/>
              </a:tabLst>
            </a:pP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Ц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и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кл	–	</a:t>
            </a:r>
            <a:r>
              <a:rPr sz="2600" spc="-40" dirty="0">
                <a:solidFill>
                  <a:srgbClr val="FFC000"/>
                </a:solidFill>
                <a:latin typeface="Calibri"/>
                <a:cs typeface="Calibri"/>
              </a:rPr>
              <a:t>д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е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йствие	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(п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о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сл</a:t>
            </a:r>
            <a:r>
              <a:rPr sz="2600" spc="-45" dirty="0">
                <a:solidFill>
                  <a:srgbClr val="FFC000"/>
                </a:solidFill>
                <a:latin typeface="Calibri"/>
                <a:cs typeface="Calibri"/>
              </a:rPr>
              <a:t>е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д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ов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а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т</a:t>
            </a:r>
            <a:r>
              <a:rPr sz="2600" spc="-40" dirty="0">
                <a:solidFill>
                  <a:srgbClr val="FFC000"/>
                </a:solidFill>
                <a:latin typeface="Calibri"/>
                <a:cs typeface="Calibri"/>
              </a:rPr>
              <a:t>е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льност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ь	</a:t>
            </a:r>
            <a:r>
              <a:rPr sz="2600" spc="-40" dirty="0">
                <a:solidFill>
                  <a:srgbClr val="FFC000"/>
                </a:solidFill>
                <a:latin typeface="Calibri"/>
                <a:cs typeface="Calibri"/>
              </a:rPr>
              <a:t>д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ейств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и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й),	вып</a:t>
            </a:r>
            <a:r>
              <a:rPr sz="2600" spc="-50" dirty="0">
                <a:solidFill>
                  <a:srgbClr val="FFC000"/>
                </a:solidFill>
                <a:latin typeface="Calibri"/>
                <a:cs typeface="Calibri"/>
              </a:rPr>
              <a:t>о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лня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ю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щ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и</a:t>
            </a:r>
            <a:r>
              <a:rPr sz="2600" spc="-40" dirty="0">
                <a:solidFill>
                  <a:srgbClr val="FFC000"/>
                </a:solidFill>
                <a:latin typeface="Calibri"/>
                <a:cs typeface="Calibri"/>
              </a:rPr>
              <a:t>х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ся	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до 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тех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пор,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пока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истинно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условие.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00"/>
              </a:spcBef>
              <a:tabLst>
                <a:tab pos="1419225" algn="l"/>
                <a:tab pos="2996565" algn="l"/>
                <a:tab pos="3735704" algn="l"/>
                <a:tab pos="4671695" algn="l"/>
                <a:tab pos="6089015" algn="l"/>
                <a:tab pos="7523480" algn="l"/>
                <a:tab pos="8796020" algn="l"/>
                <a:tab pos="9761220" algn="l"/>
              </a:tabLst>
            </a:pP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Сл</a:t>
            </a:r>
            <a:r>
              <a:rPr sz="2600" spc="-45" dirty="0">
                <a:solidFill>
                  <a:srgbClr val="FFC000"/>
                </a:solidFill>
                <a:latin typeface="Calibri"/>
                <a:cs typeface="Calibri"/>
              </a:rPr>
              <a:t>е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ду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е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т	помнить,	ч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т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о	если	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у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словие	исти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н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н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о	все</a:t>
            </a:r>
            <a:r>
              <a:rPr sz="2600" spc="-135" dirty="0">
                <a:solidFill>
                  <a:srgbClr val="FFC000"/>
                </a:solidFill>
                <a:latin typeface="Calibri"/>
                <a:cs typeface="Calibri"/>
              </a:rPr>
              <a:t>г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да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,	ци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к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л	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не  </a:t>
            </a:r>
            <a:r>
              <a:rPr sz="2600" spc="-5" dirty="0" err="1">
                <a:solidFill>
                  <a:srgbClr val="FFC000"/>
                </a:solidFill>
                <a:latin typeface="Calibri"/>
                <a:cs typeface="Calibri"/>
              </a:rPr>
              <a:t>завершится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lang="en-US" sz="2600" spc="-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00"/>
              </a:spcBef>
              <a:tabLst>
                <a:tab pos="1419225" algn="l"/>
                <a:tab pos="2996565" algn="l"/>
                <a:tab pos="3735704" algn="l"/>
                <a:tab pos="4671695" algn="l"/>
                <a:tab pos="6089015" algn="l"/>
                <a:tab pos="7523480" algn="l"/>
                <a:tab pos="8796020" algn="l"/>
                <a:tab pos="9761220" algn="l"/>
              </a:tabLst>
            </a:pPr>
            <a:r>
              <a:rPr lang="ru-RU" sz="2600" spc="-5" dirty="0" err="1">
                <a:solidFill>
                  <a:srgbClr val="FFC000"/>
                </a:solidFill>
                <a:latin typeface="Calibri"/>
                <a:cs typeface="Calibri"/>
              </a:rPr>
              <a:t>Циклус</a:t>
            </a:r>
            <a:r>
              <a:rPr lang="ru-RU" sz="2600" spc="-5" dirty="0">
                <a:solidFill>
                  <a:srgbClr val="FFC000"/>
                </a:solidFill>
                <a:latin typeface="Calibri"/>
                <a:cs typeface="Calibri"/>
              </a:rPr>
              <a:t> – </a:t>
            </a:r>
            <a:r>
              <a:rPr lang="ru-RU" sz="2600" spc="-5" dirty="0" err="1">
                <a:solidFill>
                  <a:srgbClr val="FFC000"/>
                </a:solidFill>
                <a:latin typeface="Calibri"/>
                <a:cs typeface="Calibri"/>
              </a:rPr>
              <a:t>форикус</a:t>
            </a:r>
            <a:r>
              <a:rPr lang="en-US" sz="2600" spc="-5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E3B8F2-E402-411A-A4AA-4957775A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6" y="3452357"/>
            <a:ext cx="8040222" cy="2524477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DC676735-1667-472D-A7CA-53A9A6F321D2}"/>
              </a:ext>
            </a:extLst>
          </p:cNvPr>
          <p:cNvSpPr/>
          <p:nvPr/>
        </p:nvSpPr>
        <p:spPr>
          <a:xfrm>
            <a:off x="28956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957" y="609676"/>
            <a:ext cx="6783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Цикл</a:t>
            </a:r>
            <a:r>
              <a:rPr spc="-10" dirty="0"/>
              <a:t> </a:t>
            </a:r>
            <a:r>
              <a:rPr dirty="0"/>
              <a:t>с</a:t>
            </a:r>
            <a:r>
              <a:rPr spc="-5" dirty="0"/>
              <a:t> предусловием</a:t>
            </a:r>
            <a:r>
              <a:rPr spc="25" dirty="0"/>
              <a:t> </a:t>
            </a:r>
            <a:r>
              <a:rPr spc="-5" dirty="0"/>
              <a:t>while()</a:t>
            </a:r>
          </a:p>
        </p:txBody>
      </p:sp>
      <p:sp>
        <p:nvSpPr>
          <p:cNvPr id="6" name="object 6"/>
          <p:cNvSpPr/>
          <p:nvPr/>
        </p:nvSpPr>
        <p:spPr>
          <a:xfrm>
            <a:off x="33528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827558-A2B1-4994-802A-05571520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9160533" cy="3846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957" y="609676"/>
            <a:ext cx="6783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Цикл</a:t>
            </a:r>
            <a:r>
              <a:rPr spc="-10" dirty="0"/>
              <a:t> </a:t>
            </a:r>
            <a:r>
              <a:rPr dirty="0"/>
              <a:t>с</a:t>
            </a:r>
            <a:r>
              <a:rPr spc="-5" dirty="0"/>
              <a:t> предусловием</a:t>
            </a:r>
            <a:r>
              <a:rPr spc="25" dirty="0"/>
              <a:t> </a:t>
            </a:r>
            <a:r>
              <a:rPr spc="-5" dirty="0"/>
              <a:t>while()</a:t>
            </a:r>
          </a:p>
        </p:txBody>
      </p:sp>
      <p:sp>
        <p:nvSpPr>
          <p:cNvPr id="3" name="object 3"/>
          <p:cNvSpPr/>
          <p:nvPr/>
        </p:nvSpPr>
        <p:spPr>
          <a:xfrm>
            <a:off x="46482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A8DBD1-C602-4750-89AC-08321B04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" y="1594383"/>
            <a:ext cx="7182852" cy="2915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3117D-2E5E-4A9C-8CFB-623E1039D05A}"/>
              </a:ext>
            </a:extLst>
          </p:cNvPr>
          <p:cNvSpPr txBox="1"/>
          <p:nvPr/>
        </p:nvSpPr>
        <p:spPr>
          <a:xfrm>
            <a:off x="7162800" y="1879699"/>
            <a:ext cx="5257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rgbClr val="FFC000"/>
                </a:solidFill>
              </a:rPr>
              <a:t>В результате выполнения программы будут выведены в консоль все цифры числа а, только в обратном порядке – 021. Программа выполняется до тех пор, пока а больше нуля.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380" y="609676"/>
            <a:ext cx="762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Цикл</a:t>
            </a:r>
            <a:r>
              <a:rPr spc="-15" dirty="0"/>
              <a:t> </a:t>
            </a:r>
            <a:r>
              <a:rPr dirty="0"/>
              <a:t>с</a:t>
            </a:r>
            <a:r>
              <a:rPr spc="-10" dirty="0"/>
              <a:t> </a:t>
            </a:r>
            <a:r>
              <a:rPr spc="-5" dirty="0"/>
              <a:t>постусловием</a:t>
            </a:r>
            <a:r>
              <a:rPr spc="25" dirty="0"/>
              <a:t> </a:t>
            </a:r>
            <a:r>
              <a:rPr dirty="0"/>
              <a:t>do…while()</a:t>
            </a:r>
          </a:p>
        </p:txBody>
      </p:sp>
      <p:sp>
        <p:nvSpPr>
          <p:cNvPr id="4" name="object 4"/>
          <p:cNvSpPr/>
          <p:nvPr/>
        </p:nvSpPr>
        <p:spPr>
          <a:xfrm>
            <a:off x="6100813" y="60198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207A3A-2D6F-45FC-B3F7-DCAD288E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1208"/>
            <a:ext cx="7155337" cy="2081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AF03F-5584-43A1-8C51-23A94F07D549}"/>
              </a:ext>
            </a:extLst>
          </p:cNvPr>
          <p:cNvSpPr txBox="1"/>
          <p:nvPr/>
        </p:nvSpPr>
        <p:spPr>
          <a:xfrm>
            <a:off x="7162800" y="1879699"/>
            <a:ext cx="525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rgbClr val="FFC000"/>
                </a:solidFill>
              </a:rPr>
              <a:t>Вне зависимости от значения переменной </a:t>
            </a:r>
            <a:r>
              <a:rPr lang="en-US" sz="2600" dirty="0">
                <a:solidFill>
                  <a:srgbClr val="FFC000"/>
                </a:solidFill>
              </a:rPr>
              <a:t>condition, </a:t>
            </a:r>
            <a:r>
              <a:rPr lang="ru-RU" sz="2600" dirty="0">
                <a:solidFill>
                  <a:srgbClr val="FFC000"/>
                </a:solidFill>
              </a:rPr>
              <a:t>программа все равно зайдет (хотя бы раз)  в тело цикла, и только потом произойдет проверка условия.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722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YS Text</vt:lpstr>
      <vt:lpstr>Office Theme</vt:lpstr>
      <vt:lpstr>Лекция 3</vt:lpstr>
      <vt:lpstr>UPD.   Еще немного про типы данных</vt:lpstr>
      <vt:lpstr>UPD.   Еще немного про типы данных</vt:lpstr>
      <vt:lpstr>UPD.   Еще немного про типы данных</vt:lpstr>
      <vt:lpstr>Условия и ветвление</vt:lpstr>
      <vt:lpstr>Цикл</vt:lpstr>
      <vt:lpstr>Цикл с предусловием while()</vt:lpstr>
      <vt:lpstr>Цикл с предусловием while()</vt:lpstr>
      <vt:lpstr>Цикл с постусловием do…while()</vt:lpstr>
      <vt:lpstr>Цикл for (цикл с предусловием, только лучше)</vt:lpstr>
      <vt:lpstr>Программа, выводящая сумму цифр числа на экран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Каневской Андрей Эдуардович</dc:creator>
  <cp:lastModifiedBy>Alexander Kostyleff</cp:lastModifiedBy>
  <cp:revision>34</cp:revision>
  <dcterms:created xsi:type="dcterms:W3CDTF">2021-10-15T09:33:46Z</dcterms:created>
  <dcterms:modified xsi:type="dcterms:W3CDTF">2021-10-15T16:34:00Z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2019-10-20T00:00:00Z</vt:filetime>
  </property>
  <property fmtid="{D5CDD505-2E9C-101B-9397-08002B2CF9AE}" pid="3" name="Creator">
    <vt:lpwstr>Microsoft® PowerPoint® для Office 365</vt:lpwstr>
  </property>
  <property fmtid="{D5CDD505-2E9C-101B-9397-08002B2CF9AE}" pid="4" name="LastSaved">
    <vt:filetime>2021-10-15T00:00:00Z</vt:filetime>
  </property>
</Properties>
</file>