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j-ea"/>
              </a:rPr>
              <a:t>E-Book</a:t>
            </a:r>
            <a:r>
              <a:rPr lang="zh-CN" altLang="en-US" sz="4800" dirty="0">
                <a:latin typeface="+mj-ea"/>
              </a:rPr>
              <a:t>需求分析和设计报告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zh-CN" altLang="zh-CN" sz="2000" dirty="0"/>
              <a:t>一款在线追书和评论的应用软件</a:t>
            </a:r>
            <a:endParaRPr lang="en-US" altLang="zh-CN" sz="2000" dirty="0"/>
          </a:p>
          <a:p>
            <a:pPr algn="ctr"/>
            <a:r>
              <a:rPr lang="zh-CN" altLang="en-US" sz="2000" dirty="0"/>
              <a:t>黄智忠</a:t>
            </a:r>
          </a:p>
        </p:txBody>
      </p:sp>
    </p:spTree>
    <p:extLst>
      <p:ext uri="{BB962C8B-B14F-4D97-AF65-F5344CB8AC3E}">
        <p14:creationId xmlns:p14="http://schemas.microsoft.com/office/powerpoint/2010/main" val="364468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7780" y="2812869"/>
            <a:ext cx="8637073" cy="91403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j-ea"/>
              </a:rPr>
              <a:t>2.2 </a:t>
            </a:r>
            <a:r>
              <a:rPr lang="zh-CN" altLang="en-US" sz="2800" dirty="0">
                <a:latin typeface="+mj-ea"/>
              </a:rPr>
              <a:t>功能分析，用例图，序列图、活动图、数据流程图</a:t>
            </a:r>
            <a:br>
              <a:rPr lang="en-US" altLang="zh-CN" sz="2800" dirty="0">
                <a:latin typeface="+mj-ea"/>
              </a:rPr>
            </a:br>
            <a:endParaRPr lang="zh-CN" altLang="en-US" sz="28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2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>
                <a:latin typeface="+mj-ea"/>
              </a:rPr>
              <a:t>功能分析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2400" dirty="0"/>
              <a:t>登录</a:t>
            </a:r>
          </a:p>
          <a:p>
            <a:r>
              <a:rPr lang="zh-CN" altLang="zh-CN" sz="2400" dirty="0"/>
              <a:t>注册</a:t>
            </a:r>
          </a:p>
          <a:p>
            <a:r>
              <a:rPr lang="zh-CN" altLang="zh-CN" sz="2400" dirty="0"/>
              <a:t>书架</a:t>
            </a:r>
          </a:p>
          <a:p>
            <a:pPr lvl="1"/>
            <a:r>
              <a:rPr lang="zh-CN" altLang="zh-CN" sz="2000" dirty="0"/>
              <a:t>同步书架</a:t>
            </a:r>
          </a:p>
          <a:p>
            <a:pPr lvl="1"/>
            <a:r>
              <a:rPr lang="zh-CN" altLang="zh-CN" sz="2000" dirty="0"/>
              <a:t>搜索小说</a:t>
            </a:r>
          </a:p>
          <a:p>
            <a:pPr lvl="1"/>
            <a:r>
              <a:rPr lang="zh-CN" altLang="zh-CN" sz="2000" dirty="0"/>
              <a:t>添加小说</a:t>
            </a:r>
          </a:p>
          <a:p>
            <a:pPr lvl="1"/>
            <a:r>
              <a:rPr lang="zh-CN" altLang="zh-CN" sz="2000" dirty="0"/>
              <a:t>删除小说</a:t>
            </a:r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9458" y="2010076"/>
            <a:ext cx="4645152" cy="344152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2400" dirty="0"/>
              <a:t>书评</a:t>
            </a:r>
            <a:endParaRPr lang="en-US" altLang="zh-CN" sz="2400" dirty="0"/>
          </a:p>
          <a:p>
            <a:pPr lvl="1"/>
            <a:r>
              <a:rPr lang="zh-CN" altLang="zh-CN" sz="2000" dirty="0"/>
              <a:t>发表书评</a:t>
            </a:r>
          </a:p>
          <a:p>
            <a:pPr lvl="1"/>
            <a:r>
              <a:rPr lang="zh-CN" altLang="zh-CN" sz="2000" dirty="0"/>
              <a:t>删除书评</a:t>
            </a:r>
          </a:p>
          <a:p>
            <a:pPr lvl="1"/>
            <a:r>
              <a:rPr lang="zh-CN" altLang="zh-CN" sz="2000" dirty="0"/>
              <a:t>回复书评</a:t>
            </a:r>
          </a:p>
          <a:p>
            <a:pPr lvl="1"/>
            <a:r>
              <a:rPr lang="zh-CN" altLang="zh-CN" sz="2000" dirty="0"/>
              <a:t>删除回复</a:t>
            </a:r>
          </a:p>
          <a:p>
            <a:pPr lvl="1"/>
            <a:r>
              <a:rPr lang="zh-CN" altLang="zh-CN" sz="2000" dirty="0"/>
              <a:t>查看书评</a:t>
            </a:r>
            <a:endParaRPr lang="en-US" altLang="zh-CN" sz="2000" dirty="0"/>
          </a:p>
          <a:p>
            <a:r>
              <a:rPr lang="zh-CN" altLang="en-US" sz="2400" dirty="0"/>
              <a:t>用户</a:t>
            </a:r>
            <a:r>
              <a:rPr lang="zh-CN" altLang="zh-CN" sz="2400" dirty="0"/>
              <a:t>提醒</a:t>
            </a:r>
          </a:p>
          <a:p>
            <a:r>
              <a:rPr lang="zh-CN" altLang="zh-CN" sz="2400" dirty="0"/>
              <a:t>设置用户信息</a:t>
            </a:r>
          </a:p>
          <a:p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633470" y="2002199"/>
            <a:ext cx="4645152" cy="34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/>
              <a:t>阅读</a:t>
            </a:r>
          </a:p>
          <a:p>
            <a:pPr lvl="1"/>
            <a:r>
              <a:rPr lang="zh-CN" altLang="zh-CN" sz="2000" dirty="0"/>
              <a:t>调整字体大小</a:t>
            </a:r>
          </a:p>
          <a:p>
            <a:pPr lvl="1"/>
            <a:r>
              <a:rPr lang="zh-CN" altLang="zh-CN" sz="2000" dirty="0"/>
              <a:t>查看章节目录</a:t>
            </a:r>
          </a:p>
          <a:p>
            <a:pPr lvl="1"/>
            <a:r>
              <a:rPr lang="zh-CN" altLang="zh-CN" sz="2000" dirty="0"/>
              <a:t>查看小说介绍</a:t>
            </a:r>
          </a:p>
          <a:p>
            <a:pPr lvl="1"/>
            <a:r>
              <a:rPr lang="zh-CN" altLang="zh-CN" sz="2000" dirty="0"/>
              <a:t>下载整本小说</a:t>
            </a:r>
          </a:p>
          <a:p>
            <a:pPr lvl="1"/>
            <a:r>
              <a:rPr lang="zh-CN" altLang="zh-CN" sz="2000" dirty="0"/>
              <a:t>小说阅读翻页</a:t>
            </a:r>
          </a:p>
        </p:txBody>
      </p:sp>
    </p:spTree>
    <p:extLst>
      <p:ext uri="{BB962C8B-B14F-4D97-AF65-F5344CB8AC3E}">
        <p14:creationId xmlns:p14="http://schemas.microsoft.com/office/powerpoint/2010/main" val="178774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>
                <a:latin typeface="+mj-ea"/>
              </a:rPr>
              <a:t>用例图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738" b="35502"/>
          <a:stretch/>
        </p:blipFill>
        <p:spPr>
          <a:xfrm>
            <a:off x="1080325" y="695514"/>
            <a:ext cx="10345782" cy="56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2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>
                <a:latin typeface="+mj-ea"/>
              </a:rPr>
              <a:t>序列图、协作图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794" b="35839"/>
          <a:stretch/>
        </p:blipFill>
        <p:spPr>
          <a:xfrm>
            <a:off x="1225844" y="1776231"/>
            <a:ext cx="4397250" cy="5004000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4785" b="33881"/>
          <a:stretch/>
        </p:blipFill>
        <p:spPr>
          <a:xfrm>
            <a:off x="5846467" y="1776231"/>
            <a:ext cx="4748368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1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>
                <a:latin typeface="+mj-ea"/>
              </a:rPr>
              <a:t>数据流程图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791" y="2008209"/>
            <a:ext cx="9235215" cy="4531928"/>
          </a:xfrm>
        </p:spPr>
      </p:pic>
    </p:spTree>
    <p:extLst>
      <p:ext uri="{BB962C8B-B14F-4D97-AF65-F5344CB8AC3E}">
        <p14:creationId xmlns:p14="http://schemas.microsoft.com/office/powerpoint/2010/main" val="296973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+mj-ea"/>
              </a:rPr>
              <a:t>2.3 </a:t>
            </a:r>
            <a:r>
              <a:rPr lang="zh-CN" altLang="en-US" dirty="0">
                <a:latin typeface="+mj-ea"/>
              </a:rPr>
              <a:t>系统状态图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240" b="33861"/>
          <a:stretch/>
        </p:blipFill>
        <p:spPr>
          <a:xfrm>
            <a:off x="918819" y="1853754"/>
            <a:ext cx="10246331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6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7779" y="1716698"/>
            <a:ext cx="8637073" cy="2541431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latin typeface="+mn-ea"/>
              </a:rPr>
            </a:br>
            <a:r>
              <a:rPr lang="zh-CN" altLang="en-US" sz="5300" dirty="0">
                <a:latin typeface="+mn-ea"/>
              </a:rPr>
              <a:t>三、</a:t>
            </a:r>
            <a:r>
              <a:rPr lang="zh-CN" altLang="en-US" sz="4400" dirty="0">
                <a:latin typeface="+mn-ea"/>
              </a:rPr>
              <a:t>软件需求规格说明书内容介绍</a:t>
            </a:r>
            <a:br>
              <a:rPr lang="en-US" altLang="zh-CN" dirty="0">
                <a:latin typeface="+mn-ea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sz="4000" dirty="0">
                <a:latin typeface="+mn-ea"/>
              </a:rPr>
              <a:t>三、</a:t>
            </a:r>
            <a:r>
              <a:rPr lang="zh-CN" altLang="en-US" dirty="0">
                <a:latin typeface="+mn-ea"/>
              </a:rPr>
              <a:t>软件需求规格说明书内容介绍</a:t>
            </a:r>
            <a:br>
              <a:rPr lang="en-US" altLang="zh-CN" dirty="0">
                <a:latin typeface="+mn-ea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8000" dirty="0"/>
              <a:t>任务概述 ：运行环境 、条件与限制 </a:t>
            </a:r>
            <a:endParaRPr lang="en-US" altLang="zh-CN" sz="8000" dirty="0"/>
          </a:p>
          <a:p>
            <a:pPr>
              <a:lnSpc>
                <a:spcPct val="170000"/>
              </a:lnSpc>
            </a:pPr>
            <a:r>
              <a:rPr lang="zh-CN" altLang="en-US" sz="8000" dirty="0"/>
              <a:t>功能需求 ：功能划分 、功能描述 </a:t>
            </a:r>
            <a:endParaRPr lang="en-US" altLang="zh-CN" sz="8000" dirty="0"/>
          </a:p>
          <a:p>
            <a:pPr>
              <a:lnSpc>
                <a:spcPct val="170000"/>
              </a:lnSpc>
            </a:pPr>
            <a:r>
              <a:rPr lang="zh-CN" altLang="en-US" sz="8000" dirty="0"/>
              <a:t>数据描述 ：静态数据 、动态数据、数据库介绍 、数据词典 </a:t>
            </a:r>
            <a:endParaRPr lang="en-US" altLang="zh-CN" sz="8000" dirty="0"/>
          </a:p>
          <a:p>
            <a:pPr>
              <a:lnSpc>
                <a:spcPct val="170000"/>
              </a:lnSpc>
            </a:pPr>
            <a:r>
              <a:rPr lang="zh-CN" altLang="en-US" sz="8000" dirty="0"/>
              <a:t>性能需求 ：数据精确度 、时间特性 、适应性 </a:t>
            </a:r>
            <a:endParaRPr lang="en-US" altLang="zh-CN" sz="8000" dirty="0"/>
          </a:p>
          <a:p>
            <a:pPr>
              <a:lnSpc>
                <a:spcPct val="170000"/>
              </a:lnSpc>
            </a:pPr>
            <a:r>
              <a:rPr lang="zh-CN" altLang="en-US" sz="8000" dirty="0"/>
              <a:t>运行需求：运行需求 </a:t>
            </a:r>
            <a:endParaRPr lang="en-US" altLang="zh-CN" sz="8000" dirty="0"/>
          </a:p>
          <a:p>
            <a:pPr>
              <a:lnSpc>
                <a:spcPct val="170000"/>
              </a:lnSpc>
            </a:pPr>
            <a:r>
              <a:rPr lang="zh-CN" altLang="en-US" sz="8000" dirty="0"/>
              <a:t>需求建模：用例图、协作图、序列图、状态图</a:t>
            </a:r>
            <a:br>
              <a:rPr lang="zh-CN" altLang="en-US" sz="8000" dirty="0"/>
            </a:br>
            <a:br>
              <a:rPr lang="zh-CN" altLang="en-US" sz="1200" dirty="0"/>
            </a:br>
            <a:br>
              <a:rPr lang="zh-CN" altLang="en-US" sz="1200" dirty="0"/>
            </a:br>
            <a:br>
              <a:rPr lang="zh-CN" altLang="en-US" sz="1200" dirty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173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四、软件设计和建模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3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latin typeface="+mn-ea"/>
              </a:rPr>
            </a:br>
            <a:r>
              <a:rPr lang="zh-CN" altLang="en-US" dirty="0">
                <a:latin typeface="+mn-ea"/>
              </a:rPr>
              <a:t>四、软件设计和建模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数据设计，数据库模式设计，数据结构设计</a:t>
            </a:r>
            <a:endParaRPr lang="en-US" altLang="zh-CN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架构设计，软件系统架构图，构件图，部署图，软件结构框图</a:t>
            </a:r>
            <a:endParaRPr lang="en-US" altLang="zh-CN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GUI</a:t>
            </a:r>
            <a:r>
              <a:rPr lang="zh-CN" altLang="en-US" sz="2400" dirty="0">
                <a:latin typeface="+mn-ea"/>
              </a:rPr>
              <a:t>设计，用户界面设计</a:t>
            </a:r>
          </a:p>
        </p:txBody>
      </p:sp>
    </p:spTree>
    <p:extLst>
      <p:ext uri="{BB962C8B-B14F-4D97-AF65-F5344CB8AC3E}">
        <p14:creationId xmlns:p14="http://schemas.microsoft.com/office/powerpoint/2010/main" val="36962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zh-CN" altLang="en-US" sz="3600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+mn-ea"/>
              </a:rPr>
              <a:t>系统简介</a:t>
            </a:r>
            <a:endParaRPr lang="en-US" altLang="zh-CN" sz="2400" dirty="0">
              <a:latin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+mn-ea"/>
              </a:rPr>
              <a:t>需求分析和建模</a:t>
            </a:r>
            <a:endParaRPr lang="en-US" altLang="zh-CN" sz="2400" dirty="0">
              <a:latin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+mn-ea"/>
              </a:rPr>
              <a:t>软件需求规格说明书内容介绍</a:t>
            </a:r>
            <a:endParaRPr lang="en-US" altLang="zh-CN" sz="2400" dirty="0">
              <a:latin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+mn-ea"/>
              </a:rPr>
              <a:t>软件设计和建模</a:t>
            </a:r>
            <a:endParaRPr lang="en-US" altLang="zh-CN" sz="2400" dirty="0">
              <a:latin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+mn-ea"/>
              </a:rPr>
              <a:t>软件设计文档的内容介绍</a:t>
            </a:r>
            <a:endParaRPr lang="en-US" altLang="zh-CN" sz="2400" dirty="0">
              <a:latin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+mn-ea"/>
              </a:rPr>
              <a:t>软件开发计划</a:t>
            </a:r>
          </a:p>
        </p:txBody>
      </p:sp>
    </p:spTree>
    <p:extLst>
      <p:ext uri="{BB962C8B-B14F-4D97-AF65-F5344CB8AC3E}">
        <p14:creationId xmlns:p14="http://schemas.microsoft.com/office/powerpoint/2010/main" val="315703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+mj-ea"/>
              </a:rPr>
              <a:t>4.1</a:t>
            </a:r>
            <a:r>
              <a:rPr lang="zh-CN" altLang="en-US" dirty="0">
                <a:latin typeface="+mj-ea"/>
              </a:rPr>
              <a:t>数据设计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837" b="32389"/>
          <a:stretch/>
        </p:blipFill>
        <p:spPr>
          <a:xfrm>
            <a:off x="1319893" y="0"/>
            <a:ext cx="10583216" cy="7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3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+mj-ea"/>
              </a:rPr>
              <a:t>4.2 </a:t>
            </a:r>
            <a:r>
              <a:rPr lang="zh-CN" altLang="en-US" dirty="0">
                <a:latin typeface="+mj-ea"/>
              </a:rPr>
              <a:t>构件图、部署图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901" b="38658"/>
          <a:stretch/>
        </p:blipFill>
        <p:spPr>
          <a:xfrm>
            <a:off x="850469" y="1566000"/>
            <a:ext cx="5130893" cy="547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34470" b="33763"/>
          <a:stretch/>
        </p:blipFill>
        <p:spPr>
          <a:xfrm>
            <a:off x="5981362" y="2000960"/>
            <a:ext cx="626646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5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用户界面设计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7828" y="2092643"/>
            <a:ext cx="1939528" cy="3448050"/>
          </a:xfrm>
        </p:spPr>
      </p:pic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54926" y="2092643"/>
            <a:ext cx="1935956" cy="3441700"/>
          </a:xfrm>
        </p:spPr>
      </p:pic>
      <p:pic>
        <p:nvPicPr>
          <p:cNvPr id="11" name="内容占位符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588" y="2092643"/>
            <a:ext cx="1935956" cy="3441699"/>
          </a:xfrm>
          <a:prstGeom prst="rect">
            <a:avLst/>
          </a:prstGeom>
        </p:spPr>
      </p:pic>
      <p:pic>
        <p:nvPicPr>
          <p:cNvPr id="12" name="内容占位符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114" y="2098993"/>
            <a:ext cx="1935956" cy="3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3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531" y="2304770"/>
            <a:ext cx="8643154" cy="1887950"/>
          </a:xfrm>
        </p:spPr>
        <p:txBody>
          <a:bodyPr/>
          <a:lstStyle/>
          <a:p>
            <a:r>
              <a:rPr lang="zh-CN" altLang="en-US" dirty="0"/>
              <a:t>五、</a:t>
            </a:r>
            <a:r>
              <a:rPr lang="zh-CN" altLang="en-US" dirty="0">
                <a:latin typeface="+mn-ea"/>
              </a:rPr>
              <a:t>软件设计文档的内容介绍</a:t>
            </a:r>
            <a:br>
              <a:rPr lang="en-US" altLang="zh-CN" dirty="0">
                <a:latin typeface="+mn-ea"/>
              </a:rPr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五、</a:t>
            </a:r>
            <a:r>
              <a:rPr lang="zh-CN" altLang="en-US" dirty="0">
                <a:latin typeface="+mn-ea"/>
              </a:rPr>
              <a:t>软件设计文档的内容介绍</a:t>
            </a:r>
            <a:br>
              <a:rPr lang="en-US" altLang="zh-CN" dirty="0">
                <a:latin typeface="+mn-ea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</a:rPr>
              <a:t>系统架构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</a:rPr>
              <a:t>数据设计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</a:rPr>
              <a:t>组件设计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</a:rPr>
              <a:t>界面交互设计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</a:rPr>
              <a:t>需求矩阵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304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zh-CN" altLang="en-US" dirty="0">
                <a:latin typeface="+mn-ea"/>
              </a:rPr>
              <a:t>软件开发计划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6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六、</a:t>
            </a:r>
            <a:r>
              <a:rPr lang="zh-CN" altLang="en-US" dirty="0">
                <a:latin typeface="+mn-ea"/>
              </a:rPr>
              <a:t>软件开发计划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目前的进展情况，已完成的工作</a:t>
            </a:r>
            <a:endParaRPr lang="en-US" altLang="zh-CN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存在的主要问题和对策</a:t>
            </a:r>
            <a:endParaRPr lang="en-US" altLang="zh-CN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下一阶段的工作计划，第</a:t>
            </a:r>
            <a:r>
              <a:rPr lang="en-US" altLang="zh-CN" sz="2400" dirty="0">
                <a:latin typeface="+mn-ea"/>
              </a:rPr>
              <a:t>10 ~ 15</a:t>
            </a:r>
            <a:r>
              <a:rPr lang="zh-CN" altLang="en-US" sz="2400" dirty="0">
                <a:latin typeface="+mn-ea"/>
              </a:rPr>
              <a:t>周的工作安排</a:t>
            </a:r>
          </a:p>
        </p:txBody>
      </p:sp>
    </p:spTree>
    <p:extLst>
      <p:ext uri="{BB962C8B-B14F-4D97-AF65-F5344CB8AC3E}">
        <p14:creationId xmlns:p14="http://schemas.microsoft.com/office/powerpoint/2010/main" val="2533581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+mj-ea"/>
              </a:rPr>
              <a:t>6.1</a:t>
            </a:r>
            <a:r>
              <a:rPr lang="zh-CN" altLang="en-US" dirty="0">
                <a:latin typeface="+mj-ea"/>
              </a:rPr>
              <a:t>目前的进展情况，已完成的工作</a:t>
            </a:r>
            <a:br>
              <a:rPr lang="en-US" altLang="zh-CN" dirty="0">
                <a:latin typeface="+mj-ea"/>
              </a:rPr>
            </a:b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项目开发计划的制定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需求分析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需求建模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项目原型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部分功能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278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>
                <a:latin typeface="+mj-ea"/>
              </a:rPr>
              <a:t>6.2 </a:t>
            </a:r>
            <a:r>
              <a:rPr lang="zh-CN" altLang="en-US" dirty="0">
                <a:latin typeface="+mj-ea"/>
              </a:rPr>
              <a:t>存在的主要问题和对策</a:t>
            </a:r>
            <a:br>
              <a:rPr lang="en-US" altLang="zh-CN" dirty="0">
                <a:latin typeface="+mn-ea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70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+mj-ea"/>
              </a:rPr>
              <a:t>6.3</a:t>
            </a:r>
            <a:r>
              <a:rPr lang="zh-CN" altLang="en-US" dirty="0">
                <a:latin typeface="+mj-ea"/>
              </a:rPr>
              <a:t>下一阶段的工作计划，第</a:t>
            </a:r>
            <a:r>
              <a:rPr lang="en-US" altLang="zh-CN" dirty="0">
                <a:latin typeface="+mj-ea"/>
              </a:rPr>
              <a:t>10 ~ 15</a:t>
            </a:r>
            <a:r>
              <a:rPr lang="zh-CN" altLang="en-US" dirty="0">
                <a:latin typeface="+mj-ea"/>
              </a:rPr>
              <a:t>周的工作安排</a:t>
            </a:r>
            <a:br>
              <a:rPr lang="zh-CN" altLang="en-US" dirty="0">
                <a:latin typeface="+mj-ea"/>
              </a:rPr>
            </a:b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6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6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906324"/>
            <a:ext cx="4637119" cy="50817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80" y="1247636"/>
            <a:ext cx="4325112" cy="606117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</a:rPr>
              <a:t>一、系统简介</a:t>
            </a:r>
            <a:br>
              <a:rPr lang="en-US" altLang="zh-CN" dirty="0">
                <a:latin typeface="+mn-ea"/>
              </a:rPr>
            </a:br>
            <a:endParaRPr lang="zh-CN" altLang="en-US" dirty="0"/>
          </a:p>
        </p:txBody>
      </p:sp>
      <p:sp>
        <p:nvSpPr>
          <p:cNvPr id="28" name="Content Placeholder 9"/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+mn-ea"/>
              </a:rPr>
              <a:t>在线追书软件免广告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+mn-ea"/>
              </a:rPr>
              <a:t>同步书架不丢失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+mn-ea"/>
              </a:rPr>
              <a:t>与书友讨论、交流</a:t>
            </a:r>
            <a:endParaRPr 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7395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Thanks</a:t>
            </a:r>
            <a:r>
              <a:rPr lang="zh-CN" altLang="en-US" dirty="0">
                <a:latin typeface="+mj-ea"/>
              </a:rPr>
              <a:t>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5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zh-CN" dirty="0">
                <a:latin typeface="+mn-ea"/>
              </a:rPr>
            </a:br>
            <a:r>
              <a:rPr lang="zh-CN" altLang="en-US" dirty="0">
                <a:latin typeface="+mn-ea"/>
              </a:rPr>
              <a:t>二、需求分析和建模</a:t>
            </a:r>
            <a:br>
              <a:rPr lang="en-US" altLang="zh-CN" dirty="0">
                <a:latin typeface="+mn-ea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数据分析、数据字典、数据类图</a:t>
            </a:r>
            <a:endParaRPr lang="en-US" altLang="zh-CN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功能分析，用例图，序列图、活动图、数据流程图</a:t>
            </a:r>
            <a:endParaRPr lang="en-US" altLang="zh-CN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行为分析，系统状态图</a:t>
            </a:r>
          </a:p>
        </p:txBody>
      </p:sp>
    </p:spTree>
    <p:extLst>
      <p:ext uri="{BB962C8B-B14F-4D97-AF65-F5344CB8AC3E}">
        <p14:creationId xmlns:p14="http://schemas.microsoft.com/office/powerpoint/2010/main" val="79663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531" y="3309807"/>
            <a:ext cx="8643154" cy="714102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latin typeface="+mj-ea"/>
              </a:rPr>
            </a:br>
            <a:br>
              <a:rPr lang="en-US" altLang="zh-CN" dirty="0">
                <a:latin typeface="+mj-ea"/>
              </a:rPr>
            </a:br>
            <a:br>
              <a:rPr lang="en-US" altLang="zh-CN" dirty="0">
                <a:latin typeface="+mj-ea"/>
              </a:rPr>
            </a:br>
            <a:br>
              <a:rPr lang="en-US" altLang="zh-CN" dirty="0">
                <a:latin typeface="+mj-ea"/>
              </a:rPr>
            </a:br>
            <a:br>
              <a:rPr lang="en-US" altLang="zh-CN" dirty="0">
                <a:latin typeface="+mj-ea"/>
              </a:rPr>
            </a:br>
            <a:br>
              <a:rPr lang="en-US" altLang="zh-CN" dirty="0">
                <a:latin typeface="+mj-ea"/>
              </a:rPr>
            </a:br>
            <a:br>
              <a:rPr lang="en-US" altLang="zh-CN" dirty="0">
                <a:latin typeface="+mj-ea"/>
              </a:rPr>
            </a:br>
            <a:br>
              <a:rPr lang="en-US" altLang="zh-CN" dirty="0">
                <a:latin typeface="+mj-ea"/>
              </a:rPr>
            </a:br>
            <a:br>
              <a:rPr lang="en-US" altLang="zh-CN" dirty="0">
                <a:latin typeface="+mj-ea"/>
              </a:rPr>
            </a:br>
            <a:br>
              <a:rPr lang="en-US" altLang="zh-CN" dirty="0">
                <a:latin typeface="+mj-ea"/>
              </a:rPr>
            </a:br>
            <a:br>
              <a:rPr lang="en-US" altLang="zh-CN" dirty="0">
                <a:latin typeface="+mj-ea"/>
              </a:rPr>
            </a:br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+mj-ea"/>
              </a:rPr>
              <a:t>2.1 </a:t>
            </a:r>
            <a:r>
              <a:rPr lang="zh-CN" altLang="en-US" dirty="0"/>
              <a:t>数据分析、数据字典、数据类图</a:t>
            </a:r>
            <a:br>
              <a:rPr lang="en-US" altLang="zh-CN" dirty="0"/>
            </a:br>
            <a:endParaRPr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87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本项目的静态数据有：</a:t>
            </a: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服务器</a:t>
            </a:r>
            <a:r>
              <a:rPr lang="en-US" altLang="zh-CN" sz="2400" dirty="0"/>
              <a:t>IP</a:t>
            </a:r>
            <a:r>
              <a:rPr lang="zh-CN" altLang="zh-CN" sz="2400" dirty="0"/>
              <a:t>地址和数据库密码</a:t>
            </a:r>
          </a:p>
          <a:p>
            <a:pPr lvl="0">
              <a:lnSpc>
                <a:spcPct val="150000"/>
              </a:lnSpc>
            </a:pPr>
            <a:r>
              <a:rPr lang="zh-CN" altLang="zh-CN" sz="2400" dirty="0"/>
              <a:t>盗版小说网站主页链接和搜索界面连接</a:t>
            </a:r>
          </a:p>
          <a:p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7485358"/>
              </p:ext>
            </p:extLst>
          </p:nvPr>
        </p:nvGraphicFramePr>
        <p:xfrm>
          <a:off x="6727400" y="2010878"/>
          <a:ext cx="4327451" cy="3504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871">
                  <a:extLst>
                    <a:ext uri="{9D8B030D-6E8A-4147-A177-3AD203B41FA5}">
                      <a16:colId xmlns:a16="http://schemas.microsoft.com/office/drawing/2014/main" val="531403219"/>
                    </a:ext>
                  </a:extLst>
                </a:gridCol>
                <a:gridCol w="1413709">
                  <a:extLst>
                    <a:ext uri="{9D8B030D-6E8A-4147-A177-3AD203B41FA5}">
                      <a16:colId xmlns:a16="http://schemas.microsoft.com/office/drawing/2014/main" val="1961861477"/>
                    </a:ext>
                  </a:extLst>
                </a:gridCol>
                <a:gridCol w="1456871">
                  <a:extLst>
                    <a:ext uri="{9D8B030D-6E8A-4147-A177-3AD203B41FA5}">
                      <a16:colId xmlns:a16="http://schemas.microsoft.com/office/drawing/2014/main" val="4099694480"/>
                    </a:ext>
                  </a:extLst>
                </a:gridCol>
              </a:tblGrid>
              <a:tr h="129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输入数据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输入描述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输出数据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extLst>
                  <a:ext uri="{0D108BD9-81ED-4DB2-BD59-A6C34878D82A}">
                    <a16:rowId xmlns:a16="http://schemas.microsoft.com/office/drawing/2014/main" val="80997410"/>
                  </a:ext>
                </a:extLst>
              </a:tr>
              <a:tr h="3896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小说名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用户搜索小说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应用提交小说名后从盗版小说网站爬取的小说结果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extLst>
                  <a:ext uri="{0D108BD9-81ED-4DB2-BD59-A6C34878D82A}">
                    <a16:rowId xmlns:a16="http://schemas.microsoft.com/office/drawing/2014/main" val="1292110213"/>
                  </a:ext>
                </a:extLst>
              </a:tr>
              <a:tr h="584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书评的标题和正文内容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用户在书评区发布书评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存储到服务器数据库中，当用户刷新时显示书评信息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extLst>
                  <a:ext uri="{0D108BD9-81ED-4DB2-BD59-A6C34878D82A}">
                    <a16:rowId xmlns:a16="http://schemas.microsoft.com/office/drawing/2014/main" val="2068738697"/>
                  </a:ext>
                </a:extLst>
              </a:tr>
              <a:tr h="584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回复的书评和回复的正文内容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用户回复书评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存储到服务器数据库中，当用户刷新时显示回复信息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extLst>
                  <a:ext uri="{0D108BD9-81ED-4DB2-BD59-A6C34878D82A}">
                    <a16:rowId xmlns:a16="http://schemas.microsoft.com/office/drawing/2014/main" val="2729163230"/>
                  </a:ext>
                </a:extLst>
              </a:tr>
              <a:tr h="584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用户信息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用户在设置界面修改信息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应用将用户信息存储到服务器数据库中，然后同步在设置界面显示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extLst>
                  <a:ext uri="{0D108BD9-81ED-4DB2-BD59-A6C34878D82A}">
                    <a16:rowId xmlns:a16="http://schemas.microsoft.com/office/drawing/2014/main" val="946995217"/>
                  </a:ext>
                </a:extLst>
              </a:tr>
              <a:tr h="584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要添加或删除到书架的小说信息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用户添加或删除小说到书架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应用将更新本地和服务器数据库中，然后同步在书架界面显示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extLst>
                  <a:ext uri="{0D108BD9-81ED-4DB2-BD59-A6C34878D82A}">
                    <a16:rowId xmlns:a16="http://schemas.microsoft.com/office/drawing/2014/main" val="1149162508"/>
                  </a:ext>
                </a:extLst>
              </a:tr>
              <a:tr h="584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用户账户和密码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用户登录应用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应用将账户和密码传输到服务器然后验证是否正确，返回一个布尔值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703" marR="48703" marT="0" marB="0"/>
                </a:tc>
                <a:extLst>
                  <a:ext uri="{0D108BD9-81ED-4DB2-BD59-A6C34878D82A}">
                    <a16:rowId xmlns:a16="http://schemas.microsoft.com/office/drawing/2014/main" val="241392713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87086" y="8274"/>
            <a:ext cx="12667234" cy="8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kumimoji="0" lang="en-US" altLang="zh-CN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3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数据字典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526738"/>
              </p:ext>
            </p:extLst>
          </p:nvPr>
        </p:nvGraphicFramePr>
        <p:xfrm>
          <a:off x="1558835" y="1950720"/>
          <a:ext cx="9413965" cy="4058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768">
                  <a:extLst>
                    <a:ext uri="{9D8B030D-6E8A-4147-A177-3AD203B41FA5}">
                      <a16:colId xmlns:a16="http://schemas.microsoft.com/office/drawing/2014/main" val="2336050311"/>
                    </a:ext>
                  </a:extLst>
                </a:gridCol>
                <a:gridCol w="2624686">
                  <a:extLst>
                    <a:ext uri="{9D8B030D-6E8A-4147-A177-3AD203B41FA5}">
                      <a16:colId xmlns:a16="http://schemas.microsoft.com/office/drawing/2014/main" val="1517464840"/>
                    </a:ext>
                  </a:extLst>
                </a:gridCol>
                <a:gridCol w="5092511">
                  <a:extLst>
                    <a:ext uri="{9D8B030D-6E8A-4147-A177-3AD203B41FA5}">
                      <a16:colId xmlns:a16="http://schemas.microsoft.com/office/drawing/2014/main" val="1225539928"/>
                    </a:ext>
                  </a:extLst>
                </a:gridCol>
              </a:tblGrid>
              <a:tr h="450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i="0" kern="100">
                          <a:effectLst/>
                          <a:latin typeface="+mn-ea"/>
                          <a:ea typeface="+mn-ea"/>
                        </a:rPr>
                        <a:t>数据名</a:t>
                      </a:r>
                      <a:endParaRPr lang="zh-CN" sz="12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i="0" kern="100">
                          <a:effectLst/>
                          <a:latin typeface="+mn-ea"/>
                          <a:ea typeface="+mn-ea"/>
                        </a:rPr>
                        <a:t>属性</a:t>
                      </a:r>
                      <a:endParaRPr lang="zh-CN" sz="12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i="0" kern="100">
                          <a:effectLst/>
                          <a:latin typeface="+mn-ea"/>
                          <a:ea typeface="+mn-ea"/>
                        </a:rPr>
                        <a:t>数据描述</a:t>
                      </a:r>
                      <a:endParaRPr lang="zh-CN" sz="12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025768"/>
                  </a:ext>
                </a:extLst>
              </a:tr>
              <a:tr h="19856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+mn-ea"/>
                          <a:ea typeface="+mn-ea"/>
                        </a:rPr>
                        <a:t>Bookinfo</a:t>
                      </a:r>
                      <a:endParaRPr lang="zh-CN" sz="12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 err="1"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zh-CN" sz="1600" b="0" i="0" kern="100" dirty="0">
                          <a:effectLst/>
                          <a:latin typeface="+mn-ea"/>
                          <a:ea typeface="+mn-ea"/>
                        </a:rPr>
                        <a:t>：书名</a:t>
                      </a:r>
                      <a:endParaRPr lang="zh-CN" sz="1200" b="0" i="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 err="1">
                          <a:effectLst/>
                          <a:latin typeface="+mn-ea"/>
                          <a:ea typeface="+mn-ea"/>
                        </a:rPr>
                        <a:t>BookURL</a:t>
                      </a:r>
                      <a:r>
                        <a:rPr lang="zh-CN" sz="1600" b="0" i="0" kern="100" dirty="0">
                          <a:effectLst/>
                          <a:latin typeface="+mn-ea"/>
                          <a:ea typeface="+mn-ea"/>
                        </a:rPr>
                        <a:t>：书籍资源网址</a:t>
                      </a:r>
                      <a:endParaRPr lang="zh-CN" sz="1200" b="0" i="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 err="1">
                          <a:effectLst/>
                          <a:latin typeface="+mn-ea"/>
                          <a:ea typeface="+mn-ea"/>
                        </a:rPr>
                        <a:t>BookIntroduction</a:t>
                      </a:r>
                      <a:r>
                        <a:rPr lang="zh-CN" sz="1600" b="0" i="0" kern="100" dirty="0">
                          <a:effectLst/>
                          <a:latin typeface="+mn-ea"/>
                          <a:ea typeface="+mn-ea"/>
                        </a:rPr>
                        <a:t>：小说介绍</a:t>
                      </a:r>
                      <a:endParaRPr lang="zh-CN" sz="1200" b="0" i="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 err="1">
                          <a:effectLst/>
                          <a:latin typeface="+mn-ea"/>
                          <a:ea typeface="+mn-ea"/>
                        </a:rPr>
                        <a:t>BookPic</a:t>
                      </a:r>
                      <a:r>
                        <a:rPr lang="zh-CN" sz="1600" b="0" i="0" kern="100" dirty="0">
                          <a:effectLst/>
                          <a:latin typeface="+mn-ea"/>
                          <a:ea typeface="+mn-ea"/>
                        </a:rPr>
                        <a:t>：小说封面</a:t>
                      </a:r>
                      <a:endParaRPr lang="zh-CN" sz="1200" b="0" i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i="0" kern="100">
                          <a:effectLst/>
                          <a:latin typeface="+mn-ea"/>
                          <a:ea typeface="+mn-ea"/>
                        </a:rPr>
                        <a:t>主要存储小说的信息，一本书拥有一个</a:t>
                      </a:r>
                      <a:r>
                        <a:rPr lang="en-US" sz="1600" b="0" i="0" kern="100">
                          <a:effectLst/>
                          <a:latin typeface="+mn-ea"/>
                          <a:ea typeface="+mn-ea"/>
                        </a:rPr>
                        <a:t>BookChapter</a:t>
                      </a:r>
                      <a:r>
                        <a:rPr lang="zh-CN" sz="1600" b="0" i="0" kern="10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sz="1600" b="0" i="0" kern="100"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r>
                        <a:rPr lang="zh-CN" sz="1600" b="0" i="0" kern="10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sz="1600" b="0" i="0" kern="100">
                          <a:effectLst/>
                          <a:latin typeface="+mn-ea"/>
                          <a:ea typeface="+mn-ea"/>
                        </a:rPr>
                        <a:t>Reply</a:t>
                      </a:r>
                      <a:r>
                        <a:rPr lang="zh-CN" sz="1600" b="0" i="0" kern="10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sz="1600" b="0" i="0" kern="100">
                          <a:effectLst/>
                          <a:latin typeface="+mn-ea"/>
                          <a:ea typeface="+mn-ea"/>
                        </a:rPr>
                        <a:t>Notification</a:t>
                      </a:r>
                      <a:endParaRPr lang="zh-CN" sz="12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19589"/>
                  </a:ext>
                </a:extLst>
              </a:tr>
              <a:tr h="117415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+mn-ea"/>
                          <a:ea typeface="+mn-ea"/>
                        </a:rPr>
                        <a:t>BookChapter</a:t>
                      </a:r>
                      <a:endParaRPr lang="zh-CN" sz="12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n-ea"/>
                          <a:ea typeface="+mn-ea"/>
                        </a:rPr>
                        <a:t>Map&lt;</a:t>
                      </a:r>
                      <a:r>
                        <a:rPr lang="en-US" sz="1600" b="0" i="0" kern="100" dirty="0" err="1">
                          <a:effectLst/>
                          <a:latin typeface="+mn-ea"/>
                          <a:ea typeface="+mn-ea"/>
                        </a:rPr>
                        <a:t>ChapterName</a:t>
                      </a:r>
                      <a:r>
                        <a:rPr lang="en-US" sz="1600" b="0" i="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600" b="0" i="0" kern="100" dirty="0" err="1">
                          <a:effectLst/>
                          <a:latin typeface="+mn-ea"/>
                          <a:ea typeface="+mn-ea"/>
                        </a:rPr>
                        <a:t>ChapterURL</a:t>
                      </a:r>
                      <a:r>
                        <a:rPr lang="en-US" sz="1600" b="0" i="0" kern="1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zh-CN" sz="1200" b="0" i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i="0" kern="100" dirty="0">
                          <a:effectLst/>
                          <a:latin typeface="+mn-ea"/>
                          <a:ea typeface="+mn-ea"/>
                        </a:rPr>
                        <a:t>存储小说的章节名和章节资源链接，</a:t>
                      </a:r>
                      <a:r>
                        <a:rPr lang="en-US" sz="1600" b="0" i="0" kern="100" dirty="0" err="1">
                          <a:effectLst/>
                          <a:latin typeface="+mn-ea"/>
                          <a:ea typeface="+mn-ea"/>
                        </a:rPr>
                        <a:t>BookChapter</a:t>
                      </a:r>
                      <a:r>
                        <a:rPr lang="zh-CN" sz="1600" b="0" i="0" kern="100" dirty="0">
                          <a:effectLst/>
                          <a:latin typeface="+mn-ea"/>
                          <a:ea typeface="+mn-ea"/>
                        </a:rPr>
                        <a:t>包含多个键值对，每个键值对的值为章节内容</a:t>
                      </a:r>
                      <a:r>
                        <a:rPr lang="en-US" sz="1600" b="0" i="0" kern="100" dirty="0" err="1">
                          <a:effectLst/>
                          <a:latin typeface="+mn-ea"/>
                          <a:ea typeface="+mn-ea"/>
                        </a:rPr>
                        <a:t>BookContent</a:t>
                      </a:r>
                      <a:endParaRPr lang="zh-CN" sz="1200" b="0" i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09655"/>
                  </a:ext>
                </a:extLst>
              </a:tr>
              <a:tr h="44763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+mn-ea"/>
                          <a:ea typeface="+mn-ea"/>
                        </a:rPr>
                        <a:t>BookContent</a:t>
                      </a:r>
                      <a:endParaRPr lang="zh-CN" sz="12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n-ea"/>
                          <a:ea typeface="+mn-ea"/>
                        </a:rPr>
                        <a:t>Content: String</a:t>
                      </a:r>
                      <a:endParaRPr lang="zh-CN" sz="1200" b="0" i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i="0" kern="100" dirty="0">
                          <a:effectLst/>
                          <a:latin typeface="+mn-ea"/>
                          <a:ea typeface="+mn-ea"/>
                        </a:rPr>
                        <a:t>存储小说正文内容</a:t>
                      </a:r>
                      <a:endParaRPr lang="zh-CN" sz="1200" b="0" i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21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39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数据字典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871133"/>
              </p:ext>
            </p:extLst>
          </p:nvPr>
        </p:nvGraphicFramePr>
        <p:xfrm>
          <a:off x="1659444" y="1948611"/>
          <a:ext cx="9187543" cy="4093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5958">
                  <a:extLst>
                    <a:ext uri="{9D8B030D-6E8A-4147-A177-3AD203B41FA5}">
                      <a16:colId xmlns:a16="http://schemas.microsoft.com/office/drawing/2014/main" val="2048767338"/>
                    </a:ext>
                  </a:extLst>
                </a:gridCol>
                <a:gridCol w="2561558">
                  <a:extLst>
                    <a:ext uri="{9D8B030D-6E8A-4147-A177-3AD203B41FA5}">
                      <a16:colId xmlns:a16="http://schemas.microsoft.com/office/drawing/2014/main" val="679426875"/>
                    </a:ext>
                  </a:extLst>
                </a:gridCol>
                <a:gridCol w="4970027">
                  <a:extLst>
                    <a:ext uri="{9D8B030D-6E8A-4147-A177-3AD203B41FA5}">
                      <a16:colId xmlns:a16="http://schemas.microsoft.com/office/drawing/2014/main" val="3368747637"/>
                    </a:ext>
                  </a:extLst>
                </a:gridCol>
              </a:tblGrid>
              <a:tr h="11785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730" marR="507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 dirty="0" err="1">
                          <a:effectLst/>
                          <a:latin typeface="+mn-ea"/>
                          <a:ea typeface="+mn-ea"/>
                        </a:rPr>
                        <a:t>PublishTime:Date</a:t>
                      </a:r>
                      <a:endParaRPr lang="zh-CN" sz="1100" b="0" i="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 dirty="0">
                          <a:effectLst/>
                          <a:latin typeface="+mn-ea"/>
                          <a:ea typeface="+mn-ea"/>
                        </a:rPr>
                        <a:t>Title:</a:t>
                      </a:r>
                      <a:r>
                        <a:rPr lang="zh-CN" sz="1200" b="0" i="0" kern="100" dirty="0">
                          <a:effectLst/>
                          <a:latin typeface="+mn-ea"/>
                          <a:ea typeface="+mn-ea"/>
                        </a:rPr>
                        <a:t>评论标题</a:t>
                      </a:r>
                      <a:endParaRPr lang="zh-CN" sz="1100" b="0" i="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 dirty="0">
                          <a:effectLst/>
                          <a:latin typeface="+mn-ea"/>
                          <a:ea typeface="+mn-ea"/>
                        </a:rPr>
                        <a:t>Content</a:t>
                      </a:r>
                      <a:r>
                        <a:rPr lang="zh-CN" sz="1200" b="0" i="0" kern="100" dirty="0">
                          <a:effectLst/>
                          <a:latin typeface="+mn-ea"/>
                          <a:ea typeface="+mn-ea"/>
                        </a:rPr>
                        <a:t>：评论内容</a:t>
                      </a:r>
                      <a:endParaRPr lang="zh-CN" sz="1100" b="0" i="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 dirty="0" err="1">
                          <a:effectLst/>
                          <a:latin typeface="+mn-ea"/>
                          <a:ea typeface="+mn-ea"/>
                        </a:rPr>
                        <a:t>CommentUser</a:t>
                      </a:r>
                      <a:r>
                        <a:rPr lang="zh-CN" sz="1200" b="0" i="0" kern="100" dirty="0">
                          <a:effectLst/>
                          <a:latin typeface="+mn-ea"/>
                          <a:ea typeface="+mn-ea"/>
                        </a:rPr>
                        <a:t>：发布的用户</a:t>
                      </a:r>
                      <a:endParaRPr lang="zh-CN" sz="1100" b="0" i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730" marR="507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kern="100" dirty="0">
                          <a:effectLst/>
                          <a:latin typeface="+mn-ea"/>
                          <a:ea typeface="+mn-ea"/>
                        </a:rPr>
                        <a:t>存储书评内容，包括发布时间、标题和正文内容</a:t>
                      </a:r>
                      <a:endParaRPr lang="zh-CN" sz="1100" b="0" i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730" marR="50730" marT="0" marB="0"/>
                </a:tc>
                <a:extLst>
                  <a:ext uri="{0D108BD9-81ED-4DB2-BD59-A6C34878D82A}">
                    <a16:rowId xmlns:a16="http://schemas.microsoft.com/office/drawing/2014/main" val="1522463906"/>
                  </a:ext>
                </a:extLst>
              </a:tr>
              <a:tr h="212131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Reply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730" marR="507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PublishTime:Date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ReplyToUser</a:t>
                      </a:r>
                      <a:r>
                        <a:rPr lang="zh-CN" sz="1200" b="0" i="0" kern="100">
                          <a:effectLst/>
                          <a:latin typeface="+mn-ea"/>
                          <a:ea typeface="+mn-ea"/>
                        </a:rPr>
                        <a:t>：被回复的用户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ReplyFromUser</a:t>
                      </a:r>
                      <a:r>
                        <a:rPr lang="zh-CN" sz="1200" b="0" i="0" kern="100">
                          <a:effectLst/>
                          <a:latin typeface="+mn-ea"/>
                          <a:ea typeface="+mn-ea"/>
                        </a:rPr>
                        <a:t>：回复的用户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r>
                        <a:rPr lang="zh-CN" sz="1200" b="0" i="0" kern="100">
                          <a:effectLst/>
                          <a:latin typeface="+mn-ea"/>
                          <a:ea typeface="+mn-ea"/>
                        </a:rPr>
                        <a:t>：回复的书评信息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Title: </a:t>
                      </a:r>
                      <a:r>
                        <a:rPr lang="zh-CN" sz="1200" b="0" i="0" kern="100">
                          <a:effectLst/>
                          <a:latin typeface="+mn-ea"/>
                          <a:ea typeface="+mn-ea"/>
                        </a:rPr>
                        <a:t>回复标题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Content</a:t>
                      </a:r>
                      <a:r>
                        <a:rPr lang="zh-CN" sz="1200" b="0" i="0" kern="100">
                          <a:effectLst/>
                          <a:latin typeface="+mn-ea"/>
                          <a:ea typeface="+mn-ea"/>
                        </a:rPr>
                        <a:t>：回复内容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730" marR="507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kern="100" dirty="0">
                          <a:effectLst/>
                          <a:latin typeface="+mn-ea"/>
                          <a:ea typeface="+mn-ea"/>
                        </a:rPr>
                        <a:t>存储书评的回复内容，包括发布时间、标题和正文内容，被回复的用户和回复的用户，回复的书评信息</a:t>
                      </a:r>
                      <a:endParaRPr lang="zh-CN" sz="1100" b="0" i="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100" b="0" i="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100" b="0" i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730" marR="50730" marT="0" marB="0"/>
                </a:tc>
                <a:extLst>
                  <a:ext uri="{0D108BD9-81ED-4DB2-BD59-A6C34878D82A}">
                    <a16:rowId xmlns:a16="http://schemas.microsoft.com/office/drawing/2014/main" val="2397644347"/>
                  </a:ext>
                </a:extLst>
              </a:tr>
              <a:tr h="7169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Notification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730" marR="507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NotifyTime:Date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Title:</a:t>
                      </a:r>
                      <a:r>
                        <a:rPr lang="zh-CN" sz="1200" b="0" i="0" kern="100">
                          <a:effectLst/>
                          <a:latin typeface="+mn-ea"/>
                          <a:ea typeface="+mn-ea"/>
                        </a:rPr>
                        <a:t>提醒标题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i="0" kern="100">
                          <a:effectLst/>
                          <a:latin typeface="+mn-ea"/>
                          <a:ea typeface="+mn-ea"/>
                        </a:rPr>
                        <a:t>Content</a:t>
                      </a:r>
                      <a:r>
                        <a:rPr lang="zh-CN" sz="1200" b="0" i="0" kern="100">
                          <a:effectLst/>
                          <a:latin typeface="+mn-ea"/>
                          <a:ea typeface="+mn-ea"/>
                        </a:rPr>
                        <a:t>：提醒内容</a:t>
                      </a:r>
                      <a:endParaRPr lang="zh-CN" sz="11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730" marR="507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0" i="0" kern="100" dirty="0">
                          <a:effectLst/>
                          <a:latin typeface="+mn-ea"/>
                          <a:ea typeface="+mn-ea"/>
                        </a:rPr>
                        <a:t>存储用户提醒的内容，包括发布时间、标题和正文内容</a:t>
                      </a:r>
                      <a:endParaRPr lang="zh-CN" sz="1100" b="0" i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730" marR="50730" marT="0" marB="0"/>
                </a:tc>
                <a:extLst>
                  <a:ext uri="{0D108BD9-81ED-4DB2-BD59-A6C34878D82A}">
                    <a16:rowId xmlns:a16="http://schemas.microsoft.com/office/drawing/2014/main" val="279635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23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数据类图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576" b="33965"/>
          <a:stretch/>
        </p:blipFill>
        <p:spPr>
          <a:xfrm>
            <a:off x="4717771" y="261257"/>
            <a:ext cx="7413270" cy="552994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391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174</TotalTime>
  <Words>669</Words>
  <Application>Microsoft Office PowerPoint</Application>
  <PresentationFormat>宽屏</PresentationFormat>
  <Paragraphs>148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黑体</vt:lpstr>
      <vt:lpstr>宋体</vt:lpstr>
      <vt:lpstr>Arial</vt:lpstr>
      <vt:lpstr>Gill Sans MT</vt:lpstr>
      <vt:lpstr>Times New Roman</vt:lpstr>
      <vt:lpstr>画廊</vt:lpstr>
      <vt:lpstr>E-Book需求分析和设计报告</vt:lpstr>
      <vt:lpstr> 目录</vt:lpstr>
      <vt:lpstr>一、系统简介 </vt:lpstr>
      <vt:lpstr> 二、需求分析和建模 </vt:lpstr>
      <vt:lpstr>            2.1 数据分析、数据字典、数据类图 </vt:lpstr>
      <vt:lpstr> 数据分析</vt:lpstr>
      <vt:lpstr> 数据字典</vt:lpstr>
      <vt:lpstr> 数据字典</vt:lpstr>
      <vt:lpstr>数据类图</vt:lpstr>
      <vt:lpstr>2.2 功能分析，用例图，序列图、活动图、数据流程图 </vt:lpstr>
      <vt:lpstr> 功能分析</vt:lpstr>
      <vt:lpstr> 用例图</vt:lpstr>
      <vt:lpstr> 序列图、协作图</vt:lpstr>
      <vt:lpstr> 数据流程图</vt:lpstr>
      <vt:lpstr> 2.3 系统状态图</vt:lpstr>
      <vt:lpstr> 三、软件需求规格说明书内容介绍 </vt:lpstr>
      <vt:lpstr> 三、软件需求规格说明书内容介绍 </vt:lpstr>
      <vt:lpstr>四、软件设计和建模</vt:lpstr>
      <vt:lpstr> 四、软件设计和建模</vt:lpstr>
      <vt:lpstr> 4.1数据设计</vt:lpstr>
      <vt:lpstr> 4.2 构件图、部署图</vt:lpstr>
      <vt:lpstr> 4.3 用户界面设计</vt:lpstr>
      <vt:lpstr>五、软件设计文档的内容介绍 </vt:lpstr>
      <vt:lpstr> 五、软件设计文档的内容介绍 </vt:lpstr>
      <vt:lpstr>六、软件开发计划</vt:lpstr>
      <vt:lpstr> 六、软件开发计划</vt:lpstr>
      <vt:lpstr> 6.1目前的进展情况，已完成的工作 </vt:lpstr>
      <vt:lpstr> 6.2 存在的主要问题和对策 </vt:lpstr>
      <vt:lpstr> 6.3下一阶段的工作计划，第10 ~ 15周的工作安排 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E-Book需求分析和设计报告</dc:title>
  <dc:creator>黄智忠</dc:creator>
  <cp:lastModifiedBy>黄智忠</cp:lastModifiedBy>
  <cp:revision>18</cp:revision>
  <dcterms:created xsi:type="dcterms:W3CDTF">2017-04-25T09:44:55Z</dcterms:created>
  <dcterms:modified xsi:type="dcterms:W3CDTF">2017-04-25T12:39:38Z</dcterms:modified>
</cp:coreProperties>
</file>