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304" r:id="rId4"/>
    <p:sldId id="259" r:id="rId5"/>
    <p:sldId id="297" r:id="rId6"/>
    <p:sldId id="298" r:id="rId7"/>
    <p:sldId id="300" r:id="rId8"/>
    <p:sldId id="299" r:id="rId9"/>
    <p:sldId id="302" r:id="rId10"/>
    <p:sldId id="301" r:id="rId11"/>
    <p:sldId id="306" r:id="rId12"/>
    <p:sldId id="305" r:id="rId13"/>
    <p:sldId id="303" r:id="rId14"/>
  </p:sldIdLst>
  <p:sldSz cx="9144000" cy="5143500" type="screen16x9"/>
  <p:notesSz cx="6858000" cy="9144000"/>
  <p:embeddedFontLst>
    <p:embeddedFont>
      <p:font typeface="Advent Pro Medium" panose="020B0604020202020204" charset="0"/>
      <p:regular r:id="rId16"/>
      <p:bold r:id="rId17"/>
    </p:embeddedFont>
    <p:embeddedFont>
      <p:font typeface="Advent Pro SemiBold" panose="020B0604020202020204" charset="0"/>
      <p:regular r:id="rId18"/>
      <p:bold r:id="rId19"/>
    </p:embeddedFont>
    <p:embeddedFont>
      <p:font typeface="Fira Sans Condensed Medium" panose="020B0603050000020004" pitchFamily="3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73"/>
    <a:srgbClr val="F64975"/>
    <a:srgbClr val="00CFCC"/>
    <a:srgbClr val="E898AC"/>
    <a:srgbClr val="FFD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A5C46-F34E-8F78-F36C-AF11BBA15D27}" v="1152" dt="2022-08-17T12:08:12.621"/>
    <p1510:client id="{54B917A7-89EF-4C78-C719-123BC6C58000}" v="11" dt="2022-08-17T12:15:18.818"/>
    <p1510:client id="{F157ED06-4A63-5397-CC00-3032B23C6B19}" v="948" dt="2022-08-18T10:30:19.085"/>
  </p1510:revLst>
</p1510:revInfo>
</file>

<file path=ppt/tableStyles.xml><?xml version="1.0" encoding="utf-8"?>
<a:tblStyleLst xmlns:a="http://schemas.openxmlformats.org/drawingml/2006/main" def="{A39015E5-1633-4DB7-B4A0-CED5726CC996}">
  <a:tblStyle styleId="{A39015E5-1633-4DB7-B4A0-CED5726CC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Arcotix/Aristotle_AT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An ATL Project by the Pioneers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 </a:t>
            </a:r>
            <a:r>
              <a:rPr lang="en">
                <a:solidFill>
                  <a:schemeClr val="accent2"/>
                </a:solidFill>
              </a:rPr>
              <a:t>ARISTOTLE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phic 4" descr="Rocket with solid fill">
            <a:extLst>
              <a:ext uri="{FF2B5EF4-FFF2-40B4-BE49-F238E27FC236}">
                <a16:creationId xmlns:a16="http://schemas.microsoft.com/office/drawing/2014/main" id="{26269D19-4EC6-9F6E-DC7A-1F219A60F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1" y="86303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01478" y="1995971"/>
            <a:ext cx="4828423" cy="830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600" dirty="0"/>
              <a:t>OUR ROADMAP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46527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ROADMAP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dirty="0"/>
              <a:t>DOUBT ANSWERING</a:t>
            </a:r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709518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800" dirty="0"/>
              <a:t>SLEEK MATERIAL DESIGN GUI </a:t>
            </a:r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TIMETABLE</a:t>
            </a:r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dirty="0"/>
              <a:t>TEST / EVALUATION</a:t>
            </a: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2"/>
                </a:solidFill>
              </a:rPr>
              <a:t>01 [</a:t>
            </a:r>
            <a:r>
              <a:rPr lang="en" sz="2400" dirty="0">
                <a:solidFill>
                  <a:srgbClr val="00CFCC"/>
                </a:solidFill>
              </a:rPr>
              <a:t>✓]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1"/>
                </a:solidFill>
              </a:rPr>
              <a:t>02 [-]</a:t>
            </a: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3"/>
                </a:solidFill>
              </a:rPr>
              <a:t>03 [-]</a:t>
            </a: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4"/>
                </a:solidFill>
              </a:rPr>
              <a:t>04 [-]</a:t>
            </a:r>
          </a:p>
        </p:txBody>
      </p:sp>
    </p:spTree>
    <p:extLst>
      <p:ext uri="{BB962C8B-B14F-4D97-AF65-F5344CB8AC3E}">
        <p14:creationId xmlns:p14="http://schemas.microsoft.com/office/powerpoint/2010/main" val="27884969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accent3"/>
                </a:solidFill>
              </a:rPr>
              <a:t>YOU!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" name="Google Shape;600;p30">
            <a:extLst>
              <a:ext uri="{FF2B5EF4-FFF2-40B4-BE49-F238E27FC236}">
                <a16:creationId xmlns:a16="http://schemas.microsoft.com/office/drawing/2014/main" id="{212ED5A1-5385-2833-B42E-29D804AA4288}"/>
              </a:ext>
            </a:extLst>
          </p:cNvPr>
          <p:cNvSpPr txBox="1">
            <a:spLocks/>
          </p:cNvSpPr>
          <p:nvPr/>
        </p:nvSpPr>
        <p:spPr>
          <a:xfrm>
            <a:off x="2495282" y="306661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dirty="0">
                <a:solidFill>
                  <a:schemeClr val="bg1">
                    <a:lumMod val="95000"/>
                  </a:schemeClr>
                </a:solidFill>
                <a:latin typeface="Share Tech"/>
              </a:rPr>
              <a:t>FOR TAKING THE TIME TO GO THROUGH THIS PRESENTATION</a:t>
            </a:r>
          </a:p>
        </p:txBody>
      </p:sp>
      <p:sp>
        <p:nvSpPr>
          <p:cNvPr id="7" name="Google Shape;434;p25">
            <a:extLst>
              <a:ext uri="{FF2B5EF4-FFF2-40B4-BE49-F238E27FC236}">
                <a16:creationId xmlns:a16="http://schemas.microsoft.com/office/drawing/2014/main" id="{1FB9EEA0-DB1C-5686-0D23-9A48A9696F60}"/>
              </a:ext>
            </a:extLst>
          </p:cNvPr>
          <p:cNvSpPr txBox="1">
            <a:spLocks/>
          </p:cNvSpPr>
          <p:nvPr/>
        </p:nvSpPr>
        <p:spPr>
          <a:xfrm>
            <a:off x="6844153" y="4746123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bg1">
                    <a:lumMod val="95000"/>
                  </a:schemeClr>
                </a:solidFill>
                <a:latin typeface="Advent Pro SemiBold"/>
              </a:rPr>
              <a:t>BY SMAYAN SAHU, PIONEERS</a:t>
            </a:r>
          </a:p>
        </p:txBody>
      </p:sp>
    </p:spTree>
    <p:extLst>
      <p:ext uri="{BB962C8B-B14F-4D97-AF65-F5344CB8AC3E}">
        <p14:creationId xmlns:p14="http://schemas.microsoft.com/office/powerpoint/2010/main" val="32579230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306419" y="3569713"/>
            <a:ext cx="179753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WHY </a:t>
            </a:r>
            <a:br>
              <a:rPr lang="en"/>
            </a:br>
            <a:r>
              <a:rPr lang="en"/>
              <a:t>ARISTOTLE?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037225" y="3721448"/>
            <a:ext cx="182788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HOW DOES ARISTOTLE WORK?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749980" y="3555062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WHAT IS ARISTOTLE?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749980" y="28041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037218" y="28041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305827" y="28041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749980" y="1721011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037218" y="1721011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5305827" y="1721011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</p:cNvCxnSpPr>
          <p:nvPr/>
        </p:nvCxnSpPr>
        <p:spPr>
          <a:xfrm rot="10800000" flipV="1">
            <a:off x="749980" y="2133062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</p:cNvCxnSpPr>
          <p:nvPr/>
        </p:nvCxnSpPr>
        <p:spPr>
          <a:xfrm rot="10800000" flipV="1">
            <a:off x="3037218" y="2133062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</p:cNvCxnSpPr>
          <p:nvPr/>
        </p:nvCxnSpPr>
        <p:spPr>
          <a:xfrm rot="10800000" flipV="1">
            <a:off x="5305827" y="2133062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802680" y="148297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29931" y="254512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873429" y="1827529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169949" y="1842922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5429291" y="1842909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71;p27">
            <a:extLst>
              <a:ext uri="{FF2B5EF4-FFF2-40B4-BE49-F238E27FC236}">
                <a16:creationId xmlns:a16="http://schemas.microsoft.com/office/drawing/2014/main" id="{0142B040-5F15-1B72-7EC3-5919A1CE8812}"/>
              </a:ext>
            </a:extLst>
          </p:cNvPr>
          <p:cNvSpPr txBox="1">
            <a:spLocks/>
          </p:cNvSpPr>
          <p:nvPr/>
        </p:nvSpPr>
        <p:spPr>
          <a:xfrm>
            <a:off x="7489842" y="356238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" dirty="0"/>
              <a:t>OUR </a:t>
            </a:r>
          </a:p>
          <a:p>
            <a:r>
              <a:rPr lang="en" dirty="0"/>
              <a:t>ROADMAP</a:t>
            </a:r>
          </a:p>
        </p:txBody>
      </p:sp>
      <p:sp>
        <p:nvSpPr>
          <p:cNvPr id="5" name="Google Shape;480;p27">
            <a:extLst>
              <a:ext uri="{FF2B5EF4-FFF2-40B4-BE49-F238E27FC236}">
                <a16:creationId xmlns:a16="http://schemas.microsoft.com/office/drawing/2014/main" id="{284B58FB-4F8D-F52E-22D6-32D2F95DB992}"/>
              </a:ext>
            </a:extLst>
          </p:cNvPr>
          <p:cNvSpPr txBox="1">
            <a:spLocks/>
          </p:cNvSpPr>
          <p:nvPr/>
        </p:nvSpPr>
        <p:spPr>
          <a:xfrm>
            <a:off x="7489250" y="2811476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F64975"/>
                </a:solidFill>
              </a:rPr>
              <a:t>04</a:t>
            </a:r>
          </a:p>
        </p:txBody>
      </p:sp>
      <p:sp>
        <p:nvSpPr>
          <p:cNvPr id="6" name="Google Shape;483;p27">
            <a:extLst>
              <a:ext uri="{FF2B5EF4-FFF2-40B4-BE49-F238E27FC236}">
                <a16:creationId xmlns:a16="http://schemas.microsoft.com/office/drawing/2014/main" id="{BF923850-DA61-48F2-9A48-1F5C0359A599}"/>
              </a:ext>
            </a:extLst>
          </p:cNvPr>
          <p:cNvSpPr/>
          <p:nvPr/>
        </p:nvSpPr>
        <p:spPr>
          <a:xfrm>
            <a:off x="7489250" y="1728339"/>
            <a:ext cx="824100" cy="824100"/>
          </a:xfrm>
          <a:prstGeom prst="rect">
            <a:avLst/>
          </a:prstGeom>
          <a:solidFill>
            <a:srgbClr val="F649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486;p27">
            <a:extLst>
              <a:ext uri="{FF2B5EF4-FFF2-40B4-BE49-F238E27FC236}">
                <a16:creationId xmlns:a16="http://schemas.microsoft.com/office/drawing/2014/main" id="{8930B7B5-4D71-3C43-189D-8EEB7E706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89250" y="2140389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636;p30">
            <a:extLst>
              <a:ext uri="{FF2B5EF4-FFF2-40B4-BE49-F238E27FC236}">
                <a16:creationId xmlns:a16="http://schemas.microsoft.com/office/drawing/2014/main" id="{3D33EBD9-2869-441D-9AFE-38A195E70CDC}"/>
              </a:ext>
            </a:extLst>
          </p:cNvPr>
          <p:cNvGrpSpPr/>
          <p:nvPr/>
        </p:nvGrpSpPr>
        <p:grpSpPr>
          <a:xfrm>
            <a:off x="7612310" y="1838711"/>
            <a:ext cx="579075" cy="579056"/>
            <a:chOff x="4874902" y="3808799"/>
            <a:chExt cx="345615" cy="350835"/>
          </a:xfrm>
        </p:grpSpPr>
        <p:sp>
          <p:nvSpPr>
            <p:cNvPr id="15" name="Google Shape;637;p30">
              <a:extLst>
                <a:ext uri="{FF2B5EF4-FFF2-40B4-BE49-F238E27FC236}">
                  <a16:creationId xmlns:a16="http://schemas.microsoft.com/office/drawing/2014/main" id="{09627775-6BD2-7B23-2E73-29BD3BBF43C0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8;p30">
              <a:extLst>
                <a:ext uri="{FF2B5EF4-FFF2-40B4-BE49-F238E27FC236}">
                  <a16:creationId xmlns:a16="http://schemas.microsoft.com/office/drawing/2014/main" id="{669610FB-C2AF-1FA7-BFEE-10E5542F1C76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9;p30">
              <a:extLst>
                <a:ext uri="{FF2B5EF4-FFF2-40B4-BE49-F238E27FC236}">
                  <a16:creationId xmlns:a16="http://schemas.microsoft.com/office/drawing/2014/main" id="{14E31B5D-3D09-7671-A5AC-C76CC100C8E4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0;p30">
              <a:extLst>
                <a:ext uri="{FF2B5EF4-FFF2-40B4-BE49-F238E27FC236}">
                  <a16:creationId xmlns:a16="http://schemas.microsoft.com/office/drawing/2014/main" id="{4E5901BB-6DD1-EF22-899B-B480ED73FBD4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1;p30">
              <a:extLst>
                <a:ext uri="{FF2B5EF4-FFF2-40B4-BE49-F238E27FC236}">
                  <a16:creationId xmlns:a16="http://schemas.microsoft.com/office/drawing/2014/main" id="{8F51500E-DE58-4F6B-21EF-F5BE3662138F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2;p30">
              <a:extLst>
                <a:ext uri="{FF2B5EF4-FFF2-40B4-BE49-F238E27FC236}">
                  <a16:creationId xmlns:a16="http://schemas.microsoft.com/office/drawing/2014/main" id="{0FC52E75-3017-60E4-9E94-7547F17CDAEA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3;p30">
              <a:extLst>
                <a:ext uri="{FF2B5EF4-FFF2-40B4-BE49-F238E27FC236}">
                  <a16:creationId xmlns:a16="http://schemas.microsoft.com/office/drawing/2014/main" id="{1A0A3609-A99D-43CB-A384-59847B0E88C6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4;p30">
              <a:extLst>
                <a:ext uri="{FF2B5EF4-FFF2-40B4-BE49-F238E27FC236}">
                  <a16:creationId xmlns:a16="http://schemas.microsoft.com/office/drawing/2014/main" id="{7FDF245E-08AC-D084-0D90-2F82F477CAB6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5;p30">
              <a:extLst>
                <a:ext uri="{FF2B5EF4-FFF2-40B4-BE49-F238E27FC236}">
                  <a16:creationId xmlns:a16="http://schemas.microsoft.com/office/drawing/2014/main" id="{BB31FF55-B7B0-6858-7D3C-7E8061636167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6;p30">
              <a:extLst>
                <a:ext uri="{FF2B5EF4-FFF2-40B4-BE49-F238E27FC236}">
                  <a16:creationId xmlns:a16="http://schemas.microsoft.com/office/drawing/2014/main" id="{AB228B48-894F-A3B7-D3D0-73B27309C019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7;p30">
              <a:extLst>
                <a:ext uri="{FF2B5EF4-FFF2-40B4-BE49-F238E27FC236}">
                  <a16:creationId xmlns:a16="http://schemas.microsoft.com/office/drawing/2014/main" id="{69F93265-A120-028B-790F-C172FB047CC6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8;p30">
              <a:extLst>
                <a:ext uri="{FF2B5EF4-FFF2-40B4-BE49-F238E27FC236}">
                  <a16:creationId xmlns:a16="http://schemas.microsoft.com/office/drawing/2014/main" id="{3062A6A8-D9CB-1E4E-DAEE-B55F979B6076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9;p30">
              <a:extLst>
                <a:ext uri="{FF2B5EF4-FFF2-40B4-BE49-F238E27FC236}">
                  <a16:creationId xmlns:a16="http://schemas.microsoft.com/office/drawing/2014/main" id="{224AAA16-91F9-26DA-7DB4-8F6084F17408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0;p30">
              <a:extLst>
                <a:ext uri="{FF2B5EF4-FFF2-40B4-BE49-F238E27FC236}">
                  <a16:creationId xmlns:a16="http://schemas.microsoft.com/office/drawing/2014/main" id="{9997515C-09F2-7A3B-4759-DE1A15095E1A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1;p30">
              <a:extLst>
                <a:ext uri="{FF2B5EF4-FFF2-40B4-BE49-F238E27FC236}">
                  <a16:creationId xmlns:a16="http://schemas.microsoft.com/office/drawing/2014/main" id="{B33353D9-ED76-9DA6-3ACD-EAEB8F34362F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2;p30">
              <a:extLst>
                <a:ext uri="{FF2B5EF4-FFF2-40B4-BE49-F238E27FC236}">
                  <a16:creationId xmlns:a16="http://schemas.microsoft.com/office/drawing/2014/main" id="{180A5342-6710-B43D-8D8C-AC7F890C7C5C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3;p30">
              <a:extLst>
                <a:ext uri="{FF2B5EF4-FFF2-40B4-BE49-F238E27FC236}">
                  <a16:creationId xmlns:a16="http://schemas.microsoft.com/office/drawing/2014/main" id="{AE42F5D7-1D88-0AF4-ACED-78AE8E9A6D0C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78884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245124"/>
            <a:ext cx="3534300" cy="2893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The Pioneers are a group of 6 students who worked together to create something beautiful. They are :- 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[1] </a:t>
            </a:r>
            <a:r>
              <a:rPr lang="en" dirty="0">
                <a:solidFill>
                  <a:srgbClr val="FF9973"/>
                </a:solidFill>
              </a:rPr>
              <a:t>Smayan</a:t>
            </a:r>
            <a:r>
              <a:rPr lang="en" dirty="0"/>
              <a:t>       [2] </a:t>
            </a:r>
            <a:r>
              <a:rPr lang="en" dirty="0">
                <a:solidFill>
                  <a:srgbClr val="00CFCC"/>
                </a:solidFill>
              </a:rPr>
              <a:t>Aatmik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[3] </a:t>
            </a:r>
            <a:r>
              <a:rPr lang="en" dirty="0">
                <a:solidFill>
                  <a:srgbClr val="F64975"/>
                </a:solidFill>
              </a:rPr>
              <a:t>Anishka</a:t>
            </a:r>
            <a:r>
              <a:rPr lang="en" dirty="0"/>
              <a:t>       [4] </a:t>
            </a:r>
            <a:r>
              <a:rPr lang="en" dirty="0">
                <a:solidFill>
                  <a:srgbClr val="FFD6E1"/>
                </a:solidFill>
              </a:rPr>
              <a:t>Rhythm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[5] </a:t>
            </a:r>
            <a:r>
              <a:rPr lang="en" dirty="0">
                <a:solidFill>
                  <a:srgbClr val="E898AC"/>
                </a:solidFill>
              </a:rPr>
              <a:t>Raavee</a:t>
            </a:r>
            <a:r>
              <a:rPr lang="en" dirty="0"/>
              <a:t>        [6] Vaishnavi 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693808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WHO ARE THE PIONEERS?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77655" y="1995971"/>
            <a:ext cx="4452246" cy="830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What Is Aristotle?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6324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WHAT IS ARISTOTLE?</a:t>
            </a:r>
            <a:endParaRPr lang="en" sz="3000"/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65EEDE52-0805-E281-5020-A3A6479A6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64" y="2755979"/>
            <a:ext cx="1165186" cy="1172420"/>
          </a:xfrm>
          <a:prstGeom prst="rect">
            <a:avLst/>
          </a:prstGeom>
        </p:spPr>
      </p:pic>
      <p:grpSp>
        <p:nvGrpSpPr>
          <p:cNvPr id="24" name="Google Shape;508;p28">
            <a:extLst>
              <a:ext uri="{FF2B5EF4-FFF2-40B4-BE49-F238E27FC236}">
                <a16:creationId xmlns:a16="http://schemas.microsoft.com/office/drawing/2014/main" id="{179E8DE4-04DC-5CD7-8815-568221E4F9D5}"/>
              </a:ext>
            </a:extLst>
          </p:cNvPr>
          <p:cNvGrpSpPr/>
          <p:nvPr/>
        </p:nvGrpSpPr>
        <p:grpSpPr>
          <a:xfrm>
            <a:off x="6835858" y="1884259"/>
            <a:ext cx="1965534" cy="2910293"/>
            <a:chOff x="2501950" y="1507050"/>
            <a:chExt cx="2392350" cy="2696525"/>
          </a:xfrm>
        </p:grpSpPr>
        <p:sp>
          <p:nvSpPr>
            <p:cNvPr id="5" name="Google Shape;510;p28">
              <a:extLst>
                <a:ext uri="{FF2B5EF4-FFF2-40B4-BE49-F238E27FC236}">
                  <a16:creationId xmlns:a16="http://schemas.microsoft.com/office/drawing/2014/main" id="{5EDFE661-3BE2-1F3A-CAFF-61296D9B599E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9;p28">
              <a:extLst>
                <a:ext uri="{FF2B5EF4-FFF2-40B4-BE49-F238E27FC236}">
                  <a16:creationId xmlns:a16="http://schemas.microsoft.com/office/drawing/2014/main" id="{78051DC2-FAD0-A2B8-6766-859C9ED54034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2;p28">
              <a:extLst>
                <a:ext uri="{FF2B5EF4-FFF2-40B4-BE49-F238E27FC236}">
                  <a16:creationId xmlns:a16="http://schemas.microsoft.com/office/drawing/2014/main" id="{18B6B135-70FD-3C5C-6761-35DFA02C1229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3;p28">
              <a:extLst>
                <a:ext uri="{FF2B5EF4-FFF2-40B4-BE49-F238E27FC236}">
                  <a16:creationId xmlns:a16="http://schemas.microsoft.com/office/drawing/2014/main" id="{7D7E1DE8-790D-6264-BA24-E9C45DF33442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4;p28">
              <a:extLst>
                <a:ext uri="{FF2B5EF4-FFF2-40B4-BE49-F238E27FC236}">
                  <a16:creationId xmlns:a16="http://schemas.microsoft.com/office/drawing/2014/main" id="{17762AB7-A73F-F0A6-C295-7A941835C94C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5;p28">
              <a:extLst>
                <a:ext uri="{FF2B5EF4-FFF2-40B4-BE49-F238E27FC236}">
                  <a16:creationId xmlns:a16="http://schemas.microsoft.com/office/drawing/2014/main" id="{E366CAAB-698B-9A92-B6F5-AB684021EE20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6;p28">
              <a:extLst>
                <a:ext uri="{FF2B5EF4-FFF2-40B4-BE49-F238E27FC236}">
                  <a16:creationId xmlns:a16="http://schemas.microsoft.com/office/drawing/2014/main" id="{0487C1AB-143F-129D-968D-D3D0F9D52059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7;p28">
              <a:extLst>
                <a:ext uri="{FF2B5EF4-FFF2-40B4-BE49-F238E27FC236}">
                  <a16:creationId xmlns:a16="http://schemas.microsoft.com/office/drawing/2014/main" id="{3632EDA1-E0C0-2EEE-701F-3022F3DBCEEF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8;p28">
              <a:extLst>
                <a:ext uri="{FF2B5EF4-FFF2-40B4-BE49-F238E27FC236}">
                  <a16:creationId xmlns:a16="http://schemas.microsoft.com/office/drawing/2014/main" id="{59A5230D-2FF5-9F7B-1CAD-621D551F723C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9;p28">
              <a:extLst>
                <a:ext uri="{FF2B5EF4-FFF2-40B4-BE49-F238E27FC236}">
                  <a16:creationId xmlns:a16="http://schemas.microsoft.com/office/drawing/2014/main" id="{B1B351FD-85B9-0B0C-0D9F-5BC391D1B791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0;p28">
              <a:extLst>
                <a:ext uri="{FF2B5EF4-FFF2-40B4-BE49-F238E27FC236}">
                  <a16:creationId xmlns:a16="http://schemas.microsoft.com/office/drawing/2014/main" id="{E7BA7232-9B43-4B3D-9839-9F597F3E9599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1;p28">
              <a:extLst>
                <a:ext uri="{FF2B5EF4-FFF2-40B4-BE49-F238E27FC236}">
                  <a16:creationId xmlns:a16="http://schemas.microsoft.com/office/drawing/2014/main" id="{C71C9790-604B-E540-B243-E69B0F4319DD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2;p28">
              <a:extLst>
                <a:ext uri="{FF2B5EF4-FFF2-40B4-BE49-F238E27FC236}">
                  <a16:creationId xmlns:a16="http://schemas.microsoft.com/office/drawing/2014/main" id="{B5FD7FFC-A18D-1EB9-5011-57D81CD4281E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3;p28">
              <a:extLst>
                <a:ext uri="{FF2B5EF4-FFF2-40B4-BE49-F238E27FC236}">
                  <a16:creationId xmlns:a16="http://schemas.microsoft.com/office/drawing/2014/main" id="{E53359C1-483E-F00D-5A58-41DFD34D9233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4;p28">
              <a:extLst>
                <a:ext uri="{FF2B5EF4-FFF2-40B4-BE49-F238E27FC236}">
                  <a16:creationId xmlns:a16="http://schemas.microsoft.com/office/drawing/2014/main" id="{9BB6BC28-8395-EB91-AE8B-8324A1FE7537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5;p28">
              <a:extLst>
                <a:ext uri="{FF2B5EF4-FFF2-40B4-BE49-F238E27FC236}">
                  <a16:creationId xmlns:a16="http://schemas.microsoft.com/office/drawing/2014/main" id="{CEBFC701-97D7-D883-F2AB-8977EB021C56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6;p28">
              <a:extLst>
                <a:ext uri="{FF2B5EF4-FFF2-40B4-BE49-F238E27FC236}">
                  <a16:creationId xmlns:a16="http://schemas.microsoft.com/office/drawing/2014/main" id="{58C0B2DE-2710-A48E-F856-3C04B7FB0D37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7;p28">
              <a:extLst>
                <a:ext uri="{FF2B5EF4-FFF2-40B4-BE49-F238E27FC236}">
                  <a16:creationId xmlns:a16="http://schemas.microsoft.com/office/drawing/2014/main" id="{3618F9B9-43AF-2D86-1568-0E1FE375121F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586;p49">
            <a:extLst>
              <a:ext uri="{FF2B5EF4-FFF2-40B4-BE49-F238E27FC236}">
                <a16:creationId xmlns:a16="http://schemas.microsoft.com/office/drawing/2014/main" id="{2EEF4222-F7C1-CD78-BE92-1936BF57FD00}"/>
              </a:ext>
            </a:extLst>
          </p:cNvPr>
          <p:cNvSpPr txBox="1">
            <a:spLocks/>
          </p:cNvSpPr>
          <p:nvPr/>
        </p:nvSpPr>
        <p:spPr>
          <a:xfrm>
            <a:off x="843559" y="1455593"/>
            <a:ext cx="5526484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" dirty="0"/>
              <a:t>Aristotle is a Personalized, Digital Study Assistant that helps you study smarter &amp; more intuitively than route memorization. { </a:t>
            </a:r>
            <a:r>
              <a:rPr lang="en" dirty="0">
                <a:hlinkClick r:id="rId4"/>
              </a:rPr>
              <a:t>https://github.com/Arcotix/Aristotle_ATL</a:t>
            </a:r>
            <a:r>
              <a:rPr lang="en" dirty="0"/>
              <a:t> }</a:t>
            </a:r>
            <a:endParaRPr lang="en-US" dirty="0"/>
          </a:p>
          <a:p>
            <a:pPr marL="0" indent="0" algn="l">
              <a:spcBef>
                <a:spcPts val="1600"/>
              </a:spcBef>
            </a:pPr>
            <a:r>
              <a:rPr lang="en-US" sz="1800" dirty="0">
                <a:latin typeface="Share Tech"/>
                <a:ea typeface="Share Tech"/>
                <a:cs typeface="Share Tech"/>
              </a:rPr>
              <a:t>FEATURES</a:t>
            </a:r>
          </a:p>
          <a:p>
            <a:pPr marL="0" indent="0" algn="l"/>
            <a:endParaRPr lang="en-US" sz="180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 algn="l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dirty="0">
                <a:solidFill>
                  <a:srgbClr val="00CFCC"/>
                </a:solidFill>
                <a:uFill>
                  <a:noFill/>
                </a:uFill>
              </a:rPr>
              <a:t>Doubt Answering</a:t>
            </a:r>
          </a:p>
          <a:p>
            <a:pPr marL="25400" indent="0" algn="l">
              <a:spcBef>
                <a:spcPts val="300"/>
              </a:spcBef>
              <a:buClr>
                <a:schemeClr val="accent2"/>
              </a:buClr>
              <a:buSzPts val="14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15900" algn="l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dirty="0">
                <a:solidFill>
                  <a:srgbClr val="F64975"/>
                </a:solidFill>
                <a:uFill>
                  <a:noFill/>
                </a:uFill>
              </a:rPr>
              <a:t>Self Evaluation</a:t>
            </a:r>
            <a:endParaRPr lang="en-US">
              <a:solidFill>
                <a:srgbClr val="F64975"/>
              </a:solidFill>
              <a:uFill>
                <a:noFill/>
              </a:uFill>
            </a:endParaRPr>
          </a:p>
          <a:p>
            <a:pPr marL="25400" indent="0" algn="l">
              <a:spcBef>
                <a:spcPts val="300"/>
              </a:spcBef>
              <a:buClr>
                <a:schemeClr val="accent2"/>
              </a:buClr>
              <a:buSzPts val="1400"/>
            </a:pP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15900" algn="l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dirty="0">
                <a:solidFill>
                  <a:srgbClr val="FF9973"/>
                </a:solidFill>
                <a:uFill>
                  <a:noFill/>
                </a:uFill>
              </a:rPr>
              <a:t>Timetable Generator</a:t>
            </a:r>
          </a:p>
        </p:txBody>
      </p:sp>
    </p:spTree>
    <p:extLst>
      <p:ext uri="{BB962C8B-B14F-4D97-AF65-F5344CB8AC3E}">
        <p14:creationId xmlns:p14="http://schemas.microsoft.com/office/powerpoint/2010/main" val="18156801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01478" y="1995971"/>
            <a:ext cx="4828423" cy="830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600"/>
              <a:t>HOW DOES IT WORK?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108551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HOW DOES IT WORK?</a:t>
            </a:r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17398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Selenium</a:t>
            </a:r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590959" y="186009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A Web Scraping Automation suite</a:t>
            </a:r>
          </a:p>
        </p:txBody>
      </p:sp>
      <p:sp>
        <p:nvSpPr>
          <p:cNvPr id="702" name="Google Shape;702;p33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/>
              <a:t>Alacritty</a:t>
            </a:r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6451125" y="2714726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A GPU Accelerated Terminal Emulator</a:t>
            </a:r>
          </a:p>
        </p:txBody>
      </p:sp>
      <p:sp>
        <p:nvSpPr>
          <p:cNvPr id="705" name="Google Shape;705;p33"/>
          <p:cNvSpPr/>
          <p:nvPr/>
        </p:nvSpPr>
        <p:spPr>
          <a:xfrm>
            <a:off x="7379613" y="219240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3449300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Gum</a:t>
            </a:r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4511463" y="3569550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A tool for glamorous shell scripts </a:t>
            </a:r>
            <a:endParaRPr lang="en-US"/>
          </a:p>
        </p:txBody>
      </p:sp>
      <p:sp>
        <p:nvSpPr>
          <p:cNvPr id="708" name="Google Shape;708;p33"/>
          <p:cNvSpPr/>
          <p:nvPr/>
        </p:nvSpPr>
        <p:spPr>
          <a:xfrm>
            <a:off x="5439938" y="3047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01;p33">
            <a:extLst>
              <a:ext uri="{FF2B5EF4-FFF2-40B4-BE49-F238E27FC236}">
                <a16:creationId xmlns:a16="http://schemas.microsoft.com/office/drawing/2014/main" id="{4EFA2DA6-7187-A5F7-CA9F-2F414E347A00}"/>
              </a:ext>
            </a:extLst>
          </p:cNvPr>
          <p:cNvSpPr txBox="1">
            <a:spLocks/>
          </p:cNvSpPr>
          <p:nvPr/>
        </p:nvSpPr>
        <p:spPr>
          <a:xfrm>
            <a:off x="619878" y="1072055"/>
            <a:ext cx="3892401" cy="317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/>
              <a:t>Aristotle is built on entirely </a:t>
            </a:r>
            <a:r>
              <a:rPr lang="en-US" sz="1400">
                <a:solidFill>
                  <a:srgbClr val="00CFCC"/>
                </a:solidFill>
              </a:rPr>
              <a:t>open source</a:t>
            </a:r>
            <a:r>
              <a:rPr lang="en-US" sz="1400"/>
              <a:t> technology. 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/>
              <a:t>Aristotle's front end uses a shell library called </a:t>
            </a:r>
            <a:r>
              <a:rPr lang="en-US" sz="1400">
                <a:solidFill>
                  <a:srgbClr val="F64975"/>
                </a:solidFill>
              </a:rPr>
              <a:t>"gum"</a:t>
            </a:r>
            <a:r>
              <a:rPr lang="en-US" sz="1400"/>
              <a:t> for its sleek design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/>
              <a:t>Aristotle uses </a:t>
            </a:r>
            <a:r>
              <a:rPr lang="en-US" sz="1400">
                <a:solidFill>
                  <a:srgbClr val="FF9973"/>
                </a:solidFill>
              </a:rPr>
              <a:t>selenium</a:t>
            </a:r>
            <a:r>
              <a:rPr lang="en-US" sz="1400"/>
              <a:t> as its backend implemented with </a:t>
            </a:r>
            <a:r>
              <a:rPr lang="en-US" sz="1400">
                <a:solidFill>
                  <a:srgbClr val="00B050"/>
                </a:solidFill>
              </a:rPr>
              <a:t>python</a:t>
            </a:r>
            <a:r>
              <a:rPr lang="en-US" sz="1400"/>
              <a:t>.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/>
              <a:t>Aristotle currently supports the following </a:t>
            </a:r>
            <a:r>
              <a:rPr lang="en-US" sz="1400">
                <a:solidFill>
                  <a:srgbClr val="E898AC"/>
                </a:solidFill>
              </a:rPr>
              <a:t>Operating Systems </a:t>
            </a:r>
            <a:r>
              <a:rPr lang="en-US" sz="1400"/>
              <a:t>:- Arch Linux, </a:t>
            </a:r>
            <a:r>
              <a:rPr lang="en-US" sz="1400" err="1"/>
              <a:t>EndeavourOS</a:t>
            </a:r>
            <a:r>
              <a:rPr lang="en-US" sz="1400"/>
              <a:t>, </a:t>
            </a:r>
            <a:r>
              <a:rPr lang="en-US" sz="1400" err="1"/>
              <a:t>ArchCraft</a:t>
            </a:r>
            <a:r>
              <a:rPr lang="en-US" sz="1400"/>
              <a:t>, </a:t>
            </a:r>
            <a:r>
              <a:rPr lang="en-US" sz="1400" err="1"/>
              <a:t>Manjaro</a:t>
            </a:r>
            <a:r>
              <a:rPr lang="en-US" sz="1400"/>
              <a:t> and any Arch based distributions.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33728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01478" y="1995971"/>
            <a:ext cx="4828423" cy="830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600" dirty="0"/>
              <a:t>WHY ARISTOTLE ?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83828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WHY ARISTOTLE?</a:t>
            </a:r>
            <a:endParaRPr lang="en"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MAINTAINED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95966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LIGHT WEIGHT</a:t>
            </a: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801359" y="3480897"/>
            <a:ext cx="286514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Aristotle is free and open source software that runs locally</a:t>
            </a: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COMMUNITY</a:t>
            </a: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Aristotle accepts Issues and Pull Requests on the official git repo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Aristotle is actively maintained and new features are being added frequently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480897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Aristotle uses less than ~5 MB of RAM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25618" y="288008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OPEN SOURCE</a:t>
            </a: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5788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Data Science Consulting by Slidesgo</vt:lpstr>
      <vt:lpstr>Slidesgo Final Pages</vt:lpstr>
      <vt:lpstr> ARISTOTLE</vt:lpstr>
      <vt:lpstr>WHY  ARISTOTLE?</vt:lpstr>
      <vt:lpstr>WHO ARE THE PIONEERS?</vt:lpstr>
      <vt:lpstr>What Is Aristotle?</vt:lpstr>
      <vt:lpstr>WHAT IS ARISTOTLE?</vt:lpstr>
      <vt:lpstr>HOW DOES IT WORK?</vt:lpstr>
      <vt:lpstr>HOW DOES IT WORK?</vt:lpstr>
      <vt:lpstr>WHY ARISTOTLE ?</vt:lpstr>
      <vt:lpstr>WHY ARISTOTLE?</vt:lpstr>
      <vt:lpstr>OUR ROADMAP</vt:lpstr>
      <vt:lpstr>OUR ROADMAP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SAIENCE CONSULTING</dc:title>
  <cp:revision>201</cp:revision>
  <dcterms:modified xsi:type="dcterms:W3CDTF">2022-08-18T10:33:14Z</dcterms:modified>
</cp:coreProperties>
</file>