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1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6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9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6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8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7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9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EAAA-745E-4C4D-AA1E-469FDDA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542925"/>
            <a:ext cx="10501745" cy="1048512"/>
          </a:xfrm>
        </p:spPr>
        <p:txBody>
          <a:bodyPr>
            <a:normAutofit/>
          </a:bodyPr>
          <a:lstStyle/>
          <a:p>
            <a:pPr algn="l"/>
            <a:r>
              <a:rPr lang="es-MX" sz="6000" b="1" dirty="0"/>
              <a:t>Desarrollo</a:t>
            </a:r>
            <a:r>
              <a:rPr lang="es-MX" sz="5400" b="1" dirty="0"/>
              <a:t> Móvil con Xamarin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6A1FC-CD2F-4964-998E-181FF06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523999"/>
            <a:ext cx="10501745" cy="677037"/>
          </a:xfrm>
        </p:spPr>
        <p:txBody>
          <a:bodyPr>
            <a:normAutofit/>
          </a:bodyPr>
          <a:lstStyle/>
          <a:p>
            <a:pPr algn="l"/>
            <a:r>
              <a:rPr lang="es-MX" sz="3500" dirty="0"/>
              <a:t>2</a:t>
            </a:r>
            <a:r>
              <a:rPr lang="es-MX" sz="3500" cap="none" dirty="0"/>
              <a:t> - Introducción a Xamarin.Forms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B452E-D96A-4EB9-8B27-A5FD2663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3494053"/>
            <a:ext cx="4234278" cy="1776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BB142-D2AB-494B-8175-7262DF26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396421"/>
            <a:ext cx="3343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sz="2800" dirty="0"/>
              <a:t>Varias clases derivan de </a:t>
            </a:r>
            <a:r>
              <a:rPr lang="es-MX" sz="2800" b="1" dirty="0"/>
              <a:t>Page</a:t>
            </a:r>
            <a:r>
              <a:rPr lang="es-MX" sz="2800" dirty="0"/>
              <a:t>, y cumplen diferentes propósitos.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03231F-99A8-494E-BE14-0EAEC4143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8" y="2762169"/>
            <a:ext cx="9979742" cy="27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6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940459" cy="1008797"/>
          </a:xfrm>
        </p:spPr>
        <p:txBody>
          <a:bodyPr/>
          <a:lstStyle/>
          <a:p>
            <a:r>
              <a:rPr lang="es-MX" dirty="0" err="1"/>
              <a:t>Views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La clase </a:t>
            </a:r>
            <a:r>
              <a:rPr lang="es-MX" b="1" dirty="0"/>
              <a:t>View </a:t>
            </a:r>
            <a:r>
              <a:rPr lang="es-MX" dirty="0"/>
              <a:t>define los controles típicos que se tendrán en la aplicación.</a:t>
            </a:r>
          </a:p>
          <a:p>
            <a:pPr algn="just"/>
            <a:endParaRPr lang="es-MX" sz="2800" dirty="0"/>
          </a:p>
          <a:p>
            <a:pPr algn="just"/>
            <a:r>
              <a:rPr lang="es-MX" dirty="0"/>
              <a:t>Varias clases derivan de </a:t>
            </a:r>
            <a:r>
              <a:rPr lang="es-MX" b="1" dirty="0"/>
              <a:t>View</a:t>
            </a:r>
            <a:r>
              <a:rPr lang="es-MX" dirty="0"/>
              <a:t>, por ejemplo:</a:t>
            </a:r>
          </a:p>
          <a:p>
            <a:pPr lvl="1" algn="just"/>
            <a:r>
              <a:rPr lang="es-MX" dirty="0"/>
              <a:t>Presentación: </a:t>
            </a:r>
            <a:r>
              <a:rPr lang="es-MX" dirty="0" err="1"/>
              <a:t>Label</a:t>
            </a:r>
            <a:r>
              <a:rPr lang="es-MX" dirty="0"/>
              <a:t>, </a:t>
            </a:r>
            <a:r>
              <a:rPr lang="es-MX" dirty="0" err="1"/>
              <a:t>Image</a:t>
            </a:r>
            <a:r>
              <a:rPr lang="es-MX" dirty="0"/>
              <a:t>, </a:t>
            </a:r>
            <a:r>
              <a:rPr lang="es-MX" dirty="0" err="1"/>
              <a:t>Map</a:t>
            </a:r>
            <a:r>
              <a:rPr lang="es-MX" dirty="0"/>
              <a:t>.</a:t>
            </a:r>
          </a:p>
          <a:p>
            <a:pPr lvl="1" algn="just"/>
            <a:r>
              <a:rPr lang="es-MX" dirty="0"/>
              <a:t>Para iniciar comandos (eventos): </a:t>
            </a:r>
            <a:r>
              <a:rPr lang="es-MX" dirty="0" err="1"/>
              <a:t>Button</a:t>
            </a:r>
            <a:r>
              <a:rPr lang="es-MX" dirty="0"/>
              <a:t>, </a:t>
            </a:r>
            <a:r>
              <a:rPr lang="es-MX" dirty="0" err="1"/>
              <a:t>SearchBar</a:t>
            </a:r>
            <a:r>
              <a:rPr lang="es-MX" dirty="0"/>
              <a:t>.</a:t>
            </a:r>
          </a:p>
          <a:p>
            <a:pPr lvl="1" algn="just"/>
            <a:r>
              <a:rPr lang="es-MX" dirty="0"/>
              <a:t>Para asignar valores: Slider, </a:t>
            </a:r>
            <a:r>
              <a:rPr lang="es-MX" dirty="0" err="1"/>
              <a:t>DatePicker</a:t>
            </a:r>
            <a:r>
              <a:rPr lang="es-MX" dirty="0"/>
              <a:t>, </a:t>
            </a:r>
            <a:r>
              <a:rPr lang="es-MX" dirty="0" err="1"/>
              <a:t>TimePicker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tiempo de ejecución, cada plataforma convierte los controles definidos con la clase </a:t>
            </a:r>
            <a:r>
              <a:rPr lang="es-MX" b="1" dirty="0"/>
              <a:t>View</a:t>
            </a:r>
            <a:r>
              <a:rPr lang="es-MX" dirty="0"/>
              <a:t> a controles nativos.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8638D42-00E4-4F31-A289-E2A1981F0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2" y="1541410"/>
            <a:ext cx="9760096" cy="4769137"/>
          </a:xfrm>
        </p:spPr>
      </p:pic>
    </p:spTree>
    <p:extLst>
      <p:ext uri="{BB962C8B-B14F-4D97-AF65-F5344CB8AC3E}">
        <p14:creationId xmlns:p14="http://schemas.microsoft.com/office/powerpoint/2010/main" val="316826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940459" cy="1008797"/>
          </a:xfrm>
        </p:spPr>
        <p:txBody>
          <a:bodyPr/>
          <a:lstStyle/>
          <a:p>
            <a:r>
              <a:rPr lang="es-MX" dirty="0" err="1"/>
              <a:t>Layout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Para crear múltiples controles (</a:t>
            </a:r>
            <a:r>
              <a:rPr lang="es-MX" b="1" dirty="0" err="1"/>
              <a:t>Views</a:t>
            </a:r>
            <a:r>
              <a:rPr lang="es-MX" dirty="0"/>
              <a:t>) en una pantalla, éstos deben estar definidos dentro de un contenedor.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 clase </a:t>
            </a:r>
            <a:r>
              <a:rPr lang="es-MX" b="1" dirty="0" err="1"/>
              <a:t>Layout</a:t>
            </a:r>
            <a:r>
              <a:rPr lang="es-MX" b="1" dirty="0"/>
              <a:t> </a:t>
            </a:r>
            <a:r>
              <a:rPr lang="es-MX" dirty="0"/>
              <a:t>actúa como un contenedor tanto de controles (</a:t>
            </a:r>
            <a:r>
              <a:rPr lang="es-MX" b="1" dirty="0" err="1"/>
              <a:t>Views</a:t>
            </a:r>
            <a:r>
              <a:rPr lang="es-MX" dirty="0"/>
              <a:t>), como de otros contenedores (</a:t>
            </a:r>
            <a:r>
              <a:rPr lang="es-MX" b="1" dirty="0" err="1"/>
              <a:t>Layouts</a:t>
            </a:r>
            <a:r>
              <a:rPr lang="es-MX" dirty="0"/>
              <a:t>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Define el tamaño y la posición de sus elementos hijos.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6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C66C786-800E-4374-88AA-050059AB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754" y="1579058"/>
            <a:ext cx="8226491" cy="46274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9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281723"/>
            <a:ext cx="10688782" cy="4895240"/>
          </a:xfrm>
        </p:spPr>
        <p:txBody>
          <a:bodyPr>
            <a:normAutofit/>
          </a:bodyPr>
          <a:lstStyle/>
          <a:p>
            <a:pPr algn="just"/>
            <a:r>
              <a:rPr lang="es-MX" sz="3600" dirty="0"/>
              <a:t>Ejercicio #2 – </a:t>
            </a:r>
            <a:r>
              <a:rPr lang="es-MX" sz="3600" dirty="0" err="1"/>
              <a:t>Phoneword</a:t>
            </a:r>
            <a:endParaRPr lang="es-MX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2CC7B0-7B05-437E-B0AA-A361AE660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3"/>
          <a:stretch/>
        </p:blipFill>
        <p:spPr>
          <a:xfrm>
            <a:off x="3269783" y="2129691"/>
            <a:ext cx="5479251" cy="42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4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940459" cy="1539022"/>
          </a:xfrm>
        </p:spPr>
        <p:txBody>
          <a:bodyPr>
            <a:normAutofit/>
          </a:bodyPr>
          <a:lstStyle/>
          <a:p>
            <a:r>
              <a:rPr lang="es-MX" sz="4800" dirty="0"/>
              <a:t>Acceder a APIs de plataformas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064773"/>
            <a:ext cx="10688782" cy="4112189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Si bien Xamarin.Forms provee APIs que “apuntan” a todas las plataformas, hay APIs que son específicas a las plataformas.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estos casos, lo ideal es utilizar las APIs específicas en cada plataforma pero, de alguna manera, invocarlas desde nuestro código compartido.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Aquí, el uso de abstracciones (como las interfaces) es muy útil.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1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r>
              <a:rPr lang="es-MX" dirty="0"/>
              <a:t>¿Qué es Xamarin.Forms?</a:t>
            </a:r>
          </a:p>
          <a:p>
            <a:r>
              <a:rPr lang="es-MX" dirty="0"/>
              <a:t>Componentes de Xamarin.Forms</a:t>
            </a:r>
          </a:p>
          <a:p>
            <a:pPr lvl="1"/>
            <a:r>
              <a:rPr lang="es-MX" dirty="0"/>
              <a:t>Pages</a:t>
            </a:r>
          </a:p>
          <a:p>
            <a:pPr lvl="1"/>
            <a:r>
              <a:rPr lang="es-MX" dirty="0" err="1"/>
              <a:t>Views</a:t>
            </a:r>
            <a:endParaRPr lang="es-MX" dirty="0"/>
          </a:p>
          <a:p>
            <a:pPr lvl="1"/>
            <a:r>
              <a:rPr lang="es-MX" dirty="0" err="1"/>
              <a:t>Layout</a:t>
            </a:r>
            <a:endParaRPr lang="es-MX" dirty="0"/>
          </a:p>
          <a:p>
            <a:r>
              <a:rPr lang="es-MX" dirty="0"/>
              <a:t>Acceder a APIs de plataformas específicas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¿Qué es Xamarin.Forms?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En el enfoque tradicional de Xamarin, se comparte principalmente el código de la lógica de negocios y estructuras de datos.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el enfoque de Xamarin.Forms, además de compartir el código de la lógica de negocios y estructuras de datos, también se comparte el código de la interfaz del usuario (UI).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Esto se logra al definir la UI utilizando controles que son independientes de las plataformas (Android, iOS, Windows).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CB44945-3C5C-452A-A5B4-23148A91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98" y="1342104"/>
            <a:ext cx="9155603" cy="5151821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2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En tiempo de ejecución, cada plataforma transforma los controles definidos en Xamarin.Forms a controles nativos.</a:t>
            </a:r>
          </a:p>
          <a:p>
            <a:pPr algn="just"/>
            <a:endParaRPr lang="es-MX" dirty="0"/>
          </a:p>
          <a:p>
            <a:pPr lvl="1" algn="just"/>
            <a:r>
              <a:rPr lang="es-MX" sz="2800" dirty="0"/>
              <a:t>Xamarin.Forms </a:t>
            </a:r>
            <a:r>
              <a:rPr lang="es-MX" sz="2800" dirty="0" err="1"/>
              <a:t>Button</a:t>
            </a:r>
            <a:r>
              <a:rPr lang="es-MX" sz="2800" dirty="0"/>
              <a:t>:</a:t>
            </a:r>
          </a:p>
          <a:p>
            <a:pPr lvl="2" algn="just"/>
            <a:r>
              <a:rPr lang="es-MX" sz="2800" dirty="0"/>
              <a:t>Android </a:t>
            </a:r>
            <a:r>
              <a:rPr lang="es-MX" sz="2800" dirty="0">
                <a:sym typeface="Wingdings" panose="05000000000000000000" pitchFamily="2" charset="2"/>
              </a:rPr>
              <a:t></a:t>
            </a:r>
            <a:r>
              <a:rPr lang="es-MX" sz="2800" dirty="0"/>
              <a:t> Widget </a:t>
            </a:r>
            <a:r>
              <a:rPr lang="es-MX" sz="2800" dirty="0" err="1"/>
              <a:t>Button</a:t>
            </a:r>
            <a:endParaRPr lang="es-MX" sz="2800" dirty="0"/>
          </a:p>
          <a:p>
            <a:pPr lvl="2" algn="just"/>
            <a:r>
              <a:rPr lang="es-MX" sz="2800" dirty="0"/>
              <a:t>iOS </a:t>
            </a:r>
            <a:r>
              <a:rPr lang="es-MX" sz="2800" dirty="0">
                <a:sym typeface="Wingdings" panose="05000000000000000000" pitchFamily="2" charset="2"/>
              </a:rPr>
              <a:t></a:t>
            </a:r>
            <a:r>
              <a:rPr lang="es-MX" sz="2800" dirty="0"/>
              <a:t> UI </a:t>
            </a:r>
            <a:r>
              <a:rPr lang="es-MX" sz="2800" dirty="0" err="1"/>
              <a:t>Button</a:t>
            </a:r>
            <a:r>
              <a:rPr lang="es-MX" sz="2800" dirty="0"/>
              <a:t>.</a:t>
            </a:r>
          </a:p>
          <a:p>
            <a:pPr lvl="2" algn="just"/>
            <a:r>
              <a:rPr lang="es-MX" sz="2800" dirty="0"/>
              <a:t>Windows </a:t>
            </a:r>
            <a:r>
              <a:rPr lang="es-MX" sz="2800" dirty="0">
                <a:sym typeface="Wingdings" panose="05000000000000000000" pitchFamily="2" charset="2"/>
              </a:rPr>
              <a:t></a:t>
            </a:r>
            <a:r>
              <a:rPr lang="es-MX" sz="2800" dirty="0"/>
              <a:t> XAML Control </a:t>
            </a:r>
            <a:r>
              <a:rPr lang="es-MX" sz="2800" dirty="0" err="1"/>
              <a:t>Button</a:t>
            </a:r>
            <a:endParaRPr lang="es-MX" sz="2800" dirty="0"/>
          </a:p>
          <a:p>
            <a:pPr lvl="2"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12606"/>
            <a:ext cx="10688782" cy="4864357"/>
          </a:xfrm>
        </p:spPr>
        <p:txBody>
          <a:bodyPr/>
          <a:lstStyle/>
          <a:p>
            <a:pPr algn="just"/>
            <a:r>
              <a:rPr lang="es-MX" dirty="0"/>
              <a:t>Xamarin.Forms no siempre será el mejor enfoque para el desarrollo de una aplicación.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Si lo que más importa en la aplicación es el </a:t>
            </a:r>
            <a:r>
              <a:rPr lang="es-MX" b="1" dirty="0"/>
              <a:t>manejo de datos</a:t>
            </a:r>
            <a:r>
              <a:rPr lang="es-MX" dirty="0"/>
              <a:t>, y el diseño de la interfaz no debe ser necesariamente “pixel-</a:t>
            </a:r>
            <a:r>
              <a:rPr lang="es-MX" dirty="0" err="1"/>
              <a:t>perfect</a:t>
            </a:r>
            <a:r>
              <a:rPr lang="es-MX" dirty="0"/>
              <a:t>”, entonces Xamarin.Forms es el enfoque adecuado.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Pero, si las especificaciones del </a:t>
            </a:r>
            <a:r>
              <a:rPr lang="es-MX" b="1" dirty="0"/>
              <a:t>diseño personalizado de la interfaz </a:t>
            </a:r>
            <a:r>
              <a:rPr lang="es-MX" dirty="0"/>
              <a:t>son fundamentales en la aplicación, entonces el enfoque tradicional (diseñar una interfaz para cada plataforma) es el adecuado.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0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704123"/>
            <a:ext cx="10688782" cy="3472840"/>
          </a:xfrm>
        </p:spPr>
        <p:txBody>
          <a:bodyPr>
            <a:normAutofit/>
          </a:bodyPr>
          <a:lstStyle/>
          <a:p>
            <a:pPr algn="just"/>
            <a:r>
              <a:rPr lang="es-MX" sz="3600" dirty="0"/>
              <a:t>Ejercicio #1 – App de Xamarin.Forms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0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940459" cy="1008797"/>
          </a:xfrm>
        </p:spPr>
        <p:txBody>
          <a:bodyPr/>
          <a:lstStyle/>
          <a:p>
            <a:r>
              <a:rPr lang="es-MX" dirty="0"/>
              <a:t>Componentes de Xamarin.Forms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La clase </a:t>
            </a:r>
            <a:r>
              <a:rPr lang="es-MX" b="1" dirty="0" err="1"/>
              <a:t>Application</a:t>
            </a:r>
            <a:r>
              <a:rPr lang="es-MX" dirty="0"/>
              <a:t> es el punto de entrada de la aplicación. </a:t>
            </a:r>
          </a:p>
          <a:p>
            <a:pPr lvl="1" algn="just"/>
            <a:r>
              <a:rPr lang="es-MX" dirty="0"/>
              <a:t>Es utilizada por el código de las plataformas específicas para inicializar la aplicación.</a:t>
            </a:r>
          </a:p>
          <a:p>
            <a:pPr lvl="1" algn="just"/>
            <a:r>
              <a:rPr lang="es-MX" dirty="0"/>
              <a:t>Siempre va “apuntar” a la primera página de la aplicación.</a:t>
            </a:r>
          </a:p>
          <a:p>
            <a:pPr lvl="1" algn="just"/>
            <a:endParaRPr lang="es-MX" dirty="0"/>
          </a:p>
          <a:p>
            <a:pPr algn="just"/>
            <a:r>
              <a:rPr lang="es-MX" dirty="0"/>
              <a:t>La clase </a:t>
            </a:r>
            <a:r>
              <a:rPr lang="es-MX" b="1" dirty="0"/>
              <a:t>Page</a:t>
            </a:r>
            <a:r>
              <a:rPr lang="es-MX" dirty="0"/>
              <a:t> se utiliza para mostrar una pantalla al usuario.</a:t>
            </a:r>
          </a:p>
          <a:p>
            <a:pPr lvl="1" algn="just"/>
            <a:r>
              <a:rPr lang="es-MX" dirty="0"/>
              <a:t>Define la UI, ya sea en código (C#) o </a:t>
            </a:r>
            <a:r>
              <a:rPr lang="es-MX" dirty="0" err="1"/>
              <a:t>markup</a:t>
            </a:r>
            <a:r>
              <a:rPr lang="es-MX" dirty="0"/>
              <a:t> (XAML), y provee comportamiento para la pantalla.</a:t>
            </a:r>
          </a:p>
          <a:p>
            <a:pPr lvl="1"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1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940459" cy="1008797"/>
          </a:xfrm>
        </p:spPr>
        <p:txBody>
          <a:bodyPr/>
          <a:lstStyle/>
          <a:p>
            <a:r>
              <a:rPr lang="es-MX" dirty="0"/>
              <a:t>Pages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La clase </a:t>
            </a:r>
            <a:r>
              <a:rPr lang="es-MX" b="1" dirty="0"/>
              <a:t>Page</a:t>
            </a:r>
            <a:r>
              <a:rPr lang="es-MX" dirty="0"/>
              <a:t> define una pantalla en la aplicación.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Un objeto </a:t>
            </a:r>
            <a:r>
              <a:rPr lang="es-MX" b="1" dirty="0"/>
              <a:t>Page</a:t>
            </a:r>
            <a:r>
              <a:rPr lang="es-MX" dirty="0"/>
              <a:t> representa en:</a:t>
            </a:r>
          </a:p>
          <a:p>
            <a:pPr lvl="1" algn="just"/>
            <a:r>
              <a:rPr lang="es-MX" sz="2800" dirty="0"/>
              <a:t>iOS: Un objeto </a:t>
            </a:r>
            <a:r>
              <a:rPr lang="es-MX" sz="2800" b="1" dirty="0" err="1"/>
              <a:t>ViewController</a:t>
            </a:r>
            <a:r>
              <a:rPr lang="es-MX" sz="2800" dirty="0"/>
              <a:t>.</a:t>
            </a:r>
          </a:p>
          <a:p>
            <a:pPr lvl="1" algn="just"/>
            <a:r>
              <a:rPr lang="es-MX" sz="2800" dirty="0"/>
              <a:t>Windows: Un objeto </a:t>
            </a:r>
            <a:r>
              <a:rPr lang="es-MX" sz="2800" b="1" dirty="0"/>
              <a:t>Page</a:t>
            </a:r>
            <a:r>
              <a:rPr lang="es-MX" sz="2800" dirty="0"/>
              <a:t>.</a:t>
            </a:r>
          </a:p>
          <a:p>
            <a:pPr lvl="1" algn="just"/>
            <a:r>
              <a:rPr lang="es-MX" sz="2800" dirty="0"/>
              <a:t>Android: Un funcionamiento similar a un objeto </a:t>
            </a:r>
            <a:r>
              <a:rPr lang="es-MX" sz="2800" b="1" dirty="0" err="1"/>
              <a:t>Activity</a:t>
            </a:r>
            <a:r>
              <a:rPr lang="es-MX" sz="2800" b="1" dirty="0"/>
              <a:t> </a:t>
            </a:r>
            <a:r>
              <a:rPr lang="es-MX" sz="2800" dirty="0"/>
              <a:t>(pero no es un objeto </a:t>
            </a:r>
            <a:r>
              <a:rPr lang="es-MX" sz="2800" dirty="0" err="1"/>
              <a:t>Activity</a:t>
            </a:r>
            <a:r>
              <a:rPr lang="es-MX" sz="2800" dirty="0"/>
              <a:t>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6563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6506</TotalTime>
  <Words>588</Words>
  <Application>Microsoft Office PowerPoint</Application>
  <PresentationFormat>Panorámica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Profundidad</vt:lpstr>
      <vt:lpstr>Desarrollo Móvil con Xamarin</vt:lpstr>
      <vt:lpstr>Contenido</vt:lpstr>
      <vt:lpstr>¿Qué es Xamarin.Forms?</vt:lpstr>
      <vt:lpstr>Presentación de PowerPoint</vt:lpstr>
      <vt:lpstr>Presentación de PowerPoint</vt:lpstr>
      <vt:lpstr>Presentación de PowerPoint</vt:lpstr>
      <vt:lpstr>Presentación de PowerPoint</vt:lpstr>
      <vt:lpstr>Componentes de Xamarin.Forms</vt:lpstr>
      <vt:lpstr>Pages</vt:lpstr>
      <vt:lpstr>Presentación de PowerPoint</vt:lpstr>
      <vt:lpstr>Views</vt:lpstr>
      <vt:lpstr>Presentación de PowerPoint</vt:lpstr>
      <vt:lpstr>Layout</vt:lpstr>
      <vt:lpstr>Presentación de PowerPoint</vt:lpstr>
      <vt:lpstr>Presentación de PowerPoint</vt:lpstr>
      <vt:lpstr>Acceder a APIs de plataformas específicas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con Xamarin</dc:title>
  <dc:creator>James Aranda</dc:creator>
  <cp:lastModifiedBy>James Aranda</cp:lastModifiedBy>
  <cp:revision>52</cp:revision>
  <dcterms:created xsi:type="dcterms:W3CDTF">2019-03-04T04:49:04Z</dcterms:created>
  <dcterms:modified xsi:type="dcterms:W3CDTF">2019-03-09T03:20:17Z</dcterms:modified>
</cp:coreProperties>
</file>