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98D8C-90CD-4742-959B-32C963B3FA4C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BD9ADB-B4B2-475F-B33F-2F3BC9A229DB}">
      <dgm:prSet/>
      <dgm:spPr/>
      <dgm:t>
        <a:bodyPr/>
        <a:lstStyle/>
        <a:p>
          <a:r>
            <a:rPr lang="en-GB" baseline="0"/>
            <a:t>A hacker with access to a system and unlimited time has a 100% chance of breaking in</a:t>
          </a:r>
          <a:endParaRPr lang="en-US"/>
        </a:p>
      </dgm:t>
    </dgm:pt>
    <dgm:pt modelId="{0294EAFF-3A4A-4DE9-8E86-BFB1B72515CE}" type="parTrans" cxnId="{D84A9AD5-BCBE-4ABC-BEEC-292E44B1D8C2}">
      <dgm:prSet/>
      <dgm:spPr/>
      <dgm:t>
        <a:bodyPr/>
        <a:lstStyle/>
        <a:p>
          <a:endParaRPr lang="en-US"/>
        </a:p>
      </dgm:t>
    </dgm:pt>
    <dgm:pt modelId="{93B41836-19F3-4060-B03A-21927CC02E8F}" type="sibTrans" cxnId="{D84A9AD5-BCBE-4ABC-BEEC-292E44B1D8C2}">
      <dgm:prSet/>
      <dgm:spPr/>
      <dgm:t>
        <a:bodyPr/>
        <a:lstStyle/>
        <a:p>
          <a:endParaRPr lang="en-US"/>
        </a:p>
      </dgm:t>
    </dgm:pt>
    <dgm:pt modelId="{6B6BC79D-79D3-4F81-9C00-E643DD89805A}">
      <dgm:prSet/>
      <dgm:spPr/>
      <dgm:t>
        <a:bodyPr/>
        <a:lstStyle/>
        <a:p>
          <a:r>
            <a:rPr lang="en-GB" baseline="0"/>
            <a:t>The only question is how long it will take and if its worth the grind</a:t>
          </a:r>
          <a:endParaRPr lang="en-US"/>
        </a:p>
      </dgm:t>
    </dgm:pt>
    <dgm:pt modelId="{467D2DC3-B882-475A-A2AD-D7D7153ECB9B}" type="parTrans" cxnId="{5B28FD08-88B6-4D4C-8348-6578C835C18D}">
      <dgm:prSet/>
      <dgm:spPr/>
      <dgm:t>
        <a:bodyPr/>
        <a:lstStyle/>
        <a:p>
          <a:endParaRPr lang="en-US"/>
        </a:p>
      </dgm:t>
    </dgm:pt>
    <dgm:pt modelId="{A2DB4BB4-D088-418D-9974-B8C0B6745428}" type="sibTrans" cxnId="{5B28FD08-88B6-4D4C-8348-6578C835C18D}">
      <dgm:prSet/>
      <dgm:spPr/>
      <dgm:t>
        <a:bodyPr/>
        <a:lstStyle/>
        <a:p>
          <a:endParaRPr lang="en-US"/>
        </a:p>
      </dgm:t>
    </dgm:pt>
    <dgm:pt modelId="{C3673A31-D59B-4899-AF75-2777A6D3C33B}">
      <dgm:prSet/>
      <dgm:spPr/>
      <dgm:t>
        <a:bodyPr/>
        <a:lstStyle/>
        <a:p>
          <a:r>
            <a:rPr lang="en-GB" baseline="0"/>
            <a:t>The weakest point in any system is always human through user error or oversights in the code.</a:t>
          </a:r>
          <a:endParaRPr lang="en-US"/>
        </a:p>
      </dgm:t>
    </dgm:pt>
    <dgm:pt modelId="{7F7DADF4-E7B4-4A65-A6D8-DE425EC7D3E2}" type="parTrans" cxnId="{10773072-BEAF-40B4-ADCE-511D1CB06CB8}">
      <dgm:prSet/>
      <dgm:spPr/>
      <dgm:t>
        <a:bodyPr/>
        <a:lstStyle/>
        <a:p>
          <a:endParaRPr lang="en-US"/>
        </a:p>
      </dgm:t>
    </dgm:pt>
    <dgm:pt modelId="{98B07319-6F20-4CA9-BB8A-FFCA03488E7E}" type="sibTrans" cxnId="{10773072-BEAF-40B4-ADCE-511D1CB06CB8}">
      <dgm:prSet/>
      <dgm:spPr/>
      <dgm:t>
        <a:bodyPr/>
        <a:lstStyle/>
        <a:p>
          <a:endParaRPr lang="en-US"/>
        </a:p>
      </dgm:t>
    </dgm:pt>
    <dgm:pt modelId="{E2058475-D114-47B1-8BFA-B93A16B1B577}" type="pres">
      <dgm:prSet presAssocID="{7F098D8C-90CD-4742-959B-32C963B3FA4C}" presName="linear" presStyleCnt="0">
        <dgm:presLayoutVars>
          <dgm:animLvl val="lvl"/>
          <dgm:resizeHandles val="exact"/>
        </dgm:presLayoutVars>
      </dgm:prSet>
      <dgm:spPr/>
    </dgm:pt>
    <dgm:pt modelId="{4E05C76B-69A2-404B-8D3A-3F8A8441C3D7}" type="pres">
      <dgm:prSet presAssocID="{1ABD9ADB-B4B2-475F-B33F-2F3BC9A229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9A05DB-F727-4DA4-BC56-A45681068D47}" type="pres">
      <dgm:prSet presAssocID="{93B41836-19F3-4060-B03A-21927CC02E8F}" presName="spacer" presStyleCnt="0"/>
      <dgm:spPr/>
    </dgm:pt>
    <dgm:pt modelId="{9C6F7453-42D1-4188-A45F-AD59C7D37CD0}" type="pres">
      <dgm:prSet presAssocID="{6B6BC79D-79D3-4F81-9C00-E643DD8980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48482C4-D44D-4A36-8527-FB99BD8CD7B1}" type="pres">
      <dgm:prSet presAssocID="{A2DB4BB4-D088-418D-9974-B8C0B6745428}" presName="spacer" presStyleCnt="0"/>
      <dgm:spPr/>
    </dgm:pt>
    <dgm:pt modelId="{8078A3A6-E2BA-483B-B854-8E54157E7073}" type="pres">
      <dgm:prSet presAssocID="{C3673A31-D59B-4899-AF75-2777A6D3C3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B28FD08-88B6-4D4C-8348-6578C835C18D}" srcId="{7F098D8C-90CD-4742-959B-32C963B3FA4C}" destId="{6B6BC79D-79D3-4F81-9C00-E643DD89805A}" srcOrd="1" destOrd="0" parTransId="{467D2DC3-B882-475A-A2AD-D7D7153ECB9B}" sibTransId="{A2DB4BB4-D088-418D-9974-B8C0B6745428}"/>
    <dgm:cxn modelId="{662BD53E-3955-4F19-AD23-B292D2B95E7B}" type="presOf" srcId="{C3673A31-D59B-4899-AF75-2777A6D3C33B}" destId="{8078A3A6-E2BA-483B-B854-8E54157E7073}" srcOrd="0" destOrd="0" presId="urn:microsoft.com/office/officeart/2005/8/layout/vList2"/>
    <dgm:cxn modelId="{10773072-BEAF-40B4-ADCE-511D1CB06CB8}" srcId="{7F098D8C-90CD-4742-959B-32C963B3FA4C}" destId="{C3673A31-D59B-4899-AF75-2777A6D3C33B}" srcOrd="2" destOrd="0" parTransId="{7F7DADF4-E7B4-4A65-A6D8-DE425EC7D3E2}" sibTransId="{98B07319-6F20-4CA9-BB8A-FFCA03488E7E}"/>
    <dgm:cxn modelId="{375A01A1-026D-4719-B5EA-6F26C31F2DAA}" type="presOf" srcId="{7F098D8C-90CD-4742-959B-32C963B3FA4C}" destId="{E2058475-D114-47B1-8BFA-B93A16B1B577}" srcOrd="0" destOrd="0" presId="urn:microsoft.com/office/officeart/2005/8/layout/vList2"/>
    <dgm:cxn modelId="{4AE02FCF-F33F-4481-A9D3-485530C1724A}" type="presOf" srcId="{6B6BC79D-79D3-4F81-9C00-E643DD89805A}" destId="{9C6F7453-42D1-4188-A45F-AD59C7D37CD0}" srcOrd="0" destOrd="0" presId="urn:microsoft.com/office/officeart/2005/8/layout/vList2"/>
    <dgm:cxn modelId="{D84A9AD5-BCBE-4ABC-BEEC-292E44B1D8C2}" srcId="{7F098D8C-90CD-4742-959B-32C963B3FA4C}" destId="{1ABD9ADB-B4B2-475F-B33F-2F3BC9A229DB}" srcOrd="0" destOrd="0" parTransId="{0294EAFF-3A4A-4DE9-8E86-BFB1B72515CE}" sibTransId="{93B41836-19F3-4060-B03A-21927CC02E8F}"/>
    <dgm:cxn modelId="{7E7D34EC-C0A0-4D87-8752-AA8EB0612ACD}" type="presOf" srcId="{1ABD9ADB-B4B2-475F-B33F-2F3BC9A229DB}" destId="{4E05C76B-69A2-404B-8D3A-3F8A8441C3D7}" srcOrd="0" destOrd="0" presId="urn:microsoft.com/office/officeart/2005/8/layout/vList2"/>
    <dgm:cxn modelId="{7238B09A-47D2-4DD0-BECD-A40116D86ACA}" type="presParOf" srcId="{E2058475-D114-47B1-8BFA-B93A16B1B577}" destId="{4E05C76B-69A2-404B-8D3A-3F8A8441C3D7}" srcOrd="0" destOrd="0" presId="urn:microsoft.com/office/officeart/2005/8/layout/vList2"/>
    <dgm:cxn modelId="{E32B4406-B8E1-4BD2-B592-4FBD2D799A82}" type="presParOf" srcId="{E2058475-D114-47B1-8BFA-B93A16B1B577}" destId="{4A9A05DB-F727-4DA4-BC56-A45681068D47}" srcOrd="1" destOrd="0" presId="urn:microsoft.com/office/officeart/2005/8/layout/vList2"/>
    <dgm:cxn modelId="{F4907AAE-8B62-46C9-A053-DC00EE66B68D}" type="presParOf" srcId="{E2058475-D114-47B1-8BFA-B93A16B1B577}" destId="{9C6F7453-42D1-4188-A45F-AD59C7D37CD0}" srcOrd="2" destOrd="0" presId="urn:microsoft.com/office/officeart/2005/8/layout/vList2"/>
    <dgm:cxn modelId="{BF1402F0-668D-4033-B37B-AEBCF16CF1DC}" type="presParOf" srcId="{E2058475-D114-47B1-8BFA-B93A16B1B577}" destId="{E48482C4-D44D-4A36-8527-FB99BD8CD7B1}" srcOrd="3" destOrd="0" presId="urn:microsoft.com/office/officeart/2005/8/layout/vList2"/>
    <dgm:cxn modelId="{70049384-B2F4-4622-9409-CF5C7E73EC34}" type="presParOf" srcId="{E2058475-D114-47B1-8BFA-B93A16B1B577}" destId="{8078A3A6-E2BA-483B-B854-8E54157E707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AD6DC8-1C48-411C-B44F-CC8163612A5B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EB8513-573D-4E03-997D-CDB52BE1F77C}">
      <dgm:prSet/>
      <dgm:spPr/>
      <dgm:t>
        <a:bodyPr/>
        <a:lstStyle/>
        <a:p>
          <a:r>
            <a:rPr lang="en-GB" baseline="0" dirty="0"/>
            <a:t>Passwords are processed via a one-way hashing algorithm</a:t>
          </a:r>
          <a:endParaRPr lang="en-US" dirty="0"/>
        </a:p>
      </dgm:t>
    </dgm:pt>
    <dgm:pt modelId="{B5B7A25E-AE99-458E-B212-A8E2E85FE71E}" type="parTrans" cxnId="{6F0F8A7A-B413-4DAF-937E-474762FCC7E4}">
      <dgm:prSet/>
      <dgm:spPr/>
      <dgm:t>
        <a:bodyPr/>
        <a:lstStyle/>
        <a:p>
          <a:endParaRPr lang="en-US"/>
        </a:p>
      </dgm:t>
    </dgm:pt>
    <dgm:pt modelId="{D504CF7D-1B26-4E6F-AE4E-B55EF54E3BAB}" type="sibTrans" cxnId="{6F0F8A7A-B413-4DAF-937E-474762FCC7E4}">
      <dgm:prSet/>
      <dgm:spPr/>
      <dgm:t>
        <a:bodyPr/>
        <a:lstStyle/>
        <a:p>
          <a:endParaRPr lang="en-US"/>
        </a:p>
      </dgm:t>
    </dgm:pt>
    <dgm:pt modelId="{A1953E02-701B-4D64-A652-EA4B5FBFDFDB}">
      <dgm:prSet/>
      <dgm:spPr/>
      <dgm:t>
        <a:bodyPr/>
        <a:lstStyle/>
        <a:p>
          <a:r>
            <a:rPr lang="en-GB" baseline="0"/>
            <a:t>To turn a password back into human readable format, you need to hash potential passwords and see if they match</a:t>
          </a:r>
          <a:endParaRPr lang="en-US"/>
        </a:p>
      </dgm:t>
    </dgm:pt>
    <dgm:pt modelId="{ED7651E6-054C-4D6D-A117-121107E487BC}" type="parTrans" cxnId="{2D74973A-B481-46DD-BCA0-AAE57E50EED8}">
      <dgm:prSet/>
      <dgm:spPr/>
      <dgm:t>
        <a:bodyPr/>
        <a:lstStyle/>
        <a:p>
          <a:endParaRPr lang="en-US"/>
        </a:p>
      </dgm:t>
    </dgm:pt>
    <dgm:pt modelId="{3F6611F6-65B3-406D-BA00-62979DEE0957}" type="sibTrans" cxnId="{2D74973A-B481-46DD-BCA0-AAE57E50EED8}">
      <dgm:prSet/>
      <dgm:spPr/>
      <dgm:t>
        <a:bodyPr/>
        <a:lstStyle/>
        <a:p>
          <a:endParaRPr lang="en-US"/>
        </a:p>
      </dgm:t>
    </dgm:pt>
    <dgm:pt modelId="{648F55CF-0398-487C-B239-58D9B9DFCF2A}">
      <dgm:prSet/>
      <dgm:spPr/>
      <dgm:t>
        <a:bodyPr/>
        <a:lstStyle/>
        <a:p>
          <a:r>
            <a:rPr lang="en-GB" baseline="0"/>
            <a:t>Rainbow tables contain a dataframe of millions of passwords and their hashes together, so cracking the password becomes the much easier search operation.</a:t>
          </a:r>
          <a:endParaRPr lang="en-US"/>
        </a:p>
      </dgm:t>
    </dgm:pt>
    <dgm:pt modelId="{A30A5F90-449B-4B32-80CD-F21D521E8254}" type="parTrans" cxnId="{D56C1073-8D0B-46A0-A59E-4081B7C47713}">
      <dgm:prSet/>
      <dgm:spPr/>
      <dgm:t>
        <a:bodyPr/>
        <a:lstStyle/>
        <a:p>
          <a:endParaRPr lang="en-US"/>
        </a:p>
      </dgm:t>
    </dgm:pt>
    <dgm:pt modelId="{D5B3E8E3-A0F6-4155-B51E-32D127B3D7CD}" type="sibTrans" cxnId="{D56C1073-8D0B-46A0-A59E-4081B7C47713}">
      <dgm:prSet/>
      <dgm:spPr/>
      <dgm:t>
        <a:bodyPr/>
        <a:lstStyle/>
        <a:p>
          <a:endParaRPr lang="en-US"/>
        </a:p>
      </dgm:t>
    </dgm:pt>
    <dgm:pt modelId="{EDA23570-3A39-4491-B37D-9A617DEA69D6}" type="pres">
      <dgm:prSet presAssocID="{DEAD6DC8-1C48-411C-B44F-CC8163612A5B}" presName="linear" presStyleCnt="0">
        <dgm:presLayoutVars>
          <dgm:animLvl val="lvl"/>
          <dgm:resizeHandles val="exact"/>
        </dgm:presLayoutVars>
      </dgm:prSet>
      <dgm:spPr/>
    </dgm:pt>
    <dgm:pt modelId="{0D8D152B-BEE6-448B-95EA-B370C52BD070}" type="pres">
      <dgm:prSet presAssocID="{E6EB8513-573D-4E03-997D-CDB52BE1F77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35C7B6-44B0-4221-AF13-26ABFDC4C251}" type="pres">
      <dgm:prSet presAssocID="{D504CF7D-1B26-4E6F-AE4E-B55EF54E3BAB}" presName="spacer" presStyleCnt="0"/>
      <dgm:spPr/>
    </dgm:pt>
    <dgm:pt modelId="{82C3E1F1-71B6-4604-B79A-78A4F7D8F418}" type="pres">
      <dgm:prSet presAssocID="{A1953E02-701B-4D64-A652-EA4B5FBFDF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DEACCAF-AF78-4A37-9FE9-B0A2D93AAA53}" type="pres">
      <dgm:prSet presAssocID="{3F6611F6-65B3-406D-BA00-62979DEE0957}" presName="spacer" presStyleCnt="0"/>
      <dgm:spPr/>
    </dgm:pt>
    <dgm:pt modelId="{8119E087-D8E8-4531-AF83-F83607F936BB}" type="pres">
      <dgm:prSet presAssocID="{648F55CF-0398-487C-B239-58D9B9DFCF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CB75713-2DCC-4469-A507-D75746904AF9}" type="presOf" srcId="{DEAD6DC8-1C48-411C-B44F-CC8163612A5B}" destId="{EDA23570-3A39-4491-B37D-9A617DEA69D6}" srcOrd="0" destOrd="0" presId="urn:microsoft.com/office/officeart/2005/8/layout/vList2"/>
    <dgm:cxn modelId="{20D78921-225D-45E8-80AF-AEEE3274CA08}" type="presOf" srcId="{A1953E02-701B-4D64-A652-EA4B5FBFDFDB}" destId="{82C3E1F1-71B6-4604-B79A-78A4F7D8F418}" srcOrd="0" destOrd="0" presId="urn:microsoft.com/office/officeart/2005/8/layout/vList2"/>
    <dgm:cxn modelId="{2D74973A-B481-46DD-BCA0-AAE57E50EED8}" srcId="{DEAD6DC8-1C48-411C-B44F-CC8163612A5B}" destId="{A1953E02-701B-4D64-A652-EA4B5FBFDFDB}" srcOrd="1" destOrd="0" parTransId="{ED7651E6-054C-4D6D-A117-121107E487BC}" sibTransId="{3F6611F6-65B3-406D-BA00-62979DEE0957}"/>
    <dgm:cxn modelId="{981BDF63-3571-420F-BE50-CA0F396A0A48}" type="presOf" srcId="{648F55CF-0398-487C-B239-58D9B9DFCF2A}" destId="{8119E087-D8E8-4531-AF83-F83607F936BB}" srcOrd="0" destOrd="0" presId="urn:microsoft.com/office/officeart/2005/8/layout/vList2"/>
    <dgm:cxn modelId="{D56C1073-8D0B-46A0-A59E-4081B7C47713}" srcId="{DEAD6DC8-1C48-411C-B44F-CC8163612A5B}" destId="{648F55CF-0398-487C-B239-58D9B9DFCF2A}" srcOrd="2" destOrd="0" parTransId="{A30A5F90-449B-4B32-80CD-F21D521E8254}" sibTransId="{D5B3E8E3-A0F6-4155-B51E-32D127B3D7CD}"/>
    <dgm:cxn modelId="{6F0F8A7A-B413-4DAF-937E-474762FCC7E4}" srcId="{DEAD6DC8-1C48-411C-B44F-CC8163612A5B}" destId="{E6EB8513-573D-4E03-997D-CDB52BE1F77C}" srcOrd="0" destOrd="0" parTransId="{B5B7A25E-AE99-458E-B212-A8E2E85FE71E}" sibTransId="{D504CF7D-1B26-4E6F-AE4E-B55EF54E3BAB}"/>
    <dgm:cxn modelId="{07B9A0CE-3FA7-45A4-9DCB-42D5AE1A95A2}" type="presOf" srcId="{E6EB8513-573D-4E03-997D-CDB52BE1F77C}" destId="{0D8D152B-BEE6-448B-95EA-B370C52BD070}" srcOrd="0" destOrd="0" presId="urn:microsoft.com/office/officeart/2005/8/layout/vList2"/>
    <dgm:cxn modelId="{A894FFE8-1EA0-4DAD-A2C5-4B8C860574E6}" type="presParOf" srcId="{EDA23570-3A39-4491-B37D-9A617DEA69D6}" destId="{0D8D152B-BEE6-448B-95EA-B370C52BD070}" srcOrd="0" destOrd="0" presId="urn:microsoft.com/office/officeart/2005/8/layout/vList2"/>
    <dgm:cxn modelId="{13599A5D-4456-479D-AA4A-0FB6DFB565B5}" type="presParOf" srcId="{EDA23570-3A39-4491-B37D-9A617DEA69D6}" destId="{B335C7B6-44B0-4221-AF13-26ABFDC4C251}" srcOrd="1" destOrd="0" presId="urn:microsoft.com/office/officeart/2005/8/layout/vList2"/>
    <dgm:cxn modelId="{739F5C41-5430-4B74-BC9C-ACE46250B80D}" type="presParOf" srcId="{EDA23570-3A39-4491-B37D-9A617DEA69D6}" destId="{82C3E1F1-71B6-4604-B79A-78A4F7D8F418}" srcOrd="2" destOrd="0" presId="urn:microsoft.com/office/officeart/2005/8/layout/vList2"/>
    <dgm:cxn modelId="{8CCE566A-FE48-4A59-B2C4-9733FF72D72C}" type="presParOf" srcId="{EDA23570-3A39-4491-B37D-9A617DEA69D6}" destId="{2DEACCAF-AF78-4A37-9FE9-B0A2D93AAA53}" srcOrd="3" destOrd="0" presId="urn:microsoft.com/office/officeart/2005/8/layout/vList2"/>
    <dgm:cxn modelId="{DA08A894-88B3-4591-80E3-B6FC65001CD8}" type="presParOf" srcId="{EDA23570-3A39-4491-B37D-9A617DEA69D6}" destId="{8119E087-D8E8-4531-AF83-F83607F936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05715D-1C4B-45E6-BD1C-385629F4D1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4509D2-68F2-4941-AB10-E5E6F43FD894}">
      <dgm:prSet/>
      <dgm:spPr/>
      <dgm:t>
        <a:bodyPr/>
        <a:lstStyle/>
        <a:p>
          <a:r>
            <a:rPr lang="en-GB"/>
            <a:t>Essentially, sell the account information to other hackers who can then use the information to further exploit other systems.</a:t>
          </a:r>
          <a:endParaRPr lang="en-US"/>
        </a:p>
      </dgm:t>
    </dgm:pt>
    <dgm:pt modelId="{04552623-FBD4-4198-BDBD-F1092D169755}" type="parTrans" cxnId="{407D6D6F-4735-44AD-97C0-56B1C6ECF6EA}">
      <dgm:prSet/>
      <dgm:spPr/>
      <dgm:t>
        <a:bodyPr/>
        <a:lstStyle/>
        <a:p>
          <a:endParaRPr lang="en-US"/>
        </a:p>
      </dgm:t>
    </dgm:pt>
    <dgm:pt modelId="{34D7C637-6F79-4836-B164-38A9DBB4D99C}" type="sibTrans" cxnId="{407D6D6F-4735-44AD-97C0-56B1C6ECF6EA}">
      <dgm:prSet/>
      <dgm:spPr/>
      <dgm:t>
        <a:bodyPr/>
        <a:lstStyle/>
        <a:p>
          <a:endParaRPr lang="en-US"/>
        </a:p>
      </dgm:t>
    </dgm:pt>
    <dgm:pt modelId="{88A2F9FC-33BC-4DC1-87A0-2B57A2B12D0A}">
      <dgm:prSet/>
      <dgm:spPr/>
      <dgm:t>
        <a:bodyPr/>
        <a:lstStyle/>
        <a:p>
          <a:r>
            <a:rPr lang="en-GB"/>
            <a:t>Its very common for a credit card data theif to never even touch the banks of his victims.</a:t>
          </a:r>
          <a:endParaRPr lang="en-US"/>
        </a:p>
      </dgm:t>
    </dgm:pt>
    <dgm:pt modelId="{29035237-6271-43DA-81D6-D9B364ADCBC2}" type="parTrans" cxnId="{BBE411DD-2B12-4734-BFF1-AAD05F48A0A8}">
      <dgm:prSet/>
      <dgm:spPr/>
      <dgm:t>
        <a:bodyPr/>
        <a:lstStyle/>
        <a:p>
          <a:endParaRPr lang="en-US"/>
        </a:p>
      </dgm:t>
    </dgm:pt>
    <dgm:pt modelId="{525E29ED-FADA-492D-B35B-EEC6D053F45B}" type="sibTrans" cxnId="{BBE411DD-2B12-4734-BFF1-AAD05F48A0A8}">
      <dgm:prSet/>
      <dgm:spPr/>
      <dgm:t>
        <a:bodyPr/>
        <a:lstStyle/>
        <a:p>
          <a:endParaRPr lang="en-US"/>
        </a:p>
      </dgm:t>
    </dgm:pt>
    <dgm:pt modelId="{F3E155AF-366B-45EB-8A08-AA28A66BFF7E}">
      <dgm:prSet/>
      <dgm:spPr/>
      <dgm:t>
        <a:bodyPr/>
        <a:lstStyle/>
        <a:p>
          <a:r>
            <a:rPr lang="en-GB"/>
            <a:t>They sell the information at a fixed price and let others do the real dirty work.</a:t>
          </a:r>
          <a:endParaRPr lang="en-US"/>
        </a:p>
      </dgm:t>
    </dgm:pt>
    <dgm:pt modelId="{080961C4-8B7D-4662-B4A8-4A37CCEA8F31}" type="parTrans" cxnId="{EF140565-1D5F-4401-9B42-49CF9FA77A8C}">
      <dgm:prSet/>
      <dgm:spPr/>
      <dgm:t>
        <a:bodyPr/>
        <a:lstStyle/>
        <a:p>
          <a:endParaRPr lang="en-US"/>
        </a:p>
      </dgm:t>
    </dgm:pt>
    <dgm:pt modelId="{3FF08EF9-D89E-41DC-90F0-E00056EB8A7A}" type="sibTrans" cxnId="{EF140565-1D5F-4401-9B42-49CF9FA77A8C}">
      <dgm:prSet/>
      <dgm:spPr/>
      <dgm:t>
        <a:bodyPr/>
        <a:lstStyle/>
        <a:p>
          <a:endParaRPr lang="en-US"/>
        </a:p>
      </dgm:t>
    </dgm:pt>
    <dgm:pt modelId="{4EF29967-5DCC-4546-B6A4-4BD1F2ED2BA7}">
      <dgm:prSet/>
      <dgm:spPr/>
      <dgm:t>
        <a:bodyPr/>
        <a:lstStyle/>
        <a:p>
          <a:r>
            <a:rPr lang="en-GB"/>
            <a:t>The economy is mostly data</a:t>
          </a:r>
          <a:endParaRPr lang="en-US"/>
        </a:p>
      </dgm:t>
    </dgm:pt>
    <dgm:pt modelId="{88F2E6CB-C306-432E-A55C-1EED15575A0C}" type="parTrans" cxnId="{3DB20BD0-5590-49F1-9DDB-581743030A6A}">
      <dgm:prSet/>
      <dgm:spPr/>
      <dgm:t>
        <a:bodyPr/>
        <a:lstStyle/>
        <a:p>
          <a:endParaRPr lang="en-US"/>
        </a:p>
      </dgm:t>
    </dgm:pt>
    <dgm:pt modelId="{026E0C1D-B3CF-46EE-B5FF-C49BF99ECE6F}" type="sibTrans" cxnId="{3DB20BD0-5590-49F1-9DDB-581743030A6A}">
      <dgm:prSet/>
      <dgm:spPr/>
      <dgm:t>
        <a:bodyPr/>
        <a:lstStyle/>
        <a:p>
          <a:endParaRPr lang="en-US"/>
        </a:p>
      </dgm:t>
    </dgm:pt>
    <dgm:pt modelId="{C7ECF13E-AC8A-4B58-A526-ABCE1F66219E}" type="pres">
      <dgm:prSet presAssocID="{CC05715D-1C4B-45E6-BD1C-385629F4D1A3}" presName="linear" presStyleCnt="0">
        <dgm:presLayoutVars>
          <dgm:animLvl val="lvl"/>
          <dgm:resizeHandles val="exact"/>
        </dgm:presLayoutVars>
      </dgm:prSet>
      <dgm:spPr/>
    </dgm:pt>
    <dgm:pt modelId="{3FEBA8A1-8B27-428F-8666-1C6B01D7ECAE}" type="pres">
      <dgm:prSet presAssocID="{484509D2-68F2-4941-AB10-E5E6F43FD89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BA14ECE-3244-462B-AB66-EF1DC1CF1C2B}" type="pres">
      <dgm:prSet presAssocID="{34D7C637-6F79-4836-B164-38A9DBB4D99C}" presName="spacer" presStyleCnt="0"/>
      <dgm:spPr/>
    </dgm:pt>
    <dgm:pt modelId="{F5E6377A-FB43-4F28-AD46-C5BC8C1828D0}" type="pres">
      <dgm:prSet presAssocID="{88A2F9FC-33BC-4DC1-87A0-2B57A2B12D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243DCE-484B-450C-B562-0C698047E05A}" type="pres">
      <dgm:prSet presAssocID="{525E29ED-FADA-492D-B35B-EEC6D053F45B}" presName="spacer" presStyleCnt="0"/>
      <dgm:spPr/>
    </dgm:pt>
    <dgm:pt modelId="{1AB975D4-A897-44E0-8440-027EDF87F877}" type="pres">
      <dgm:prSet presAssocID="{F3E155AF-366B-45EB-8A08-AA28A66BFF7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BB966D-37DA-4C62-BF71-17FBBCFCA549}" type="pres">
      <dgm:prSet presAssocID="{3FF08EF9-D89E-41DC-90F0-E00056EB8A7A}" presName="spacer" presStyleCnt="0"/>
      <dgm:spPr/>
    </dgm:pt>
    <dgm:pt modelId="{3AAC2D8A-740E-4F1C-A059-C0D86B5DCD1F}" type="pres">
      <dgm:prSet presAssocID="{4EF29967-5DCC-4546-B6A4-4BD1F2ED2BA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D3AB132-A8E6-43F7-9BDE-538382CFF47C}" type="presOf" srcId="{F3E155AF-366B-45EB-8A08-AA28A66BFF7E}" destId="{1AB975D4-A897-44E0-8440-027EDF87F877}" srcOrd="0" destOrd="0" presId="urn:microsoft.com/office/officeart/2005/8/layout/vList2"/>
    <dgm:cxn modelId="{AA8F7C34-B87B-45DE-A769-F103586034FE}" type="presOf" srcId="{88A2F9FC-33BC-4DC1-87A0-2B57A2B12D0A}" destId="{F5E6377A-FB43-4F28-AD46-C5BC8C1828D0}" srcOrd="0" destOrd="0" presId="urn:microsoft.com/office/officeart/2005/8/layout/vList2"/>
    <dgm:cxn modelId="{43E39344-19B9-40B4-A605-B7DA5D8B38C7}" type="presOf" srcId="{CC05715D-1C4B-45E6-BD1C-385629F4D1A3}" destId="{C7ECF13E-AC8A-4B58-A526-ABCE1F66219E}" srcOrd="0" destOrd="0" presId="urn:microsoft.com/office/officeart/2005/8/layout/vList2"/>
    <dgm:cxn modelId="{EF140565-1D5F-4401-9B42-49CF9FA77A8C}" srcId="{CC05715D-1C4B-45E6-BD1C-385629F4D1A3}" destId="{F3E155AF-366B-45EB-8A08-AA28A66BFF7E}" srcOrd="2" destOrd="0" parTransId="{080961C4-8B7D-4662-B4A8-4A37CCEA8F31}" sibTransId="{3FF08EF9-D89E-41DC-90F0-E00056EB8A7A}"/>
    <dgm:cxn modelId="{407D6D6F-4735-44AD-97C0-56B1C6ECF6EA}" srcId="{CC05715D-1C4B-45E6-BD1C-385629F4D1A3}" destId="{484509D2-68F2-4941-AB10-E5E6F43FD894}" srcOrd="0" destOrd="0" parTransId="{04552623-FBD4-4198-BDBD-F1092D169755}" sibTransId="{34D7C637-6F79-4836-B164-38A9DBB4D99C}"/>
    <dgm:cxn modelId="{EF97B655-56B2-42D1-A790-0CB981137C17}" type="presOf" srcId="{484509D2-68F2-4941-AB10-E5E6F43FD894}" destId="{3FEBA8A1-8B27-428F-8666-1C6B01D7ECAE}" srcOrd="0" destOrd="0" presId="urn:microsoft.com/office/officeart/2005/8/layout/vList2"/>
    <dgm:cxn modelId="{9C811EC3-E917-4A04-8B6A-BD84D34463EF}" type="presOf" srcId="{4EF29967-5DCC-4546-B6A4-4BD1F2ED2BA7}" destId="{3AAC2D8A-740E-4F1C-A059-C0D86B5DCD1F}" srcOrd="0" destOrd="0" presId="urn:microsoft.com/office/officeart/2005/8/layout/vList2"/>
    <dgm:cxn modelId="{3DB20BD0-5590-49F1-9DDB-581743030A6A}" srcId="{CC05715D-1C4B-45E6-BD1C-385629F4D1A3}" destId="{4EF29967-5DCC-4546-B6A4-4BD1F2ED2BA7}" srcOrd="3" destOrd="0" parTransId="{88F2E6CB-C306-432E-A55C-1EED15575A0C}" sibTransId="{026E0C1D-B3CF-46EE-B5FF-C49BF99ECE6F}"/>
    <dgm:cxn modelId="{BBE411DD-2B12-4734-BFF1-AAD05F48A0A8}" srcId="{CC05715D-1C4B-45E6-BD1C-385629F4D1A3}" destId="{88A2F9FC-33BC-4DC1-87A0-2B57A2B12D0A}" srcOrd="1" destOrd="0" parTransId="{29035237-6271-43DA-81D6-D9B364ADCBC2}" sibTransId="{525E29ED-FADA-492D-B35B-EEC6D053F45B}"/>
    <dgm:cxn modelId="{D61FCD76-8D45-4D2C-8E50-4E47F5D61FA0}" type="presParOf" srcId="{C7ECF13E-AC8A-4B58-A526-ABCE1F66219E}" destId="{3FEBA8A1-8B27-428F-8666-1C6B01D7ECAE}" srcOrd="0" destOrd="0" presId="urn:microsoft.com/office/officeart/2005/8/layout/vList2"/>
    <dgm:cxn modelId="{93CCA3B3-5618-4F13-B472-0F388F9E514F}" type="presParOf" srcId="{C7ECF13E-AC8A-4B58-A526-ABCE1F66219E}" destId="{DBA14ECE-3244-462B-AB66-EF1DC1CF1C2B}" srcOrd="1" destOrd="0" presId="urn:microsoft.com/office/officeart/2005/8/layout/vList2"/>
    <dgm:cxn modelId="{C8386E6A-E30C-4AF1-B3E9-9806E576E912}" type="presParOf" srcId="{C7ECF13E-AC8A-4B58-A526-ABCE1F66219E}" destId="{F5E6377A-FB43-4F28-AD46-C5BC8C1828D0}" srcOrd="2" destOrd="0" presId="urn:microsoft.com/office/officeart/2005/8/layout/vList2"/>
    <dgm:cxn modelId="{6159A944-ABC3-4BD2-96BF-8E84193748E9}" type="presParOf" srcId="{C7ECF13E-AC8A-4B58-A526-ABCE1F66219E}" destId="{B9243DCE-484B-450C-B562-0C698047E05A}" srcOrd="3" destOrd="0" presId="urn:microsoft.com/office/officeart/2005/8/layout/vList2"/>
    <dgm:cxn modelId="{E2C37A42-DBE7-4D33-AFC3-5BFCAC60D959}" type="presParOf" srcId="{C7ECF13E-AC8A-4B58-A526-ABCE1F66219E}" destId="{1AB975D4-A897-44E0-8440-027EDF87F877}" srcOrd="4" destOrd="0" presId="urn:microsoft.com/office/officeart/2005/8/layout/vList2"/>
    <dgm:cxn modelId="{85054446-EE87-492E-965B-6A4FB6D5B1E2}" type="presParOf" srcId="{C7ECF13E-AC8A-4B58-A526-ABCE1F66219E}" destId="{59BB966D-37DA-4C62-BF71-17FBBCFCA549}" srcOrd="5" destOrd="0" presId="urn:microsoft.com/office/officeart/2005/8/layout/vList2"/>
    <dgm:cxn modelId="{4D8CFBBB-74C2-42BD-B60E-23EEA39C2BCF}" type="presParOf" srcId="{C7ECF13E-AC8A-4B58-A526-ABCE1F66219E}" destId="{3AAC2D8A-740E-4F1C-A059-C0D86B5DCD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5C76B-69A2-404B-8D3A-3F8A8441C3D7}">
      <dsp:nvSpPr>
        <dsp:cNvPr id="0" name=""/>
        <dsp:cNvSpPr/>
      </dsp:nvSpPr>
      <dsp:spPr>
        <a:xfrm>
          <a:off x="0" y="58352"/>
          <a:ext cx="6188689" cy="17046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baseline="0"/>
            <a:t>A hacker with access to a system and unlimited time has a 100% chance of breaking in</a:t>
          </a:r>
          <a:endParaRPr lang="en-US" sz="3100" kern="1200"/>
        </a:p>
      </dsp:txBody>
      <dsp:txXfrm>
        <a:off x="83216" y="141568"/>
        <a:ext cx="6022257" cy="1538258"/>
      </dsp:txXfrm>
    </dsp:sp>
    <dsp:sp modelId="{9C6F7453-42D1-4188-A45F-AD59C7D37CD0}">
      <dsp:nvSpPr>
        <dsp:cNvPr id="0" name=""/>
        <dsp:cNvSpPr/>
      </dsp:nvSpPr>
      <dsp:spPr>
        <a:xfrm>
          <a:off x="0" y="1852322"/>
          <a:ext cx="6188689" cy="1704690"/>
        </a:xfrm>
        <a:prstGeom prst="roundRect">
          <a:avLst/>
        </a:prstGeom>
        <a:gradFill rotWithShape="0">
          <a:gsLst>
            <a:gs pos="0">
              <a:schemeClr val="accent2">
                <a:hueOff val="-752619"/>
                <a:satOff val="4598"/>
                <a:lumOff val="196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52619"/>
                <a:satOff val="4598"/>
                <a:lumOff val="196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52619"/>
                <a:satOff val="4598"/>
                <a:lumOff val="196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baseline="0"/>
            <a:t>The only question is how long it will take and if its worth the grind</a:t>
          </a:r>
          <a:endParaRPr lang="en-US" sz="3100" kern="1200"/>
        </a:p>
      </dsp:txBody>
      <dsp:txXfrm>
        <a:off x="83216" y="1935538"/>
        <a:ext cx="6022257" cy="1538258"/>
      </dsp:txXfrm>
    </dsp:sp>
    <dsp:sp modelId="{8078A3A6-E2BA-483B-B854-8E54157E7073}">
      <dsp:nvSpPr>
        <dsp:cNvPr id="0" name=""/>
        <dsp:cNvSpPr/>
      </dsp:nvSpPr>
      <dsp:spPr>
        <a:xfrm>
          <a:off x="0" y="3646293"/>
          <a:ext cx="6188689" cy="1704690"/>
        </a:xfrm>
        <a:prstGeom prst="roundRect">
          <a:avLst/>
        </a:prstGeom>
        <a:gradFill rotWithShape="0">
          <a:gsLst>
            <a:gs pos="0">
              <a:schemeClr val="accent2">
                <a:hueOff val="-1505238"/>
                <a:satOff val="9197"/>
                <a:lumOff val="392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505238"/>
                <a:satOff val="9197"/>
                <a:lumOff val="392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505238"/>
                <a:satOff val="9197"/>
                <a:lumOff val="392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baseline="0"/>
            <a:t>The weakest point in any system is always human through user error or oversights in the code.</a:t>
          </a:r>
          <a:endParaRPr lang="en-US" sz="3100" kern="1200"/>
        </a:p>
      </dsp:txBody>
      <dsp:txXfrm>
        <a:off x="83216" y="3729509"/>
        <a:ext cx="6022257" cy="1538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D152B-BEE6-448B-95EA-B370C52BD070}">
      <dsp:nvSpPr>
        <dsp:cNvPr id="0" name=""/>
        <dsp:cNvSpPr/>
      </dsp:nvSpPr>
      <dsp:spPr>
        <a:xfrm>
          <a:off x="0" y="293"/>
          <a:ext cx="6900862" cy="175202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 dirty="0"/>
            <a:t>Passwords are processed via a one-way hashing algorithm</a:t>
          </a:r>
          <a:endParaRPr lang="en-US" sz="2500" kern="1200" dirty="0"/>
        </a:p>
      </dsp:txBody>
      <dsp:txXfrm>
        <a:off x="85527" y="85820"/>
        <a:ext cx="6729808" cy="1580975"/>
      </dsp:txXfrm>
    </dsp:sp>
    <dsp:sp modelId="{82C3E1F1-71B6-4604-B79A-78A4F7D8F418}">
      <dsp:nvSpPr>
        <dsp:cNvPr id="0" name=""/>
        <dsp:cNvSpPr/>
      </dsp:nvSpPr>
      <dsp:spPr>
        <a:xfrm>
          <a:off x="0" y="1824322"/>
          <a:ext cx="6900862" cy="1752029"/>
        </a:xfrm>
        <a:prstGeom prst="roundRect">
          <a:avLst/>
        </a:prstGeom>
        <a:gradFill rotWithShape="0">
          <a:gsLst>
            <a:gs pos="0">
              <a:schemeClr val="accent2">
                <a:hueOff val="-752619"/>
                <a:satOff val="4598"/>
                <a:lumOff val="196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52619"/>
                <a:satOff val="4598"/>
                <a:lumOff val="196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52619"/>
                <a:satOff val="4598"/>
                <a:lumOff val="196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/>
            <a:t>To turn a password back into human readable format, you need to hash potential passwords and see if they match</a:t>
          </a:r>
          <a:endParaRPr lang="en-US" sz="2500" kern="1200"/>
        </a:p>
      </dsp:txBody>
      <dsp:txXfrm>
        <a:off x="85527" y="1909849"/>
        <a:ext cx="6729808" cy="1580975"/>
      </dsp:txXfrm>
    </dsp:sp>
    <dsp:sp modelId="{8119E087-D8E8-4531-AF83-F83607F936BB}">
      <dsp:nvSpPr>
        <dsp:cNvPr id="0" name=""/>
        <dsp:cNvSpPr/>
      </dsp:nvSpPr>
      <dsp:spPr>
        <a:xfrm>
          <a:off x="0" y="3648351"/>
          <a:ext cx="6900862" cy="1752029"/>
        </a:xfrm>
        <a:prstGeom prst="roundRect">
          <a:avLst/>
        </a:prstGeom>
        <a:gradFill rotWithShape="0">
          <a:gsLst>
            <a:gs pos="0">
              <a:schemeClr val="accent2">
                <a:hueOff val="-1505238"/>
                <a:satOff val="9197"/>
                <a:lumOff val="392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505238"/>
                <a:satOff val="9197"/>
                <a:lumOff val="392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505238"/>
                <a:satOff val="9197"/>
                <a:lumOff val="392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/>
            <a:t>Rainbow tables contain a dataframe of millions of passwords and their hashes together, so cracking the password becomes the much easier search operation.</a:t>
          </a:r>
          <a:endParaRPr lang="en-US" sz="2500" kern="1200"/>
        </a:p>
      </dsp:txBody>
      <dsp:txXfrm>
        <a:off x="85527" y="3733878"/>
        <a:ext cx="6729808" cy="1580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BA8A1-8B27-428F-8666-1C6B01D7ECAE}">
      <dsp:nvSpPr>
        <dsp:cNvPr id="0" name=""/>
        <dsp:cNvSpPr/>
      </dsp:nvSpPr>
      <dsp:spPr>
        <a:xfrm>
          <a:off x="0" y="19967"/>
          <a:ext cx="10728325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Essentially, sell the account information to other hackers who can then use the information to further exploit other systems.</a:t>
          </a:r>
          <a:endParaRPr lang="en-US" sz="1900" kern="1200"/>
        </a:p>
      </dsp:txBody>
      <dsp:txXfrm>
        <a:off x="36896" y="56863"/>
        <a:ext cx="10654533" cy="682028"/>
      </dsp:txXfrm>
    </dsp:sp>
    <dsp:sp modelId="{F5E6377A-FB43-4F28-AD46-C5BC8C1828D0}">
      <dsp:nvSpPr>
        <dsp:cNvPr id="0" name=""/>
        <dsp:cNvSpPr/>
      </dsp:nvSpPr>
      <dsp:spPr>
        <a:xfrm>
          <a:off x="0" y="830507"/>
          <a:ext cx="10728325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Its very common for a credit card data theif to never even touch the banks of his victims.</a:t>
          </a:r>
          <a:endParaRPr lang="en-US" sz="1900" kern="1200"/>
        </a:p>
      </dsp:txBody>
      <dsp:txXfrm>
        <a:off x="36896" y="867403"/>
        <a:ext cx="10654533" cy="682028"/>
      </dsp:txXfrm>
    </dsp:sp>
    <dsp:sp modelId="{1AB975D4-A897-44E0-8440-027EDF87F877}">
      <dsp:nvSpPr>
        <dsp:cNvPr id="0" name=""/>
        <dsp:cNvSpPr/>
      </dsp:nvSpPr>
      <dsp:spPr>
        <a:xfrm>
          <a:off x="0" y="1641047"/>
          <a:ext cx="10728325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They sell the information at a fixed price and let others do the real dirty work.</a:t>
          </a:r>
          <a:endParaRPr lang="en-US" sz="1900" kern="1200"/>
        </a:p>
      </dsp:txBody>
      <dsp:txXfrm>
        <a:off x="36896" y="1677943"/>
        <a:ext cx="10654533" cy="682028"/>
      </dsp:txXfrm>
    </dsp:sp>
    <dsp:sp modelId="{3AAC2D8A-740E-4F1C-A059-C0D86B5DCD1F}">
      <dsp:nvSpPr>
        <dsp:cNvPr id="0" name=""/>
        <dsp:cNvSpPr/>
      </dsp:nvSpPr>
      <dsp:spPr>
        <a:xfrm>
          <a:off x="0" y="2451587"/>
          <a:ext cx="10728325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economy is mostly data</a:t>
          </a:r>
          <a:endParaRPr lang="en-US" sz="1900" kern="1200"/>
        </a:p>
      </dsp:txBody>
      <dsp:txXfrm>
        <a:off x="36896" y="2488483"/>
        <a:ext cx="10654533" cy="6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March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March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9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0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4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5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1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March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0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March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93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B0032-83B0-4CED-ABB6-7EDB3FA0F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GB" dirty="0"/>
              <a:t>What is the threat of data to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8B1C7-DB39-4BEA-A04B-3C90351A7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en-GB" dirty="0"/>
              <a:t>Jack patton</a:t>
            </a:r>
          </a:p>
        </p:txBody>
      </p:sp>
      <p:pic>
        <p:nvPicPr>
          <p:cNvPr id="24" name="Picture 3" descr="Abstract background of luminous blue">
            <a:extLst>
              <a:ext uri="{FF2B5EF4-FFF2-40B4-BE49-F238E27FC236}">
                <a16:creationId xmlns:a16="http://schemas.microsoft.com/office/drawing/2014/main" id="{F264AF7B-DFA7-A936-5FB4-310EC65CF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9" r="19242" b="-1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126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F4241-826C-4037-B047-1953902B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GB" dirty="0"/>
              <a:t>Any exploit is a total exploit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FE05C0-0C2E-2B72-5F3A-D3E079569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616631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32EAC2-5FC7-4782-AB9F-1425CAF7FAE0}"/>
              </a:ext>
            </a:extLst>
          </p:cNvPr>
          <p:cNvSpPr txBox="1"/>
          <p:nvPr/>
        </p:nvSpPr>
        <p:spPr>
          <a:xfrm>
            <a:off x="390617" y="5386526"/>
            <a:ext cx="3764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system cannot be completely isolated and still remain usefull</a:t>
            </a:r>
          </a:p>
        </p:txBody>
      </p:sp>
    </p:spTree>
    <p:extLst>
      <p:ext uri="{BB962C8B-B14F-4D97-AF65-F5344CB8AC3E}">
        <p14:creationId xmlns:p14="http://schemas.microsoft.com/office/powerpoint/2010/main" val="122284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58EE-FDB1-48A9-AA38-F0FE6B96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cuts down the required time via predictable chaos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375061-EE1B-4250-9904-E078ED0EE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489" y="1261099"/>
            <a:ext cx="3183502" cy="51804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820F3-44BC-48FE-938A-8A37756C608D}"/>
              </a:ext>
            </a:extLst>
          </p:cNvPr>
          <p:cNvSpPr txBox="1"/>
          <p:nvPr/>
        </p:nvSpPr>
        <p:spPr>
          <a:xfrm>
            <a:off x="5264458" y="1642369"/>
            <a:ext cx="55307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Barnum effect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tactic used by magicians for century’s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It states that specific things about someone will seem very personal and accurate to just them</a:t>
            </a:r>
          </a:p>
          <a:p>
            <a:endParaRPr lang="en-GB" dirty="0"/>
          </a:p>
          <a:p>
            <a:r>
              <a:rPr lang="en-GB" dirty="0"/>
              <a:t>But in reality they apply to the vast majority of the population</a:t>
            </a:r>
          </a:p>
          <a:p>
            <a:endParaRPr lang="en-GB" dirty="0"/>
          </a:p>
          <a:p>
            <a:r>
              <a:rPr lang="en-GB" dirty="0"/>
              <a:t>A basic example is “you project an outward persona of confidence, yet you are quite timid and anxious on the inside”</a:t>
            </a:r>
          </a:p>
          <a:p>
            <a:endParaRPr lang="en-GB" dirty="0"/>
          </a:p>
          <a:p>
            <a:r>
              <a:rPr lang="en-GB" dirty="0"/>
              <a:t>By playing the numbers and knowing the data, you can appear almost telepathic 99% of the time.</a:t>
            </a:r>
          </a:p>
        </p:txBody>
      </p:sp>
    </p:spTree>
    <p:extLst>
      <p:ext uri="{BB962C8B-B14F-4D97-AF65-F5344CB8AC3E}">
        <p14:creationId xmlns:p14="http://schemas.microsoft.com/office/powerpoint/2010/main" val="368912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2343D-347D-46D5-9922-AA3D8693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GB" dirty="0"/>
              <a:t>Rockyou.txt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ECA5-41FC-48F5-BCB8-4997B4A8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448000"/>
            <a:ext cx="10716487" cy="33209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600"/>
              <a:t>A LONG list of the most popular passwords</a:t>
            </a:r>
          </a:p>
          <a:p>
            <a:pPr>
              <a:lnSpc>
                <a:spcPct val="110000"/>
              </a:lnSpc>
            </a:pPr>
            <a:r>
              <a:rPr lang="en-GB" sz="2600"/>
              <a:t>Heres some examples</a:t>
            </a:r>
          </a:p>
          <a:p>
            <a:pPr>
              <a:lnSpc>
                <a:spcPct val="110000"/>
              </a:lnSpc>
            </a:pPr>
            <a:endParaRPr lang="en-GB" sz="2600"/>
          </a:p>
          <a:p>
            <a:pPr marL="0" indent="0">
              <a:lnSpc>
                <a:spcPct val="110000"/>
              </a:lnSpc>
              <a:buNone/>
            </a:pPr>
            <a:r>
              <a:rPr lang="en-GB" sz="2600"/>
              <a:t>123456, 12345, 123456789, password, iloveyou, princess, 1234567, rockyou, 12345678, abc123, Nicole, Daniel, babygirl, monkey, lovely, Jessica, 654321, Michael, Ashley, qwerty, 111111, iloveu, 000000</a:t>
            </a:r>
          </a:p>
        </p:txBody>
      </p:sp>
    </p:spTree>
    <p:extLst>
      <p:ext uri="{BB962C8B-B14F-4D97-AF65-F5344CB8AC3E}">
        <p14:creationId xmlns:p14="http://schemas.microsoft.com/office/powerpoint/2010/main" val="287443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532A73-CC48-4B70-913D-D8D4400F8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58DE3-97A1-4722-8234-7B32728E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GB" dirty="0"/>
              <a:t>Precalculated hashes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1C51FE-7107-AF29-1A66-77CA71508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116896"/>
              </p:ext>
            </p:extLst>
          </p:nvPr>
        </p:nvGraphicFramePr>
        <p:xfrm>
          <a:off x="4548189" y="728664"/>
          <a:ext cx="6900862" cy="5400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469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B3A09-49B7-42EF-A814-9ED8F442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GB" dirty="0"/>
              <a:t>Mask &amp; brute force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D31C-009D-468F-9FD0-BE4F7825E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448000"/>
            <a:ext cx="10716487" cy="33209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600" dirty="0"/>
              <a:t>Let me guess your passwords for a one cap and number password</a:t>
            </a:r>
          </a:p>
          <a:p>
            <a:pPr>
              <a:lnSpc>
                <a:spcPct val="110000"/>
              </a:lnSpc>
            </a:pPr>
            <a:r>
              <a:rPr lang="en-GB" sz="2600" dirty="0"/>
              <a:t>Cap in front, lower case, then the numbers.</a:t>
            </a:r>
          </a:p>
          <a:p>
            <a:pPr>
              <a:lnSpc>
                <a:spcPct val="110000"/>
              </a:lnSpc>
            </a:pPr>
            <a:r>
              <a:rPr lang="en-GB" sz="2600" dirty="0"/>
              <a:t>This cuts down the possible combinations by quadrillions</a:t>
            </a:r>
          </a:p>
          <a:p>
            <a:pPr>
              <a:lnSpc>
                <a:spcPct val="110000"/>
              </a:lnSpc>
            </a:pPr>
            <a:endParaRPr lang="en-GB" sz="2600" dirty="0"/>
          </a:p>
          <a:p>
            <a:pPr>
              <a:lnSpc>
                <a:spcPct val="110000"/>
              </a:lnSpc>
            </a:pPr>
            <a:r>
              <a:rPr lang="en-GB" sz="2600" dirty="0"/>
              <a:t>Alternatively I can generate data and brute force it</a:t>
            </a:r>
          </a:p>
        </p:txBody>
      </p:sp>
    </p:spTree>
    <p:extLst>
      <p:ext uri="{BB962C8B-B14F-4D97-AF65-F5344CB8AC3E}">
        <p14:creationId xmlns:p14="http://schemas.microsoft.com/office/powerpoint/2010/main" val="283002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2E141-8459-44D9-A808-EFBEC94D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Cookie theft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8EE3-242B-4414-A162-32A50680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911975" cy="3216273"/>
          </a:xfrm>
        </p:spPr>
        <p:txBody>
          <a:bodyPr>
            <a:normAutofit/>
          </a:bodyPr>
          <a:lstStyle/>
          <a:p>
            <a:r>
              <a:rPr lang="en-GB" sz="1900"/>
              <a:t>Its not as innocent as stealing from the cookie jar as a kid</a:t>
            </a:r>
          </a:p>
          <a:p>
            <a:r>
              <a:rPr lang="en-GB" sz="1900"/>
              <a:t>Cookies track everything</a:t>
            </a:r>
          </a:p>
          <a:p>
            <a:r>
              <a:rPr lang="en-GB" sz="1900"/>
              <a:t>Even your screen size</a:t>
            </a:r>
          </a:p>
          <a:p>
            <a:endParaRPr lang="en-GB" sz="1900"/>
          </a:p>
          <a:p>
            <a:r>
              <a:rPr lang="en-GB" sz="1900"/>
              <a:t>It can be used to find things that make you stand out on the internet and thus track you.</a:t>
            </a:r>
          </a:p>
          <a:p>
            <a:r>
              <a:rPr lang="en-GB" sz="1900"/>
              <a:t>Governments and hackers are both guilty of this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1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8BEB-E273-462B-9E13-C3ACA2E0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hackers do with the data they collect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FBCD2D-9D75-07CA-2453-3B50D18626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0000" y="2541600"/>
          <a:ext cx="10728325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497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7174D-E4C1-4F37-BADE-D027275E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GB" dirty="0"/>
              <a:t>Any questions </a:t>
            </a:r>
          </a:p>
        </p:txBody>
      </p:sp>
    </p:spTree>
    <p:extLst>
      <p:ext uri="{BB962C8B-B14F-4D97-AF65-F5344CB8AC3E}">
        <p14:creationId xmlns:p14="http://schemas.microsoft.com/office/powerpoint/2010/main" val="146660332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1F3F0"/>
      </a:lt2>
      <a:accent1>
        <a:srgbClr val="AF29E7"/>
      </a:accent1>
      <a:accent2>
        <a:srgbClr val="5825D7"/>
      </a:accent2>
      <a:accent3>
        <a:srgbClr val="2942E7"/>
      </a:accent3>
      <a:accent4>
        <a:srgbClr val="177FD5"/>
      </a:accent4>
      <a:accent5>
        <a:srgbClr val="23BEC4"/>
      </a:accent5>
      <a:accent6>
        <a:srgbClr val="15C583"/>
      </a:accent6>
      <a:hlink>
        <a:srgbClr val="3A96AE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452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Rockwell Nova Light</vt:lpstr>
      <vt:lpstr>The Hand Extrablack</vt:lpstr>
      <vt:lpstr>BlobVTI</vt:lpstr>
      <vt:lpstr>What is the threat of data to security</vt:lpstr>
      <vt:lpstr>Any exploit is a total exploit</vt:lpstr>
      <vt:lpstr>Data cuts down the required time via predictable chaos</vt:lpstr>
      <vt:lpstr>Rockyou.txt</vt:lpstr>
      <vt:lpstr>Precalculated hashes</vt:lpstr>
      <vt:lpstr>Mask &amp; brute force attacks</vt:lpstr>
      <vt:lpstr>Cookie theft</vt:lpstr>
      <vt:lpstr>What do hackers do with the data they collect</vt:lpstr>
      <vt:lpstr>Any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threat of data to security</dc:title>
  <dc:creator>jack patton</dc:creator>
  <cp:lastModifiedBy>jack patton</cp:lastModifiedBy>
  <cp:revision>15</cp:revision>
  <dcterms:created xsi:type="dcterms:W3CDTF">2022-03-24T16:48:19Z</dcterms:created>
  <dcterms:modified xsi:type="dcterms:W3CDTF">2022-03-25T10:48:06Z</dcterms:modified>
</cp:coreProperties>
</file>