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1C20932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495D4E8-84C6-D2E0-D32F-595BD1B6871E}" name="Nathan Carlson" initials="NC" userId="80dd54df7614b36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1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7" d="100"/>
          <a:sy n="17" d="100"/>
        </p:scale>
        <p:origin x="798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1C20932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24912E6-847A-4FB6-BBC7-8DA66BB83EDE}" authorId="{9495D4E8-84C6-D2E0-D32F-595BD1B6871E}" created="2025-03-28T16:22:03.835">
    <pc:sldMkLst xmlns:pc="http://schemas.microsoft.com/office/powerpoint/2013/main/command">
      <pc:docMk/>
      <pc:sldMk cId="471896878" sldId="256"/>
    </pc:sldMkLst>
    <p188:txBody>
      <a:bodyPr/>
      <a:lstStyle/>
      <a:p>
        <a:r>
          <a:rPr lang="en-US"/>
          <a:t>Sources: 
S. Singh et al., “Effects of die-attach voids on the thermal impedance of power electronic packages,” IEEE Trans Compon Packaging Manuf Technol, vol. 7, no. 10, pp. 1608–1616, Oct. 2017, doi: 10.1109/TCPMT.2017.2742467.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6" y="7003597"/>
            <a:ext cx="25727184" cy="14898735"/>
          </a:xfrm>
        </p:spPr>
        <p:txBody>
          <a:bodyPr anchor="b"/>
          <a:lstStyle>
            <a:lvl1pPr algn="ctr"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0" y="22476884"/>
            <a:ext cx="22700456" cy="10332032"/>
          </a:xfrm>
        </p:spPr>
        <p:txBody>
          <a:bodyPr/>
          <a:lstStyle>
            <a:lvl1pPr marL="0" indent="0" algn="ctr">
              <a:buNone/>
              <a:defRPr sz="7944"/>
            </a:lvl1pPr>
            <a:lvl2pPr marL="1513378" indent="0" algn="ctr">
              <a:buNone/>
              <a:defRPr sz="6620"/>
            </a:lvl2pPr>
            <a:lvl3pPr marL="3026755" indent="0" algn="ctr">
              <a:buNone/>
              <a:defRPr sz="5958"/>
            </a:lvl3pPr>
            <a:lvl4pPr marL="4540133" indent="0" algn="ctr">
              <a:buNone/>
              <a:defRPr sz="5296"/>
            </a:lvl4pPr>
            <a:lvl5pPr marL="6053511" indent="0" algn="ctr">
              <a:buNone/>
              <a:defRPr sz="5296"/>
            </a:lvl5pPr>
            <a:lvl6pPr marL="7566889" indent="0" algn="ctr">
              <a:buNone/>
              <a:defRPr sz="5296"/>
            </a:lvl6pPr>
            <a:lvl7pPr marL="9080266" indent="0" algn="ctr">
              <a:buNone/>
              <a:defRPr sz="5296"/>
            </a:lvl7pPr>
            <a:lvl8pPr marL="10593644" indent="0" algn="ctr">
              <a:buNone/>
              <a:defRPr sz="5296"/>
            </a:lvl8pPr>
            <a:lvl9pPr marL="12107022" indent="0" algn="ctr">
              <a:buNone/>
              <a:defRPr sz="5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1C-5C6D-45C8-959E-2F6050367C0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919A-7D6B-4679-BC93-9FE00D98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2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1C-5C6D-45C8-959E-2F6050367C0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919A-7D6B-4679-BC93-9FE00D98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8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0" y="2278397"/>
            <a:ext cx="6526381" cy="362661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7" y="2278397"/>
            <a:ext cx="19200803" cy="362661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1C-5C6D-45C8-959E-2F6050367C0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919A-7D6B-4679-BC93-9FE00D98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8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1C-5C6D-45C8-959E-2F6050367C0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919A-7D6B-4679-BC93-9FE00D98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2" y="10668854"/>
            <a:ext cx="26105525" cy="17801211"/>
          </a:xfrm>
        </p:spPr>
        <p:txBody>
          <a:bodyPr anchor="b"/>
          <a:lstStyle>
            <a:lvl1pPr>
              <a:defRPr sz="19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2" y="28638472"/>
            <a:ext cx="26105525" cy="9361236"/>
          </a:xfrm>
        </p:spPr>
        <p:txBody>
          <a:bodyPr/>
          <a:lstStyle>
            <a:lvl1pPr marL="0" indent="0">
              <a:buNone/>
              <a:defRPr sz="7944">
                <a:solidFill>
                  <a:schemeClr val="tx1">
                    <a:tint val="82000"/>
                  </a:schemeClr>
                </a:solidFill>
              </a:defRPr>
            </a:lvl1pPr>
            <a:lvl2pPr marL="1513378" indent="0">
              <a:buNone/>
              <a:defRPr sz="6620">
                <a:solidFill>
                  <a:schemeClr val="tx1">
                    <a:tint val="82000"/>
                  </a:schemeClr>
                </a:solidFill>
              </a:defRPr>
            </a:lvl2pPr>
            <a:lvl3pPr marL="3026755" indent="0">
              <a:buNone/>
              <a:defRPr sz="5958">
                <a:solidFill>
                  <a:schemeClr val="tx1">
                    <a:tint val="82000"/>
                  </a:schemeClr>
                </a:solidFill>
              </a:defRPr>
            </a:lvl3pPr>
            <a:lvl4pPr marL="4540133" indent="0">
              <a:buNone/>
              <a:defRPr sz="5296">
                <a:solidFill>
                  <a:schemeClr val="tx1">
                    <a:tint val="82000"/>
                  </a:schemeClr>
                </a:solidFill>
              </a:defRPr>
            </a:lvl4pPr>
            <a:lvl5pPr marL="6053511" indent="0">
              <a:buNone/>
              <a:defRPr sz="5296">
                <a:solidFill>
                  <a:schemeClr val="tx1">
                    <a:tint val="82000"/>
                  </a:schemeClr>
                </a:solidFill>
              </a:defRPr>
            </a:lvl5pPr>
            <a:lvl6pPr marL="7566889" indent="0">
              <a:buNone/>
              <a:defRPr sz="5296">
                <a:solidFill>
                  <a:schemeClr val="tx1">
                    <a:tint val="82000"/>
                  </a:schemeClr>
                </a:solidFill>
              </a:defRPr>
            </a:lvl6pPr>
            <a:lvl7pPr marL="9080266" indent="0">
              <a:buNone/>
              <a:defRPr sz="5296">
                <a:solidFill>
                  <a:schemeClr val="tx1">
                    <a:tint val="82000"/>
                  </a:schemeClr>
                </a:solidFill>
              </a:defRPr>
            </a:lvl7pPr>
            <a:lvl8pPr marL="10593644" indent="0">
              <a:buNone/>
              <a:defRPr sz="5296">
                <a:solidFill>
                  <a:schemeClr val="tx1">
                    <a:tint val="82000"/>
                  </a:schemeClr>
                </a:solidFill>
              </a:defRPr>
            </a:lvl8pPr>
            <a:lvl9pPr marL="12107022" indent="0">
              <a:buNone/>
              <a:defRPr sz="529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1C-5C6D-45C8-959E-2F6050367C0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919A-7D6B-4679-BC93-9FE00D98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9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75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08" y="11391985"/>
            <a:ext cx="12863592" cy="27152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1C-5C6D-45C8-959E-2F6050367C0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919A-7D6B-4679-BC93-9FE00D98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1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278406"/>
            <a:ext cx="26105525" cy="82715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1" y="10490535"/>
            <a:ext cx="1280447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1" y="15631784"/>
            <a:ext cx="1280447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0" y="10490535"/>
            <a:ext cx="12867534" cy="5141249"/>
          </a:xfrm>
        </p:spPr>
        <p:txBody>
          <a:bodyPr anchor="b"/>
          <a:lstStyle>
            <a:lvl1pPr marL="0" indent="0">
              <a:buNone/>
              <a:defRPr sz="7944" b="1"/>
            </a:lvl1pPr>
            <a:lvl2pPr marL="1513378" indent="0">
              <a:buNone/>
              <a:defRPr sz="6620" b="1"/>
            </a:lvl2pPr>
            <a:lvl3pPr marL="3026755" indent="0">
              <a:buNone/>
              <a:defRPr sz="5958" b="1"/>
            </a:lvl3pPr>
            <a:lvl4pPr marL="4540133" indent="0">
              <a:buNone/>
              <a:defRPr sz="5296" b="1"/>
            </a:lvl4pPr>
            <a:lvl5pPr marL="6053511" indent="0">
              <a:buNone/>
              <a:defRPr sz="5296" b="1"/>
            </a:lvl5pPr>
            <a:lvl6pPr marL="7566889" indent="0">
              <a:buNone/>
              <a:defRPr sz="5296" b="1"/>
            </a:lvl6pPr>
            <a:lvl7pPr marL="9080266" indent="0">
              <a:buNone/>
              <a:defRPr sz="5296" b="1"/>
            </a:lvl7pPr>
            <a:lvl8pPr marL="10593644" indent="0">
              <a:buNone/>
              <a:defRPr sz="5296" b="1"/>
            </a:lvl8pPr>
            <a:lvl9pPr marL="12107022" indent="0">
              <a:buNone/>
              <a:defRPr sz="5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0" y="15631784"/>
            <a:ext cx="12867534" cy="2299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1C-5C6D-45C8-959E-2F6050367C0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919A-7D6B-4679-BC93-9FE00D98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46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1C-5C6D-45C8-959E-2F6050367C0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919A-7D6B-4679-BC93-9FE00D98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1C-5C6D-45C8-959E-2F6050367C0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919A-7D6B-4679-BC93-9FE00D98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3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87"/>
            <a:ext cx="15322808" cy="30411646"/>
          </a:xfrm>
        </p:spPr>
        <p:txBody>
          <a:bodyPr/>
          <a:lstStyle>
            <a:lvl1pPr>
              <a:defRPr sz="10592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1C-5C6D-45C8-959E-2F6050367C0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919A-7D6B-4679-BC93-9FE00D98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6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7" y="2852949"/>
            <a:ext cx="9761984" cy="9985322"/>
          </a:xfrm>
        </p:spPr>
        <p:txBody>
          <a:bodyPr anchor="b"/>
          <a:lstStyle>
            <a:lvl1pPr>
              <a:defRPr sz="10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87"/>
            <a:ext cx="15322808" cy="30411646"/>
          </a:xfrm>
        </p:spPr>
        <p:txBody>
          <a:bodyPr anchor="t"/>
          <a:lstStyle>
            <a:lvl1pPr marL="0" indent="0">
              <a:buNone/>
              <a:defRPr sz="10592"/>
            </a:lvl1pPr>
            <a:lvl2pPr marL="1513378" indent="0">
              <a:buNone/>
              <a:defRPr sz="9268"/>
            </a:lvl2pPr>
            <a:lvl3pPr marL="3026755" indent="0">
              <a:buNone/>
              <a:defRPr sz="7944"/>
            </a:lvl3pPr>
            <a:lvl4pPr marL="4540133" indent="0">
              <a:buNone/>
              <a:defRPr sz="6620"/>
            </a:lvl4pPr>
            <a:lvl5pPr marL="6053511" indent="0">
              <a:buNone/>
              <a:defRPr sz="6620"/>
            </a:lvl5pPr>
            <a:lvl6pPr marL="7566889" indent="0">
              <a:buNone/>
              <a:defRPr sz="6620"/>
            </a:lvl6pPr>
            <a:lvl7pPr marL="9080266" indent="0">
              <a:buNone/>
              <a:defRPr sz="6620"/>
            </a:lvl7pPr>
            <a:lvl8pPr marL="10593644" indent="0">
              <a:buNone/>
              <a:defRPr sz="6620"/>
            </a:lvl8pPr>
            <a:lvl9pPr marL="12107022" indent="0">
              <a:buNone/>
              <a:defRPr sz="6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17" y="12838271"/>
            <a:ext cx="9761984" cy="23784486"/>
          </a:xfrm>
        </p:spPr>
        <p:txBody>
          <a:bodyPr/>
          <a:lstStyle>
            <a:lvl1pPr marL="0" indent="0">
              <a:buNone/>
              <a:defRPr sz="5296"/>
            </a:lvl1pPr>
            <a:lvl2pPr marL="1513378" indent="0">
              <a:buNone/>
              <a:defRPr sz="4634"/>
            </a:lvl2pPr>
            <a:lvl3pPr marL="3026755" indent="0">
              <a:buNone/>
              <a:defRPr sz="3972"/>
            </a:lvl3pPr>
            <a:lvl4pPr marL="4540133" indent="0">
              <a:buNone/>
              <a:defRPr sz="3310"/>
            </a:lvl4pPr>
            <a:lvl5pPr marL="6053511" indent="0">
              <a:buNone/>
              <a:defRPr sz="3310"/>
            </a:lvl5pPr>
            <a:lvl6pPr marL="7566889" indent="0">
              <a:buNone/>
              <a:defRPr sz="3310"/>
            </a:lvl6pPr>
            <a:lvl7pPr marL="9080266" indent="0">
              <a:buNone/>
              <a:defRPr sz="3310"/>
            </a:lvl7pPr>
            <a:lvl8pPr marL="10593644" indent="0">
              <a:buNone/>
              <a:defRPr sz="3310"/>
            </a:lvl8pPr>
            <a:lvl9pPr marL="12107022" indent="0">
              <a:buNone/>
              <a:defRPr sz="33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1C-5C6D-45C8-959E-2F6050367C0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9919A-7D6B-4679-BC93-9FE00D98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3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5" y="2278406"/>
            <a:ext cx="26105525" cy="8271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5" y="11391985"/>
            <a:ext cx="26105525" cy="27152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5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A0F1C-5C6D-45C8-959E-2F6050367C0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5" y="39663928"/>
            <a:ext cx="10215205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3" y="39663928"/>
            <a:ext cx="6810137" cy="2278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9919A-7D6B-4679-BC93-9FE00D982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6755" rtl="0" eaLnBrk="1" latinLnBrk="0" hangingPunct="1">
        <a:lnSpc>
          <a:spcPct val="90000"/>
        </a:lnSpc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689" indent="-756689" algn="l" defTabSz="3026755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68" kern="1200">
          <a:solidFill>
            <a:schemeClr val="tx1"/>
          </a:solidFill>
          <a:latin typeface="+mn-lt"/>
          <a:ea typeface="+mn-ea"/>
          <a:cs typeface="+mn-cs"/>
        </a:defRPr>
      </a:lvl1pPr>
      <a:lvl2pPr marL="227006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2pPr>
      <a:lvl3pPr marL="3783444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6822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810200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8323577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836955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1350333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863711" indent="-756689" algn="l" defTabSz="3026755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78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55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33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511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89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66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644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7022" algn="l" defTabSz="3026755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microsoft.com/office/2018/10/relationships/comments" Target="../comments/modernComment_100_1C20932E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hyperlink" Target="mailto:ncarlson@crimson.ua.edu" TargetMode="External"/><Relationship Id="rId10" Type="http://schemas.openxmlformats.org/officeDocument/2006/relationships/image" Target="../media/image6.png"/><Relationship Id="rId4" Type="http://schemas.openxmlformats.org/officeDocument/2006/relationships/hyperlink" Target="mailto:nbaker2@ua.edu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E1B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E2F9E6-6FC7-2767-B6DE-2FFE76AEC8B7}"/>
              </a:ext>
            </a:extLst>
          </p:cNvPr>
          <p:cNvSpPr/>
          <p:nvPr/>
        </p:nvSpPr>
        <p:spPr>
          <a:xfrm>
            <a:off x="285750" y="314326"/>
            <a:ext cx="29632275" cy="543877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460C06-9565-96FB-E65E-E018B3BC1461}"/>
              </a:ext>
            </a:extLst>
          </p:cNvPr>
          <p:cNvSpPr/>
          <p:nvPr/>
        </p:nvSpPr>
        <p:spPr>
          <a:xfrm>
            <a:off x="285750" y="6082625"/>
            <a:ext cx="14484352" cy="158058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367FD-05AE-E1D1-77DE-B2518CB752CC}"/>
              </a:ext>
            </a:extLst>
          </p:cNvPr>
          <p:cNvSpPr/>
          <p:nvPr/>
        </p:nvSpPr>
        <p:spPr>
          <a:xfrm>
            <a:off x="15591596" y="6082625"/>
            <a:ext cx="14452599" cy="2395922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35A04C3B-DE0B-09C2-2BE2-289CE03BA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6282" y="1177529"/>
            <a:ext cx="3323986" cy="3323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867B8-5840-608F-70DE-E2F5234015DD}"/>
              </a:ext>
            </a:extLst>
          </p:cNvPr>
          <p:cNvSpPr txBox="1"/>
          <p:nvPr/>
        </p:nvSpPr>
        <p:spPr>
          <a:xfrm>
            <a:off x="906272" y="3794495"/>
            <a:ext cx="240682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2">
                    <a:lumMod val="50000"/>
                  </a:schemeClr>
                </a:solidFill>
                <a:effectLst/>
                <a:latin typeface="Georgia" panose="02040502050405020303" pitchFamily="18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Nick Baker | Nathan Carlson | Andrew Lemmon| The University of Alabama</a:t>
            </a:r>
          </a:p>
          <a:p>
            <a:r>
              <a:rPr lang="en-US" sz="5400" dirty="0">
                <a:solidFill>
                  <a:srgbClr val="9E1B32"/>
                </a:solidFill>
                <a:latin typeface="Georgia" panose="02040502050405020303" pitchFamily="18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nbaker2@ua.edu</a:t>
            </a:r>
            <a:r>
              <a:rPr lang="en-US" sz="5400" dirty="0">
                <a:solidFill>
                  <a:srgbClr val="9E1B32"/>
                </a:solidFill>
                <a:latin typeface="Georgia" panose="02040502050405020303" pitchFamily="18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, </a:t>
            </a:r>
            <a:r>
              <a:rPr lang="en-US" sz="5400" dirty="0">
                <a:solidFill>
                  <a:srgbClr val="9E1B32"/>
                </a:solidFill>
                <a:latin typeface="Georgia" panose="02040502050405020303" pitchFamily="18" charset="0"/>
                <a:ea typeface="Sans Serif Collection" panose="020B0502040504020204" pitchFamily="34" charset="0"/>
                <a:cs typeface="Sans Serif Collection" panose="020B0502040504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ncarlson@crimson.ua.edu</a:t>
            </a:r>
            <a:r>
              <a:rPr lang="en-US" sz="5400" dirty="0">
                <a:solidFill>
                  <a:srgbClr val="9E1B32"/>
                </a:solidFill>
                <a:latin typeface="Georgia" panose="02040502050405020303" pitchFamily="18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, </a:t>
            </a:r>
            <a:r>
              <a:rPr lang="en-US" sz="5400" u="sng" dirty="0">
                <a:solidFill>
                  <a:srgbClr val="9E1B32"/>
                </a:solidFill>
                <a:latin typeface="Georgia" panose="02040502050405020303" pitchFamily="18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lemmon@eng.ua.edu</a:t>
            </a:r>
            <a:endParaRPr lang="en-US" sz="5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356A6-D381-5D72-9202-3EBE71F78BA0}"/>
              </a:ext>
            </a:extLst>
          </p:cNvPr>
          <p:cNvSpPr txBox="1"/>
          <p:nvPr/>
        </p:nvSpPr>
        <p:spPr>
          <a:xfrm>
            <a:off x="906272" y="643851"/>
            <a:ext cx="250581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On-Chip Sensor Substrate Requirements for Accurate Junction Temperature Measurements</a:t>
            </a:r>
          </a:p>
          <a:p>
            <a:r>
              <a:rPr lang="en-US" dirty="0"/>
              <a:t>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BFFC9-0891-A616-8F9D-077323DB1E5C}"/>
              </a:ext>
            </a:extLst>
          </p:cNvPr>
          <p:cNvSpPr txBox="1"/>
          <p:nvPr/>
        </p:nvSpPr>
        <p:spPr>
          <a:xfrm>
            <a:off x="3710782" y="6255740"/>
            <a:ext cx="76342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Motivation</a:t>
            </a:r>
            <a:endParaRPr lang="en-US" sz="66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65F2E9B-2F91-C7B0-57F6-6D973D6326EC}"/>
              </a:ext>
            </a:extLst>
          </p:cNvPr>
          <p:cNvCxnSpPr/>
          <p:nvPr/>
        </p:nvCxnSpPr>
        <p:spPr>
          <a:xfrm>
            <a:off x="2657021" y="7363736"/>
            <a:ext cx="9437002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EFFA81-3319-A552-3C97-8C28F9F9DE33}"/>
              </a:ext>
            </a:extLst>
          </p:cNvPr>
          <p:cNvSpPr txBox="1"/>
          <p:nvPr/>
        </p:nvSpPr>
        <p:spPr>
          <a:xfrm>
            <a:off x="532546" y="7693261"/>
            <a:ext cx="69953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 junction temperature of power semiconductors (</a:t>
            </a:r>
            <a:r>
              <a:rPr lang="en-US" sz="4400" dirty="0" err="1"/>
              <a:t>Tj</a:t>
            </a:r>
            <a:r>
              <a:rPr lang="en-US" sz="4400" dirty="0"/>
              <a:t>) is one of the most important parameters for module design, reliability, and failure analysis.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557A50-2A77-FFDD-78AC-C0E233DDC759}"/>
              </a:ext>
            </a:extLst>
          </p:cNvPr>
          <p:cNvSpPr txBox="1"/>
          <p:nvPr/>
        </p:nvSpPr>
        <p:spPr>
          <a:xfrm>
            <a:off x="17124371" y="6343835"/>
            <a:ext cx="112117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Transient Results</a:t>
            </a:r>
            <a:endParaRPr lang="en-US" sz="66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F6E4FC1-63F7-1485-DFCD-190D2F80CA0E}"/>
              </a:ext>
            </a:extLst>
          </p:cNvPr>
          <p:cNvCxnSpPr>
            <a:cxnSpLocks/>
          </p:cNvCxnSpPr>
          <p:nvPr/>
        </p:nvCxnSpPr>
        <p:spPr>
          <a:xfrm>
            <a:off x="17124371" y="7451831"/>
            <a:ext cx="108966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EB6B0DD-B219-6A45-1437-C853222A2F76}"/>
              </a:ext>
            </a:extLst>
          </p:cNvPr>
          <p:cNvSpPr/>
          <p:nvPr/>
        </p:nvSpPr>
        <p:spPr>
          <a:xfrm>
            <a:off x="15591596" y="30398276"/>
            <a:ext cx="14484352" cy="1203401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843A6-133A-2A77-F584-59668CE1E1E8}"/>
              </a:ext>
            </a:extLst>
          </p:cNvPr>
          <p:cNvSpPr txBox="1"/>
          <p:nvPr/>
        </p:nvSpPr>
        <p:spPr>
          <a:xfrm>
            <a:off x="506719" y="12547100"/>
            <a:ext cx="754733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At present, on-chip </a:t>
            </a:r>
            <a:r>
              <a:rPr lang="en-US" sz="4400" dirty="0" err="1"/>
              <a:t>Tj</a:t>
            </a:r>
            <a:r>
              <a:rPr lang="en-US" sz="4400" dirty="0"/>
              <a:t> sensors are limited by their substrate, which presents a layer of thermal resistance between the sensing element and the chip surface.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8FED7-7937-2804-CE08-86521A83EC94}"/>
              </a:ext>
            </a:extLst>
          </p:cNvPr>
          <p:cNvSpPr txBox="1"/>
          <p:nvPr/>
        </p:nvSpPr>
        <p:spPr>
          <a:xfrm>
            <a:off x="532546" y="17367297"/>
            <a:ext cx="139645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We analyze the relationship between the substrate thickness, thermal resistance, and sensor location and the accuracy of the temperature reading.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2EB7BA-A454-7C97-C4CD-331FCC543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994" y="7930714"/>
            <a:ext cx="5876038" cy="327678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7E0FC2B-18AE-9C75-BD4B-E15ED1D99942}"/>
              </a:ext>
            </a:extLst>
          </p:cNvPr>
          <p:cNvSpPr txBox="1"/>
          <p:nvPr/>
        </p:nvSpPr>
        <p:spPr>
          <a:xfrm>
            <a:off x="15988078" y="7855881"/>
            <a:ext cx="142719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For this simulation, we used a sinusoidal heating current of 28A peak-to-peak overlaid on a 70A DC current. A 7.5 µm adhesive layer was also used with 3 W/</a:t>
            </a:r>
            <a:r>
              <a:rPr lang="en-US" sz="4400" dirty="0" err="1"/>
              <a:t>mK.</a:t>
            </a:r>
            <a:endParaRPr lang="en-US" sz="4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DBFE84-F004-DD5E-3738-1BB1CF8796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9793" y="12042160"/>
            <a:ext cx="4571556" cy="424617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11C5922-95D3-79C9-71E5-FA414D724638}"/>
              </a:ext>
            </a:extLst>
          </p:cNvPr>
          <p:cNvSpPr/>
          <p:nvPr/>
        </p:nvSpPr>
        <p:spPr>
          <a:xfrm>
            <a:off x="258170" y="22217974"/>
            <a:ext cx="14452599" cy="202619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sensors based on the intended application.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08AFD6-C6F8-6547-C402-0EC0825C5C11}"/>
              </a:ext>
            </a:extLst>
          </p:cNvPr>
          <p:cNvSpPr txBox="1"/>
          <p:nvPr/>
        </p:nvSpPr>
        <p:spPr>
          <a:xfrm>
            <a:off x="2079625" y="22536480"/>
            <a:ext cx="112117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Steady-State Results</a:t>
            </a:r>
            <a:endParaRPr lang="en-US" sz="66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45F445-7195-A8D1-8212-054F0FF9F7F6}"/>
              </a:ext>
            </a:extLst>
          </p:cNvPr>
          <p:cNvCxnSpPr>
            <a:cxnSpLocks/>
          </p:cNvCxnSpPr>
          <p:nvPr/>
        </p:nvCxnSpPr>
        <p:spPr>
          <a:xfrm>
            <a:off x="2079625" y="23644476"/>
            <a:ext cx="108966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FFB9EA5E-E8EB-399A-31C2-2C7141475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10706" y="32932724"/>
            <a:ext cx="11319923" cy="787424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EB94120-237C-3165-9241-3538401FF10C}"/>
              </a:ext>
            </a:extLst>
          </p:cNvPr>
          <p:cNvSpPr txBox="1"/>
          <p:nvPr/>
        </p:nvSpPr>
        <p:spPr>
          <a:xfrm>
            <a:off x="9013221" y="11276500"/>
            <a:ext cx="46636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Typical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Tj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sensor construction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9494FF-F093-1AD9-BF8A-F8A2910707AC}"/>
              </a:ext>
            </a:extLst>
          </p:cNvPr>
          <p:cNvSpPr txBox="1"/>
          <p:nvPr/>
        </p:nvSpPr>
        <p:spPr>
          <a:xfrm>
            <a:off x="8392877" y="16397801"/>
            <a:ext cx="52232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Previous results showing the large temperature gradient across the chip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FB0694D1-3563-B47D-15B9-389E8CE948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53137" y="24063647"/>
            <a:ext cx="3138212" cy="7969203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59C7B592-A544-DA29-A43F-D676F876B9D3}"/>
              </a:ext>
            </a:extLst>
          </p:cNvPr>
          <p:cNvSpPr txBox="1"/>
          <p:nvPr/>
        </p:nvSpPr>
        <p:spPr>
          <a:xfrm>
            <a:off x="675242" y="24206684"/>
            <a:ext cx="92980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Finite-element simulation using constant heating current of 70.7A and heat transfer coefficients of 7500 W/(m^2K) at the baseplate and 20 W/(m^2K) across other surfaces.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CF6BA0D-BC43-6FAC-FAF2-DB25370D1CE0}"/>
              </a:ext>
            </a:extLst>
          </p:cNvPr>
          <p:cNvSpPr txBox="1"/>
          <p:nvPr/>
        </p:nvSpPr>
        <p:spPr>
          <a:xfrm>
            <a:off x="675242" y="28103730"/>
            <a:ext cx="95652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Largest impact in steady-state was the sensor position, with a difference of 2.5°C over a distance of only 270 µm.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4DB8119A-CBEE-FD72-90BD-AE76D853F8BF}"/>
              </a:ext>
            </a:extLst>
          </p:cNvPr>
          <p:cNvSpPr txBox="1"/>
          <p:nvPr/>
        </p:nvSpPr>
        <p:spPr>
          <a:xfrm>
            <a:off x="10220058" y="32101727"/>
            <a:ext cx="3004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Locations of both sensor positions.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9D04432-5E6B-1D94-E279-91B0ACB65FFC}"/>
              </a:ext>
            </a:extLst>
          </p:cNvPr>
          <p:cNvSpPr txBox="1"/>
          <p:nvPr/>
        </p:nvSpPr>
        <p:spPr>
          <a:xfrm>
            <a:off x="675241" y="30556912"/>
            <a:ext cx="92980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Thermal conductivity had minimal impact above 2 W/</a:t>
            </a:r>
            <a:r>
              <a:rPr lang="en-US" sz="4400" dirty="0" err="1"/>
              <a:t>mK.</a:t>
            </a:r>
            <a:endParaRPr lang="en-US" sz="4400" dirty="0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AD0CF63D-7B92-448C-2B31-6967F16FAE1C}"/>
              </a:ext>
            </a:extLst>
          </p:cNvPr>
          <p:cNvSpPr txBox="1"/>
          <p:nvPr/>
        </p:nvSpPr>
        <p:spPr>
          <a:xfrm>
            <a:off x="16369037" y="22272339"/>
            <a:ext cx="63466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temperature at 200Hz and 150 µm thickness, with several values of thermal conductivity.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FACECEA2-452C-5317-DACB-8D24E0FBDEB8}"/>
              </a:ext>
            </a:extLst>
          </p:cNvPr>
          <p:cNvSpPr txBox="1"/>
          <p:nvPr/>
        </p:nvSpPr>
        <p:spPr>
          <a:xfrm>
            <a:off x="659119" y="20210333"/>
            <a:ext cx="139645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These results will be used to guide the choice of </a:t>
            </a:r>
            <a:r>
              <a:rPr lang="en-US" sz="4400" dirty="0" err="1"/>
              <a:t>Tj</a:t>
            </a:r>
            <a:r>
              <a:rPr lang="en-US" sz="4400" dirty="0"/>
              <a:t> sensors based on the intended application.</a:t>
            </a:r>
          </a:p>
        </p:txBody>
      </p:sp>
      <p:pic>
        <p:nvPicPr>
          <p:cNvPr id="1040" name="Picture 1039">
            <a:extLst>
              <a:ext uri="{FF2B5EF4-FFF2-40B4-BE49-F238E27FC236}">
                <a16:creationId xmlns:a16="http://schemas.microsoft.com/office/drawing/2014/main" id="{4D9F936E-8331-CB40-AF64-A4724131E8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28287" y="10422989"/>
            <a:ext cx="9297883" cy="6335001"/>
          </a:xfrm>
          <a:prstGeom prst="rect">
            <a:avLst/>
          </a:prstGeom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D9F5D2C5-C201-EA61-C970-AF7062A0E08F}"/>
              </a:ext>
            </a:extLst>
          </p:cNvPr>
          <p:cNvSpPr txBox="1"/>
          <p:nvPr/>
        </p:nvSpPr>
        <p:spPr>
          <a:xfrm>
            <a:off x="18546333" y="17047438"/>
            <a:ext cx="9297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temperature at 50 Hz using commonly available materials and thicknesses.</a:t>
            </a:r>
          </a:p>
        </p:txBody>
      </p:sp>
      <p:pic>
        <p:nvPicPr>
          <p:cNvPr id="1044" name="Picture 1043">
            <a:extLst>
              <a:ext uri="{FF2B5EF4-FFF2-40B4-BE49-F238E27FC236}">
                <a16:creationId xmlns:a16="http://schemas.microsoft.com/office/drawing/2014/main" id="{483AD9FB-EC7C-53D2-0DA6-0FDF5F9535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71015" y="18406403"/>
            <a:ext cx="6243842" cy="3731833"/>
          </a:xfrm>
          <a:prstGeom prst="rect">
            <a:avLst/>
          </a:prstGeom>
        </p:spPr>
      </p:pic>
      <p:sp>
        <p:nvSpPr>
          <p:cNvPr id="1045" name="TextBox 1044">
            <a:extLst>
              <a:ext uri="{FF2B5EF4-FFF2-40B4-BE49-F238E27FC236}">
                <a16:creationId xmlns:a16="http://schemas.microsoft.com/office/drawing/2014/main" id="{66306965-7FC7-1D6A-AECA-67B89AEDABE0}"/>
              </a:ext>
            </a:extLst>
          </p:cNvPr>
          <p:cNvSpPr txBox="1"/>
          <p:nvPr/>
        </p:nvSpPr>
        <p:spPr>
          <a:xfrm>
            <a:off x="16100563" y="24816016"/>
            <a:ext cx="137055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At a grid frequency of 50-60Hz, the substrate conductivity and thickness make a large difference in the ability to track the temperature.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06FD528B-80F2-35E7-0178-1A2E6CA344B3}"/>
              </a:ext>
            </a:extLst>
          </p:cNvPr>
          <p:cNvSpPr txBox="1"/>
          <p:nvPr/>
        </p:nvSpPr>
        <p:spPr>
          <a:xfrm>
            <a:off x="5324248" y="41060012"/>
            <a:ext cx="51067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temperature vs substrate conductivity at 150 µm thickness.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5CC72-732E-5D3E-0859-003A8C9DFA10}"/>
              </a:ext>
            </a:extLst>
          </p:cNvPr>
          <p:cNvSpPr txBox="1"/>
          <p:nvPr/>
        </p:nvSpPr>
        <p:spPr>
          <a:xfrm>
            <a:off x="16100562" y="27292107"/>
            <a:ext cx="137055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High frequencies (200+ Hz) are difficult to track with any substrate material due to the resistance of the adhesive layer.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CD11D-BB80-BC51-C5F8-3EBE64EA9EC3}"/>
              </a:ext>
            </a:extLst>
          </p:cNvPr>
          <p:cNvSpPr txBox="1"/>
          <p:nvPr/>
        </p:nvSpPr>
        <p:spPr>
          <a:xfrm>
            <a:off x="17607493" y="30556912"/>
            <a:ext cx="1121172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Conclusion</a:t>
            </a:r>
            <a:endParaRPr lang="en-US" sz="66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A9ECB6-DA04-C59E-5831-BFE31D6B3B5F}"/>
              </a:ext>
            </a:extLst>
          </p:cNvPr>
          <p:cNvCxnSpPr>
            <a:cxnSpLocks/>
          </p:cNvCxnSpPr>
          <p:nvPr/>
        </p:nvCxnSpPr>
        <p:spPr>
          <a:xfrm>
            <a:off x="17509092" y="31611184"/>
            <a:ext cx="10896600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9CA396-E204-999F-610E-8D19BA6A3125}"/>
              </a:ext>
            </a:extLst>
          </p:cNvPr>
          <p:cNvSpPr txBox="1"/>
          <p:nvPr/>
        </p:nvSpPr>
        <p:spPr>
          <a:xfrm>
            <a:off x="16100563" y="31923893"/>
            <a:ext cx="13705575" cy="1160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 steady-state, the largest source of inaccuracy is likely to be the sensor placement error.</a:t>
            </a:r>
          </a:p>
          <a:p>
            <a:endParaRPr lang="en-US" sz="4400" dirty="0"/>
          </a:p>
          <a:p>
            <a:r>
              <a:rPr lang="en-US" sz="4400" dirty="0"/>
              <a:t>In a transient condition, the sensor thickness appears to be the most important factor in the sensor’s bandwidth. This is evidenced by the fact that 50 µm of glass (k = 1.5 W/</a:t>
            </a:r>
            <a:r>
              <a:rPr lang="en-US" sz="4400" dirty="0" err="1"/>
              <a:t>mK</a:t>
            </a:r>
            <a:r>
              <a:rPr lang="en-US" sz="4400" dirty="0"/>
              <a:t>) provides less attenuation than 150 µm of alumina (k = 33 W/</a:t>
            </a:r>
            <a:r>
              <a:rPr lang="en-US" sz="4400" dirty="0" err="1"/>
              <a:t>mK</a:t>
            </a:r>
            <a:r>
              <a:rPr lang="en-US" sz="4400" dirty="0"/>
              <a:t>).</a:t>
            </a:r>
          </a:p>
          <a:p>
            <a:endParaRPr lang="en-US" sz="4400" dirty="0"/>
          </a:p>
          <a:p>
            <a:r>
              <a:rPr lang="en-US" sz="4400" dirty="0"/>
              <a:t>Commonly available substrates (150 µm alumina, 50 µm glass) were able to provide adequate tracking of a grid-frequency heating profile.</a:t>
            </a:r>
          </a:p>
          <a:p>
            <a:endParaRPr lang="en-US" sz="4400" dirty="0"/>
          </a:p>
          <a:p>
            <a:r>
              <a:rPr lang="en-US" sz="4400" dirty="0"/>
              <a:t>Future work should focus on the impact of the substrate heat capacity as well as the effect of the adhesive layer.</a:t>
            </a:r>
          </a:p>
          <a:p>
            <a:endParaRPr lang="en-US" sz="4400" dirty="0"/>
          </a:p>
          <a:p>
            <a:endParaRPr lang="en-US" sz="4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021680E-785B-9FFD-DA80-AA8C964694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380099" y="18339278"/>
            <a:ext cx="5898854" cy="39045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EE8DB36-F6A5-7021-6788-C16F4954F83F}"/>
              </a:ext>
            </a:extLst>
          </p:cNvPr>
          <p:cNvSpPr txBox="1"/>
          <p:nvPr/>
        </p:nvSpPr>
        <p:spPr>
          <a:xfrm>
            <a:off x="23213355" y="22335315"/>
            <a:ext cx="63466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Sensor temperature at 1 Hz and 150 µm thickness, with several values of thermal conductivity.</a:t>
            </a:r>
          </a:p>
        </p:txBody>
      </p:sp>
    </p:spTree>
    <p:extLst>
      <p:ext uri="{BB962C8B-B14F-4D97-AF65-F5344CB8AC3E}">
        <p14:creationId xmlns:p14="http://schemas.microsoft.com/office/powerpoint/2010/main" val="4718968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14272</TotalTime>
  <Words>497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Carlson</dc:creator>
  <cp:lastModifiedBy>Nathan Carlson</cp:lastModifiedBy>
  <cp:revision>8</cp:revision>
  <dcterms:created xsi:type="dcterms:W3CDTF">2025-03-20T20:21:48Z</dcterms:created>
  <dcterms:modified xsi:type="dcterms:W3CDTF">2025-04-17T18:55:52Z</dcterms:modified>
</cp:coreProperties>
</file>