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D818-3D35-4B65-A412-1F78AFF52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61FCB-83CC-4A35-8022-F17B898A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2565-E013-4F35-B65B-7BAC254A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43515-045F-434A-9BB8-6AEA0249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215D9-FEFF-4F11-B3E6-98C27940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DD4D-8C8E-4E8F-A9B2-3B69C23E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0AF39-CD57-4E09-9889-FBE232C62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0720-CB65-499D-8401-3AC30264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3F0C7-92C8-4529-8765-4BE60D24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EA2D5-4FB6-4732-AC5F-2C9E2C16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9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EDB9D-CBB7-48AB-8786-C03CDD059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F0C80-676F-4AFA-B620-E94F1F38C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87236-FCD8-4280-91E2-3FE43CE6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CC3F5-F72E-4231-85E1-B939BD09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FC1E8-4E83-4238-B42D-6268A44A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917C-4C81-45FD-B6B3-B695BD7F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29F7-1508-4CF5-B34A-DCC26189B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13F1D-C019-491D-AC77-8922DB44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0925C-8587-4A60-A03B-1291D63C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F6F99-93B5-4E42-94A2-EB82FFDE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0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277C-D208-4200-9192-471EC187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4176C-5B4C-4ED9-A57F-C8556412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C34A9-940D-4B56-82DC-3AEEA471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4B62-D6EF-4498-B6BD-B25A1B32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75A6-EA0E-4AF4-8F82-EAC2A0CD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0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C3CD-EF11-40A5-9124-05B50886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3CD3-74EB-4F3B-BCE2-E8BD890DF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BF3EE-24F3-47F6-A05A-B1C04484A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D9515-51F5-47CB-8241-64CBB94A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76549-85AB-4235-BE2F-94428DE3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3A76C-BAA3-47FD-ADB3-EBF3F8C2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3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1DB2-DA40-44ED-B8D4-F17CF13E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15B95-0DD6-476F-A117-A176E5DD4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2F21B-1276-49C8-9BCB-7B3FCD13C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0178C-8D87-41ED-8687-9E9F7DB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A4E43-97F6-4474-8C4C-02B296E95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1B8F7-DC11-4FFF-BFD2-9081BAC9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FA52E-89FE-4AA8-8F61-E9666431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90638-799C-4204-AF7F-52868DA7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1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601C-A175-4362-833D-566DF2F9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DC10D-03A9-4C44-A34E-745E5B55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C08D6-7669-4F8D-BB01-EC335195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57895-C0F3-4905-A103-1BEA564B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5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2CD37-CAEC-4EA2-AD0C-32D86728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A15A4-0AF8-4E44-8517-2725FDA6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4E53E-DB2B-4E04-A98A-A715FA20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7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64D8-EF7E-4956-A89F-EA48916A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3B2C-5656-417A-8A0A-355E62751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BA424-AA91-4266-B424-60BB357A6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D5B89-8186-4C5A-B988-80478E00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A6828-2CF9-45FE-AC91-F3757242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DEB4E-9B4F-42E9-A0C1-9F14C587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A874-4308-4C3C-88CC-E8A1E4EE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4700B-7270-4571-8C6B-7AA94F14E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927D8-A5BC-4F31-9CC2-04B19BE65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8D3E3-BDD9-4064-99FA-5D6F63B9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72B19-8669-4FFF-96A6-D49AD358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CECA7-FCA6-4AEB-90C7-3B42BA10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8A968-0C2E-4E49-A7E4-68C3BCDB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10749-3C84-491D-8DF5-3A6733F61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742B-D2D2-4E19-A702-1E71D657D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F3E74-99A9-4E4E-92BF-C43B20EE7F0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9EA64-5532-4BB0-AA1E-CE09C4667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6318-3D59-4911-9EFD-15F845399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1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scholar_lookup?title=A%C2%A0new%20creep%20constitutive%20model%20for%20Eutectic%20solder%20alloy&amp;publication_year=2002&amp;author=X.Q.%20Sh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raysolders.com/wp-content/uploads/2023/06/TDS-for-Sac305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sdata.nist.gov/bitstream/handle/11115/173/Aluminum%20and%20Aluminum%20Alloys%20Davis.pdf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web.com/search/DataSheet.aspx?MatGUID=9aebe83845c04c1db5126fada6f76f7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key.com/en/products/detail/panasonic-electronic-components/EYG-S1014ZLAD/6575917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cker.com/h/en-us/silicone-rubber/silicone-gels/wacker-silgel-612-ab/p/000007546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768AA8-0642-41D2-9929-90E701A8C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6" y="1187042"/>
            <a:ext cx="5321119" cy="1864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00E4D9-470D-4CFD-933A-9B8ABEC61B3B}"/>
              </a:ext>
            </a:extLst>
          </p:cNvPr>
          <p:cNvSpPr txBox="1"/>
          <p:nvPr/>
        </p:nvSpPr>
        <p:spPr>
          <a:xfrm>
            <a:off x="452846" y="4344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https://www.sciencedirect.com/science/article/pii/S1359431113008831#bib32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7C0B66-D8C9-4506-A8D9-9C044D85034F}"/>
              </a:ext>
            </a:extLst>
          </p:cNvPr>
          <p:cNvSpPr txBox="1"/>
          <p:nvPr/>
        </p:nvSpPr>
        <p:spPr>
          <a:xfrm>
            <a:off x="7872549" y="757646"/>
            <a:ext cx="396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31: </a:t>
            </a:r>
            <a:r>
              <a:rPr lang="en-US" dirty="0">
                <a:hlinkClick r:id="rId3"/>
              </a:rPr>
              <a:t>https://scholar.google.com/scholar_lookup?title=A%C2%A0new%20creep%20constitutive%20model%20for%20Eutectic%20solder%20alloy&amp;publication_year=2002&amp;author=X.Q.%20Shi</a:t>
            </a:r>
            <a:endParaRPr lang="en-US" dirty="0"/>
          </a:p>
          <a:p>
            <a:endParaRPr lang="en-US" dirty="0"/>
          </a:p>
          <a:p>
            <a:r>
              <a:rPr lang="en-US" dirty="0"/>
              <a:t>32: https://scholar.google.com/scholar_lookup?title=Effect%20of%20Structural%20Design%20Parameters%20on%20Wafer%20Level%20CSP%20Ball%20Shear%20Strength%20and%20Their%20Influence%20on%20Accelerated%20Thermal%20Cycling%20Reliability&amp;publication_year=2010&amp;author=N.R.%20Lakhkar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0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DB4CEE-3D6B-406F-B665-85348EEB78D3}"/>
              </a:ext>
            </a:extLst>
          </p:cNvPr>
          <p:cNvSpPr txBox="1"/>
          <p:nvPr/>
        </p:nvSpPr>
        <p:spPr>
          <a:xfrm>
            <a:off x="940526" y="862149"/>
            <a:ext cx="2368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https://pmc.ncbi.nlm.nih.gov/articles/PMC7564005/?utm_source=chatgpt.com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B2ED0-7D66-4E68-8525-F15140874B00}"/>
              </a:ext>
            </a:extLst>
          </p:cNvPr>
          <p:cNvSpPr txBox="1"/>
          <p:nvPr/>
        </p:nvSpPr>
        <p:spPr>
          <a:xfrm>
            <a:off x="940526" y="2350365"/>
            <a:ext cx="560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SAC 305</a:t>
            </a:r>
          </a:p>
          <a:p>
            <a:r>
              <a:rPr lang="en-US" dirty="0"/>
              <a:t>Density: 7.38 g/cm3</a:t>
            </a:r>
          </a:p>
          <a:p>
            <a:r>
              <a:rPr lang="en-US" dirty="0"/>
              <a:t>Specific heat capacity: 0.232 J/</a:t>
            </a:r>
            <a:r>
              <a:rPr lang="en-US" dirty="0" err="1"/>
              <a:t>gK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8D289-77D4-435B-9063-DEE48777860B}"/>
              </a:ext>
            </a:extLst>
          </p:cNvPr>
          <p:cNvSpPr txBox="1"/>
          <p:nvPr/>
        </p:nvSpPr>
        <p:spPr>
          <a:xfrm>
            <a:off x="5904411" y="766354"/>
            <a:ext cx="245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https://pmc.ncbi.nlm.nih.gov/articles/PMC7564005/?utm_source=chatgpt.com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0ED4D-7B57-457E-BAED-B5E2A6CB67EB}"/>
              </a:ext>
            </a:extLst>
          </p:cNvPr>
          <p:cNvSpPr txBox="1"/>
          <p:nvPr/>
        </p:nvSpPr>
        <p:spPr>
          <a:xfrm>
            <a:off x="5904411" y="2350365"/>
            <a:ext cx="299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SAC 305 thermal conductivity: 59 W/</a:t>
            </a:r>
            <a:r>
              <a:rPr lang="en-US" dirty="0" err="1"/>
              <a:t>mK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90936-816F-47E7-B6D1-09847623E18B}"/>
              </a:ext>
            </a:extLst>
          </p:cNvPr>
          <p:cNvSpPr txBox="1"/>
          <p:nvPr/>
        </p:nvSpPr>
        <p:spPr>
          <a:xfrm>
            <a:off x="1175657" y="4432663"/>
            <a:ext cx="2325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https://arraysolders.com/wp-content/uploads/2023/06/TDS-for-Sac305.pdf</a:t>
            </a:r>
            <a:endParaRPr lang="en-US" dirty="0"/>
          </a:p>
          <a:p>
            <a:r>
              <a:rPr lang="en-US" dirty="0"/>
              <a:t>SAC305 electrical conductivity: 8.5 × 10^6 S/m</a:t>
            </a:r>
          </a:p>
        </p:txBody>
      </p:sp>
    </p:spTree>
    <p:extLst>
      <p:ext uri="{BB962C8B-B14F-4D97-AF65-F5344CB8AC3E}">
        <p14:creationId xmlns:p14="http://schemas.microsoft.com/office/powerpoint/2010/main" val="260165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779AAA-4D17-4B32-9C66-1E84AA2CF62F}"/>
              </a:ext>
            </a:extLst>
          </p:cNvPr>
          <p:cNvSpPr txBox="1"/>
          <p:nvPr/>
        </p:nvSpPr>
        <p:spPr>
          <a:xfrm>
            <a:off x="783771" y="1114697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https://www.sciencedirect.com/science/article/pii/S0022024801016736?utm_source=chatgpt.com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099C-63C7-4037-9368-0ADA89C1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33" y="2529146"/>
            <a:ext cx="3657600" cy="3641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479165-C48F-4E10-9D41-21EC4CB94E8E}"/>
              </a:ext>
            </a:extLst>
          </p:cNvPr>
          <p:cNvSpPr txBox="1"/>
          <p:nvPr/>
        </p:nvSpPr>
        <p:spPr>
          <a:xfrm>
            <a:off x="5599612" y="837698"/>
            <a:ext cx="2673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https://www.globalspec.com/reference/25095/203279/chapter-4-thermal-properties?utm_source=chatgpt.com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F6F62-F5CF-4777-AB11-66930F45A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612" y="2529146"/>
            <a:ext cx="1271067" cy="2554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D8F97C-0885-48A8-885F-5D7EC6094EA0}"/>
              </a:ext>
            </a:extLst>
          </p:cNvPr>
          <p:cNvSpPr txBox="1"/>
          <p:nvPr/>
        </p:nvSpPr>
        <p:spPr>
          <a:xfrm>
            <a:off x="8895722" y="837698"/>
            <a:ext cx="26735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https://www.researchgate.net/publication/231153972_Modelling_of_the_elastic_properties_of_crystalline_silicon_using_lattice_dynamics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FE3565-8FCC-4F2F-A326-D312A8E3A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470" y="3085444"/>
            <a:ext cx="2491752" cy="252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5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60A2A8-8856-42AA-B613-388C2D220895}"/>
              </a:ext>
            </a:extLst>
          </p:cNvPr>
          <p:cNvSpPr txBox="1"/>
          <p:nvPr/>
        </p:nvSpPr>
        <p:spPr>
          <a:xfrm>
            <a:off x="1079863" y="522514"/>
            <a:ext cx="2934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https://www.matweb.com/search/DataSheet.aspx?MatGUID=0cd1edf33ac145ee93a0aa6fc666c0e0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0E87C-8776-4B5A-8106-F738687C6EA8}"/>
              </a:ext>
            </a:extLst>
          </p:cNvPr>
          <p:cNvSpPr txBox="1"/>
          <p:nvPr/>
        </p:nvSpPr>
        <p:spPr>
          <a:xfrm>
            <a:off x="1184366" y="2151017"/>
            <a:ext cx="3831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site for general info about aluminum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59C1E-5CEB-4F64-A8CC-31A93B8EDD07}"/>
              </a:ext>
            </a:extLst>
          </p:cNvPr>
          <p:cNvSpPr txBox="1"/>
          <p:nvPr/>
        </p:nvSpPr>
        <p:spPr>
          <a:xfrm>
            <a:off x="7123610" y="1837509"/>
            <a:ext cx="4188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https://materialsdata.nist.gov/bitstream/handle/11115/173/Aluminum%20and%20Aluminum%20Alloys%20Davis.pdf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Al density: 2.7 g/cm3</a:t>
            </a:r>
          </a:p>
        </p:txBody>
      </p:sp>
    </p:spTree>
    <p:extLst>
      <p:ext uri="{BB962C8B-B14F-4D97-AF65-F5344CB8AC3E}">
        <p14:creationId xmlns:p14="http://schemas.microsoft.com/office/powerpoint/2010/main" val="28838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77321-4857-4284-87C5-0C68A79E6B37}"/>
              </a:ext>
            </a:extLst>
          </p:cNvPr>
          <p:cNvSpPr txBox="1"/>
          <p:nvPr/>
        </p:nvSpPr>
        <p:spPr>
          <a:xfrm>
            <a:off x="670560" y="1672046"/>
            <a:ext cx="274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https://www.matweb.com/search/DataSheet.aspx?MatGUID=9aebe83845c04c1db5126fada6f76f7e</a:t>
            </a:r>
            <a:endParaRPr lang="en-US" dirty="0"/>
          </a:p>
          <a:p>
            <a:endParaRPr lang="en-US" dirty="0"/>
          </a:p>
          <a:p>
            <a:r>
              <a:rPr lang="en-US" dirty="0"/>
              <a:t>Good source for copper properties</a:t>
            </a:r>
          </a:p>
        </p:txBody>
      </p:sp>
    </p:spTree>
    <p:extLst>
      <p:ext uri="{BB962C8B-B14F-4D97-AF65-F5344CB8AC3E}">
        <p14:creationId xmlns:p14="http://schemas.microsoft.com/office/powerpoint/2010/main" val="300083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C28377-1658-4D6A-B40B-BABCD64DBBCD}"/>
              </a:ext>
            </a:extLst>
          </p:cNvPr>
          <p:cNvSpPr txBox="1"/>
          <p:nvPr/>
        </p:nvSpPr>
        <p:spPr>
          <a:xfrm>
            <a:off x="722811" y="444137"/>
            <a:ext cx="3466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https://www.digikey.com/en/products/detail/panasonic-electronic-components/EYG-S1014ZLAD/6575917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for graphite datasheet</a:t>
            </a:r>
          </a:p>
          <a:p>
            <a:endParaRPr lang="en-US" dirty="0"/>
          </a:p>
          <a:p>
            <a:r>
              <a:rPr lang="en-US" dirty="0"/>
              <a:t>Leave other material properties</a:t>
            </a:r>
          </a:p>
        </p:txBody>
      </p:sp>
    </p:spTree>
    <p:extLst>
      <p:ext uri="{BB962C8B-B14F-4D97-AF65-F5344CB8AC3E}">
        <p14:creationId xmlns:p14="http://schemas.microsoft.com/office/powerpoint/2010/main" val="1455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4DEB3A-2B04-42A7-B043-9E894AB670A4}"/>
              </a:ext>
            </a:extLst>
          </p:cNvPr>
          <p:cNvSpPr txBox="1"/>
          <p:nvPr/>
        </p:nvSpPr>
        <p:spPr>
          <a:xfrm>
            <a:off x="1062446" y="696686"/>
            <a:ext cx="721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Mica is from supplier, the only supplied constant is 3 W/</a:t>
            </a:r>
            <a:r>
              <a:rPr lang="en-US" dirty="0" err="1"/>
              <a:t>mK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6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09EEF6-64E4-4135-AA02-3751AC6D2A01}"/>
              </a:ext>
            </a:extLst>
          </p:cNvPr>
          <p:cNvSpPr txBox="1"/>
          <p:nvPr/>
        </p:nvSpPr>
        <p:spPr>
          <a:xfrm>
            <a:off x="531222" y="505097"/>
            <a:ext cx="3457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https://www.wacker.com/h/en-us/silicone-rubber/silicone-gels/wacker-silgel-612-ab/p/000007546</a:t>
            </a:r>
            <a:endParaRPr lang="en-US" dirty="0"/>
          </a:p>
          <a:p>
            <a:endParaRPr lang="en-US" dirty="0"/>
          </a:p>
          <a:p>
            <a:r>
              <a:rPr lang="en-US" dirty="0"/>
              <a:t>Silicone gel:</a:t>
            </a:r>
          </a:p>
          <a:p>
            <a:r>
              <a:rPr lang="en-US" dirty="0"/>
              <a:t>Density: 9.7 kg/m^3</a:t>
            </a:r>
          </a:p>
          <a:p>
            <a:r>
              <a:rPr lang="en-US" dirty="0"/>
              <a:t>Resistivity: 10^17 ohm-m</a:t>
            </a:r>
          </a:p>
          <a:p>
            <a:r>
              <a:rPr lang="en-US" dirty="0"/>
              <a:t>Permittivity: 2.7</a:t>
            </a:r>
          </a:p>
        </p:txBody>
      </p:sp>
    </p:spTree>
    <p:extLst>
      <p:ext uri="{BB962C8B-B14F-4D97-AF65-F5344CB8AC3E}">
        <p14:creationId xmlns:p14="http://schemas.microsoft.com/office/powerpoint/2010/main" val="298187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466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lab</cp:lastModifiedBy>
  <cp:revision>14</cp:revision>
  <dcterms:created xsi:type="dcterms:W3CDTF">2025-07-14T15:52:41Z</dcterms:created>
  <dcterms:modified xsi:type="dcterms:W3CDTF">2025-07-17T22:11:22Z</dcterms:modified>
</cp:coreProperties>
</file>