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9" autoAdjust="0"/>
    <p:restoredTop sz="86428" autoAdjust="0"/>
  </p:normalViewPr>
  <p:slideViewPr>
    <p:cSldViewPr snapToGrid="0">
      <p:cViewPr varScale="1">
        <p:scale>
          <a:sx n="75" d="100"/>
          <a:sy n="75" d="100"/>
        </p:scale>
        <p:origin x="173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BB1DF-C981-486B-AE82-D06F5963CB9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58975" y="1143000"/>
            <a:ext cx="294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A6BC3-D994-48DD-A1AE-B78A47EE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A6BC3-D994-48DD-A1AE-B78A47EE8C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95078"/>
            <a:ext cx="10363200" cy="445685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723804"/>
            <a:ext cx="9144000" cy="309075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5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7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81567"/>
            <a:ext cx="262890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81567"/>
            <a:ext cx="7734300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91514"/>
            <a:ext cx="10515600" cy="532510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567000"/>
            <a:ext cx="10515600" cy="28003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07833"/>
            <a:ext cx="518160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81570"/>
            <a:ext cx="105156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138171"/>
            <a:ext cx="5157787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76140"/>
            <a:ext cx="515778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138171"/>
            <a:ext cx="5183188" cy="153796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76140"/>
            <a:ext cx="5183188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43196"/>
            <a:ext cx="6172200" cy="909743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53440"/>
            <a:ext cx="3932237" cy="298704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43196"/>
            <a:ext cx="6172200" cy="909743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840480"/>
            <a:ext cx="3932237" cy="7114964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570"/>
            <a:ext cx="105156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407833"/>
            <a:ext cx="105156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D695-A71B-459B-AB51-338B5A636636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865189"/>
            <a:ext cx="2743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F068-C0BE-44D6-9A84-FA6A8C8D32AE}"/>
              </a:ext>
            </a:extLst>
          </p:cNvPr>
          <p:cNvSpPr txBox="1"/>
          <p:nvPr/>
        </p:nvSpPr>
        <p:spPr>
          <a:xfrm>
            <a:off x="442826" y="319598"/>
            <a:ext cx="54365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Seo</a:t>
            </a:r>
            <a:r>
              <a:rPr lang="en-US" sz="800" dirty="0"/>
              <a:t> Yeon Jo, </a:t>
            </a:r>
            <a:r>
              <a:rPr lang="en-US" sz="800" dirty="0" err="1"/>
              <a:t>Gyu</a:t>
            </a:r>
            <a:r>
              <a:rPr lang="en-US" sz="800" dirty="0"/>
              <a:t>-Jang Sim, </a:t>
            </a:r>
            <a:r>
              <a:rPr lang="en-US" sz="800" dirty="0" err="1"/>
              <a:t>Eun</a:t>
            </a:r>
            <a:r>
              <a:rPr lang="en-US" sz="800" dirty="0"/>
              <a:t> </a:t>
            </a:r>
            <a:r>
              <a:rPr lang="en-US" sz="800" dirty="0" err="1"/>
              <a:t>Jeong</a:t>
            </a:r>
            <a:r>
              <a:rPr lang="en-US" sz="800" dirty="0"/>
              <a:t> Park, </a:t>
            </a:r>
            <a:r>
              <a:rPr lang="en-US" sz="800" dirty="0" err="1"/>
              <a:t>Jinheung</a:t>
            </a:r>
            <a:r>
              <a:rPr lang="en-US" sz="800" dirty="0"/>
              <a:t> Park, Jung Yun Won, </a:t>
            </a:r>
            <a:r>
              <a:rPr lang="en-US" sz="800" dirty="0" err="1"/>
              <a:t>Hansol</a:t>
            </a:r>
            <a:r>
              <a:rPr lang="en-US" sz="800" dirty="0"/>
              <a:t> Kim, </a:t>
            </a:r>
            <a:r>
              <a:rPr lang="en-US" sz="800" dirty="0" err="1"/>
              <a:t>Myoung-Gyu</a:t>
            </a:r>
            <a:r>
              <a:rPr lang="en-US" sz="800" dirty="0"/>
              <a:t> Lee,</a:t>
            </a:r>
          </a:p>
          <a:p>
            <a:r>
              <a:rPr lang="en-US" sz="800" dirty="0"/>
              <a:t>Effect of solder void on mechanical and thermal properties of flip-chip light-emitting diode: Statistical analysis based on finite element modeling,</a:t>
            </a:r>
          </a:p>
          <a:p>
            <a:r>
              <a:rPr lang="en-US" sz="800" dirty="0" err="1"/>
              <a:t>Heliyon</a:t>
            </a:r>
            <a:r>
              <a:rPr lang="en-US" sz="800" dirty="0"/>
              <a:t>,</a:t>
            </a:r>
          </a:p>
          <a:p>
            <a:r>
              <a:rPr lang="en-US" sz="800" dirty="0"/>
              <a:t>Volume 10, Issue 12,</a:t>
            </a:r>
          </a:p>
          <a:p>
            <a:r>
              <a:rPr lang="en-US" sz="800" dirty="0"/>
              <a:t>2024,</a:t>
            </a:r>
          </a:p>
          <a:p>
            <a:r>
              <a:rPr lang="en-US" sz="800" dirty="0"/>
              <a:t>e33242,</a:t>
            </a:r>
          </a:p>
          <a:p>
            <a:r>
              <a:rPr lang="en-US" sz="800" dirty="0"/>
              <a:t>ISSN 2405-8440,</a:t>
            </a:r>
          </a:p>
          <a:p>
            <a:r>
              <a:rPr lang="en-US" sz="800" dirty="0"/>
              <a:t>https://doi.org/10.1016/j.heliyon.2024.e33242.</a:t>
            </a:r>
          </a:p>
          <a:p>
            <a:r>
              <a:rPr lang="en-US" sz="800" dirty="0"/>
              <a:t>(https://www.sciencedirect.com/science/article/pii/S2405844024092739)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8E3C2-5DF7-4613-BE95-DEBB7FEC8D92}"/>
              </a:ext>
            </a:extLst>
          </p:cNvPr>
          <p:cNvSpPr txBox="1"/>
          <p:nvPr/>
        </p:nvSpPr>
        <p:spPr>
          <a:xfrm>
            <a:off x="845509" y="1674991"/>
            <a:ext cx="60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reference point for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Modeled solder-copper bond as a cohesive surface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A269A-3AB7-4F1A-AEF9-1B42A4D9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208" y="263921"/>
            <a:ext cx="4193695" cy="2004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5F914-4708-4F3F-B4F5-B8560815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208" y="2683145"/>
            <a:ext cx="4232351" cy="3607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D581BF-5C68-45E1-9EED-92FEEFB19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975" y="2508647"/>
            <a:ext cx="2762636" cy="2095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12F0BF-981C-4E3C-8E3E-793035EC6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56" y="2674353"/>
            <a:ext cx="3196796" cy="2114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2C2997-F0E9-4195-9876-1C45CC73C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937" y="5141959"/>
            <a:ext cx="4815691" cy="904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54762B-2CD0-4209-9150-CCAFF6AC1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056" y="7191375"/>
            <a:ext cx="3089097" cy="3296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81DD98-7442-4679-8A90-6821D59D1FE9}"/>
              </a:ext>
            </a:extLst>
          </p:cNvPr>
          <p:cNvSpPr txBox="1"/>
          <p:nvPr/>
        </p:nvSpPr>
        <p:spPr>
          <a:xfrm>
            <a:off x="442826" y="6431710"/>
            <a:ext cx="3387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linear regression for void position as well as percentage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8B5B49-6F04-4CB9-A3D9-5412C093418D}"/>
              </a:ext>
            </a:extLst>
          </p:cNvPr>
          <p:cNvSpPr txBox="1"/>
          <p:nvPr/>
        </p:nvSpPr>
        <p:spPr>
          <a:xfrm>
            <a:off x="5130293" y="7078041"/>
            <a:ext cx="56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general source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E111B00-EECE-45D2-9BB3-02972F35CD15}"/>
              </a:ext>
            </a:extLst>
          </p:cNvPr>
          <p:cNvSpPr/>
          <p:nvPr/>
        </p:nvSpPr>
        <p:spPr>
          <a:xfrm>
            <a:off x="4657725" y="852462"/>
            <a:ext cx="790575" cy="790575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EFFC60EA-68CA-4B3E-AD13-EA735B78E7DF}"/>
              </a:ext>
            </a:extLst>
          </p:cNvPr>
          <p:cNvSpPr/>
          <p:nvPr/>
        </p:nvSpPr>
        <p:spPr>
          <a:xfrm>
            <a:off x="5679760" y="876559"/>
            <a:ext cx="790575" cy="790575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48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34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C0B287-8F26-419F-9015-FB977527A4F7}"/>
              </a:ext>
            </a:extLst>
          </p:cNvPr>
          <p:cNvSpPr txBox="1"/>
          <p:nvPr/>
        </p:nvSpPr>
        <p:spPr>
          <a:xfrm>
            <a:off x="352425" y="66675"/>
            <a:ext cx="1192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Auxillary</a:t>
            </a:r>
            <a:r>
              <a:rPr lang="en-US" b="1" dirty="0"/>
              <a:t>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0D139-0732-4581-A796-DDA1E6A3C7A9}"/>
              </a:ext>
            </a:extLst>
          </p:cNvPr>
          <p:cNvSpPr txBox="1"/>
          <p:nvPr/>
        </p:nvSpPr>
        <p:spPr>
          <a:xfrm>
            <a:off x="704849" y="714375"/>
            <a:ext cx="10467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Details about Anand model: https://scholar.google.com/scholar_lookup?title=Constitutive%20equations%20for%20hot-working%20of%20metals&amp;publication_year=1985&amp;author=L.%20Anand</a:t>
            </a:r>
          </a:p>
        </p:txBody>
      </p:sp>
    </p:spTree>
    <p:extLst>
      <p:ext uri="{BB962C8B-B14F-4D97-AF65-F5344CB8AC3E}">
        <p14:creationId xmlns:p14="http://schemas.microsoft.com/office/powerpoint/2010/main" val="29437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21C22-C9F3-42CB-B60D-62DA625C6E35}"/>
              </a:ext>
            </a:extLst>
          </p:cNvPr>
          <p:cNvSpPr txBox="1"/>
          <p:nvPr/>
        </p:nvSpPr>
        <p:spPr>
          <a:xfrm>
            <a:off x="257175" y="323850"/>
            <a:ext cx="3752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Michael I. Okereke, </a:t>
            </a:r>
            <a:r>
              <a:rPr lang="en-US" sz="800" dirty="0" err="1"/>
              <a:t>Yuxiao</a:t>
            </a:r>
            <a:r>
              <a:rPr lang="en-US" sz="800" dirty="0"/>
              <a:t> Ling,</a:t>
            </a:r>
          </a:p>
          <a:p>
            <a:r>
              <a:rPr lang="en-US" sz="800" dirty="0"/>
              <a:t>A computational investigation of the effect of three-dimensional void morphology on the thermal resistance of solder thermal interface materials,</a:t>
            </a:r>
          </a:p>
          <a:p>
            <a:r>
              <a:rPr lang="en-US" sz="800" dirty="0"/>
              <a:t>Applied Thermal Engineering,</a:t>
            </a:r>
          </a:p>
          <a:p>
            <a:r>
              <a:rPr lang="en-US" sz="800" dirty="0"/>
              <a:t>Volume 142,</a:t>
            </a:r>
          </a:p>
          <a:p>
            <a:r>
              <a:rPr lang="en-US" sz="800" dirty="0"/>
              <a:t>2018,</a:t>
            </a:r>
          </a:p>
          <a:p>
            <a:r>
              <a:rPr lang="en-US" sz="800" dirty="0"/>
              <a:t>Pages 346-360,</a:t>
            </a:r>
          </a:p>
          <a:p>
            <a:r>
              <a:rPr lang="en-US" sz="800" dirty="0"/>
              <a:t>ISSN 1359-4311,</a:t>
            </a:r>
          </a:p>
          <a:p>
            <a:r>
              <a:rPr lang="en-US" sz="800" dirty="0"/>
              <a:t>https://doi.org/10.1016/j.applthermaleng.2018.07.002.</a:t>
            </a:r>
          </a:p>
          <a:p>
            <a:r>
              <a:rPr lang="en-US" sz="800" dirty="0"/>
              <a:t>(https://www.sciencedirect.com/science/article/pii/S1359431118320465)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6069F-AF65-4327-A75D-682737B33175}"/>
              </a:ext>
            </a:extLst>
          </p:cNvPr>
          <p:cNvSpPr txBox="1"/>
          <p:nvPr/>
        </p:nvSpPr>
        <p:spPr>
          <a:xfrm>
            <a:off x="4800600" y="323850"/>
            <a:ext cx="558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study generates 3-D voids and then computes the thermal resistance. One problem is that it just sets a temperature boundary condition on the chip and not electrically models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97358-43DF-4136-B62A-50FF9E848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63" y="2128653"/>
            <a:ext cx="3934374" cy="2638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A2BE2-1C15-4F63-8D5D-DDDC2DD06914}"/>
              </a:ext>
            </a:extLst>
          </p:cNvPr>
          <p:cNvSpPr txBox="1"/>
          <p:nvPr/>
        </p:nvSpPr>
        <p:spPr>
          <a:xfrm>
            <a:off x="5048250" y="2128653"/>
            <a:ext cx="473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 thermal differences between spherical and cylindrical shapes, but not enough to be super important. It might have a bigger impact on stress though.</a:t>
            </a:r>
          </a:p>
        </p:txBody>
      </p:sp>
    </p:spTree>
    <p:extLst>
      <p:ext uri="{BB962C8B-B14F-4D97-AF65-F5344CB8AC3E}">
        <p14:creationId xmlns:p14="http://schemas.microsoft.com/office/powerpoint/2010/main" val="155847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0AA08-B5E9-45A6-85FB-A216641EFF27}"/>
              </a:ext>
            </a:extLst>
          </p:cNvPr>
          <p:cNvSpPr txBox="1"/>
          <p:nvPr/>
        </p:nvSpPr>
        <p:spPr>
          <a:xfrm>
            <a:off x="352425" y="447675"/>
            <a:ext cx="31051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Amy S. Fleischer, Li-</a:t>
            </a:r>
            <a:r>
              <a:rPr lang="en-US" sz="800" dirty="0" err="1"/>
              <a:t>hsin</a:t>
            </a:r>
            <a:r>
              <a:rPr lang="en-US" sz="800" dirty="0"/>
              <a:t> Chang, Barry C. Johnson,</a:t>
            </a:r>
          </a:p>
          <a:p>
            <a:r>
              <a:rPr lang="en-US" sz="800" dirty="0"/>
              <a:t>The effect of die attach voiding on the thermal resistance of chip level packages,</a:t>
            </a:r>
          </a:p>
          <a:p>
            <a:r>
              <a:rPr lang="en-US" sz="800" dirty="0"/>
              <a:t>Microelectronics Reliability,</a:t>
            </a:r>
          </a:p>
          <a:p>
            <a:r>
              <a:rPr lang="en-US" sz="800" dirty="0"/>
              <a:t>Volume 46, Issues 5–6,</a:t>
            </a:r>
          </a:p>
          <a:p>
            <a:r>
              <a:rPr lang="en-US" sz="800" dirty="0"/>
              <a:t>2006,</a:t>
            </a:r>
          </a:p>
          <a:p>
            <a:r>
              <a:rPr lang="en-US" sz="800" dirty="0"/>
              <a:t>Pages 794-804,</a:t>
            </a:r>
          </a:p>
          <a:p>
            <a:r>
              <a:rPr lang="en-US" sz="800" dirty="0"/>
              <a:t>ISSN 0026-2714,</a:t>
            </a:r>
          </a:p>
          <a:p>
            <a:r>
              <a:rPr lang="en-US" sz="800" dirty="0"/>
              <a:t>https://doi.org/10.1016/j.microrel.2005.01.019.</a:t>
            </a:r>
          </a:p>
          <a:p>
            <a:r>
              <a:rPr lang="en-US" sz="800" dirty="0"/>
              <a:t>(https://www.sciencedirect.com/science/article/pii/S0026271405002945)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2E730-F6D9-4B09-B034-880B1093544B}"/>
              </a:ext>
            </a:extLst>
          </p:cNvPr>
          <p:cNvSpPr txBox="1"/>
          <p:nvPr/>
        </p:nvSpPr>
        <p:spPr>
          <a:xfrm>
            <a:off x="4705350" y="523875"/>
            <a:ext cx="467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Etches small voids into the back of the chip which allows the precise control of void % and spacing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A2A2C-2E71-426A-B5BB-CD1AB9BD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143249"/>
            <a:ext cx="2941078" cy="2776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3FC0D7-70CE-46BB-A583-ACC418197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3143249"/>
            <a:ext cx="3491300" cy="29283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CAA1A-6F48-4C04-B8E7-1B2360762413}"/>
              </a:ext>
            </a:extLst>
          </p:cNvPr>
          <p:cNvSpPr txBox="1"/>
          <p:nvPr/>
        </p:nvSpPr>
        <p:spPr>
          <a:xfrm>
            <a:off x="1076325" y="2238375"/>
            <a:ext cx="562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thing showed is that a large central void is very bad</a:t>
            </a:r>
          </a:p>
          <a:p>
            <a:r>
              <a:rPr lang="en-US" dirty="0"/>
              <a:t>EXPERIMENTAL evidence for large vs distributed</a:t>
            </a:r>
          </a:p>
        </p:txBody>
      </p:sp>
    </p:spTree>
    <p:extLst>
      <p:ext uri="{BB962C8B-B14F-4D97-AF65-F5344CB8AC3E}">
        <p14:creationId xmlns:p14="http://schemas.microsoft.com/office/powerpoint/2010/main" val="165053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4E0B9-6320-4F9E-9E2F-05C48AA7F034}"/>
              </a:ext>
            </a:extLst>
          </p:cNvPr>
          <p:cNvSpPr txBox="1"/>
          <p:nvPr/>
        </p:nvSpPr>
        <p:spPr>
          <a:xfrm>
            <a:off x="152400" y="133350"/>
            <a:ext cx="34480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Van </a:t>
            </a:r>
            <a:r>
              <a:rPr lang="en-US" sz="800" dirty="0" err="1"/>
              <a:t>Nhat</a:t>
            </a:r>
            <a:r>
              <a:rPr lang="en-US" sz="800" dirty="0"/>
              <a:t> Le, </a:t>
            </a:r>
            <a:r>
              <a:rPr lang="en-US" sz="800" dirty="0" err="1"/>
              <a:t>Lahouari</a:t>
            </a:r>
            <a:r>
              <a:rPr lang="en-US" sz="800" dirty="0"/>
              <a:t> </a:t>
            </a:r>
            <a:r>
              <a:rPr lang="en-US" sz="800" dirty="0" err="1"/>
              <a:t>Benabou</a:t>
            </a:r>
            <a:r>
              <a:rPr lang="en-US" sz="800" dirty="0"/>
              <a:t>, Victor </a:t>
            </a:r>
            <a:r>
              <a:rPr lang="en-US" sz="800" dirty="0" err="1"/>
              <a:t>Etgens</a:t>
            </a:r>
            <a:r>
              <a:rPr lang="en-US" sz="800" dirty="0"/>
              <a:t>, Quang Bang Tao,</a:t>
            </a:r>
          </a:p>
          <a:p>
            <a:r>
              <a:rPr lang="en-US" sz="800" dirty="0"/>
              <a:t>Finite element analysis of the effect of process-induced voids on the fatigue lifetime of a lead-free solder joint under thermal cycling,</a:t>
            </a:r>
          </a:p>
          <a:p>
            <a:r>
              <a:rPr lang="en-US" sz="800" dirty="0"/>
              <a:t>Microelectronics Reliability,</a:t>
            </a:r>
          </a:p>
          <a:p>
            <a:r>
              <a:rPr lang="en-US" sz="800" dirty="0"/>
              <a:t>Volume 65,</a:t>
            </a:r>
          </a:p>
          <a:p>
            <a:r>
              <a:rPr lang="en-US" sz="800" dirty="0"/>
              <a:t>2016,</a:t>
            </a:r>
          </a:p>
          <a:p>
            <a:r>
              <a:rPr lang="en-US" sz="800" dirty="0"/>
              <a:t>Pages 243-254,</a:t>
            </a:r>
          </a:p>
          <a:p>
            <a:r>
              <a:rPr lang="en-US" sz="800" dirty="0"/>
              <a:t>ISSN 0026-2714,</a:t>
            </a:r>
          </a:p>
          <a:p>
            <a:r>
              <a:rPr lang="en-US" sz="800" dirty="0"/>
              <a:t>https://doi.org/10.1016/j.microrel.2016.07.098.</a:t>
            </a:r>
          </a:p>
          <a:p>
            <a:r>
              <a:rPr lang="en-US" sz="800" dirty="0"/>
              <a:t>(https://www.sciencedirect.com/science/article/pii/S0026271416302426)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34252-C787-468D-B151-1CFCD6DA9968}"/>
              </a:ext>
            </a:extLst>
          </p:cNvPr>
          <p:cNvSpPr txBox="1"/>
          <p:nvPr/>
        </p:nvSpPr>
        <p:spPr>
          <a:xfrm>
            <a:off x="4619625" y="495300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Anand’s </a:t>
            </a:r>
            <a:r>
              <a:rPr lang="en-US" dirty="0" err="1"/>
              <a:t>visco</a:t>
            </a:r>
            <a:r>
              <a:rPr lang="en-US" dirty="0"/>
              <a:t>-plastic model (most popular model)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324AE-442A-4446-A169-66F94A242BA7}"/>
              </a:ext>
            </a:extLst>
          </p:cNvPr>
          <p:cNvSpPr txBox="1"/>
          <p:nvPr/>
        </p:nvSpPr>
        <p:spPr>
          <a:xfrm>
            <a:off x="4619625" y="967859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Focused on power electronics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F5E5D163-D18A-48F7-B8C6-C5041E348B8C}"/>
              </a:ext>
            </a:extLst>
          </p:cNvPr>
          <p:cNvSpPr/>
          <p:nvPr/>
        </p:nvSpPr>
        <p:spPr>
          <a:xfrm>
            <a:off x="3600450" y="361950"/>
            <a:ext cx="790575" cy="79057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59889-9A5B-4BD7-884F-A03B7C64FACA}"/>
              </a:ext>
            </a:extLst>
          </p:cNvPr>
          <p:cNvSpPr txBox="1"/>
          <p:nvPr/>
        </p:nvSpPr>
        <p:spPr>
          <a:xfrm>
            <a:off x="4695825" y="1619250"/>
            <a:ext cx="42862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MCRVEGen</a:t>
            </a:r>
            <a:r>
              <a:rPr lang="en-US" dirty="0"/>
              <a:t> program to automatically generate voids based on the experimental diameter distribution (lognormal distribution)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 cyclical loading profile based on environmental temp change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68434-AAEF-43D6-88C3-37BB1F9B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8" y="3655635"/>
            <a:ext cx="6325483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CDEAE1-6208-4941-BC93-7A29EE5DD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9" y="4872028"/>
            <a:ext cx="6354062" cy="495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95903B-3BAC-4314-BB28-9BCA3E114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" y="5692020"/>
            <a:ext cx="656364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4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4C04A-1B5C-45E7-8638-9519395D262A}"/>
              </a:ext>
            </a:extLst>
          </p:cNvPr>
          <p:cNvSpPr txBox="1"/>
          <p:nvPr/>
        </p:nvSpPr>
        <p:spPr>
          <a:xfrm>
            <a:off x="317988" y="350228"/>
            <a:ext cx="4686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Kenny C. </a:t>
            </a:r>
            <a:r>
              <a:rPr lang="en-US" sz="800" dirty="0" err="1"/>
              <a:t>Otiaba</a:t>
            </a:r>
            <a:r>
              <a:rPr lang="en-US" sz="800" dirty="0"/>
              <a:t>, M.I. Okereke, R.S. Bhatti,</a:t>
            </a:r>
          </a:p>
          <a:p>
            <a:r>
              <a:rPr lang="en-US" sz="800" dirty="0"/>
              <a:t>Numerical assessment of the effect of void morphology on thermo-mechanical performance of solder thermal interface material,</a:t>
            </a:r>
          </a:p>
          <a:p>
            <a:r>
              <a:rPr lang="en-US" sz="800" dirty="0"/>
              <a:t>Applied Thermal Engineering,</a:t>
            </a:r>
          </a:p>
          <a:p>
            <a:r>
              <a:rPr lang="en-US" sz="800" dirty="0"/>
              <a:t>Volume 64, Issues 1–2,</a:t>
            </a:r>
          </a:p>
          <a:p>
            <a:r>
              <a:rPr lang="en-US" sz="800" dirty="0"/>
              <a:t>2014,</a:t>
            </a:r>
          </a:p>
          <a:p>
            <a:r>
              <a:rPr lang="en-US" sz="800" dirty="0"/>
              <a:t>Pages 51-63,</a:t>
            </a:r>
          </a:p>
          <a:p>
            <a:r>
              <a:rPr lang="en-US" sz="800" dirty="0"/>
              <a:t>ISSN 1359-4311,</a:t>
            </a:r>
          </a:p>
          <a:p>
            <a:r>
              <a:rPr lang="en-US" sz="800" dirty="0"/>
              <a:t>https://doi.org/10.1016/j.applthermaleng.2013.12.006.</a:t>
            </a:r>
          </a:p>
          <a:p>
            <a:r>
              <a:rPr lang="en-US" sz="800" dirty="0"/>
              <a:t>(https://www.sciencedirect.com/science/article/pii/S1359431113008831)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B92DE-DA4C-4890-AC89-5218EC8C003C}"/>
              </a:ext>
            </a:extLst>
          </p:cNvPr>
          <p:cNvSpPr txBox="1"/>
          <p:nvPr/>
        </p:nvSpPr>
        <p:spPr>
          <a:xfrm>
            <a:off x="1002324" y="4466492"/>
            <a:ext cx="4492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Anand’s </a:t>
            </a:r>
            <a:r>
              <a:rPr lang="en-US" dirty="0" err="1"/>
              <a:t>vistoplastic</a:t>
            </a:r>
            <a:r>
              <a:rPr lang="en-US" dirty="0"/>
              <a:t> material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uses volumetric strain energy concentration to show where the damage sites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699186-2A18-43F9-A2D2-466C6DBF81E6}"/>
              </a:ext>
            </a:extLst>
          </p:cNvPr>
          <p:cNvSpPr txBox="1"/>
          <p:nvPr/>
        </p:nvSpPr>
        <p:spPr>
          <a:xfrm>
            <a:off x="6756400" y="215900"/>
            <a:ext cx="2476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COME BACK LATER</a:t>
            </a:r>
          </a:p>
        </p:txBody>
      </p:sp>
    </p:spTree>
    <p:extLst>
      <p:ext uri="{BB962C8B-B14F-4D97-AF65-F5344CB8AC3E}">
        <p14:creationId xmlns:p14="http://schemas.microsoft.com/office/powerpoint/2010/main" val="4535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8C8AE-09DE-49BA-8746-DD45BC83D059}"/>
              </a:ext>
            </a:extLst>
          </p:cNvPr>
          <p:cNvSpPr txBox="1"/>
          <p:nvPr/>
        </p:nvSpPr>
        <p:spPr>
          <a:xfrm>
            <a:off x="895739" y="429208"/>
            <a:ext cx="5200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S. Fukunaga and T. Funaki, "A Novel Transient Thermal Characterization System for Power Modules," in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HelveticaNeue Regular"/>
              </a:rPr>
              <a:t>IEEE Journal of Emerging and Selected Topics in Power Electronics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,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: 10.1109/JESTPE.2025.3561893.</a:t>
            </a:r>
            <a:endParaRPr 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E2F15-110E-4469-B219-603A5F191432}"/>
              </a:ext>
            </a:extLst>
          </p:cNvPr>
          <p:cNvSpPr txBox="1"/>
          <p:nvPr/>
        </p:nvSpPr>
        <p:spPr>
          <a:xfrm>
            <a:off x="733425" y="1162050"/>
            <a:ext cx="5048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structure function method on power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the maximum cut-off time for square root of t extrapolation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on the moving average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 explanation of algorithm, but doesn’t really add anything new other than the better filter</a:t>
            </a:r>
          </a:p>
        </p:txBody>
      </p:sp>
    </p:spTree>
    <p:extLst>
      <p:ext uri="{BB962C8B-B14F-4D97-AF65-F5344CB8AC3E}">
        <p14:creationId xmlns:p14="http://schemas.microsoft.com/office/powerpoint/2010/main" val="75593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8C8AE-09DE-49BA-8746-DD45BC83D059}"/>
              </a:ext>
            </a:extLst>
          </p:cNvPr>
          <p:cNvSpPr txBox="1"/>
          <p:nvPr/>
        </p:nvSpPr>
        <p:spPr>
          <a:xfrm>
            <a:off x="895739" y="429208"/>
            <a:ext cx="5200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Hiroshi Onodera, Nobuyuki Shishido, Daisuke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Asari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, Hiroshi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Isono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,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Wataru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 Saito,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Effect of solder junction void variation in power semiconductor package on power cycle lifetime,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Microelectronics Reliability,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Volume 161,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2024,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115471,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ISSN 0026-2714,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https://doi.org/10.1016/j.microrel.2024.115471.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(https://www.sciencedirect.com/science/article/pii/S0026271424001513)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E2F15-110E-4469-B219-603A5F191432}"/>
              </a:ext>
            </a:extLst>
          </p:cNvPr>
          <p:cNvSpPr txBox="1"/>
          <p:nvPr/>
        </p:nvSpPr>
        <p:spPr>
          <a:xfrm>
            <a:off x="5486400" y="-3475863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between void ratio and </a:t>
            </a:r>
          </a:p>
        </p:txBody>
      </p:sp>
      <p:pic>
        <p:nvPicPr>
          <p:cNvPr id="1026" name="Picture 2" descr="Apple PNG Clip Art - Best WEB Clipart">
            <a:extLst>
              <a:ext uri="{FF2B5EF4-FFF2-40B4-BE49-F238E27FC236}">
                <a16:creationId xmlns:a16="http://schemas.microsoft.com/office/drawing/2014/main" id="{9F3C0EED-1057-414B-AB9F-47990E94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175" y="267462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3E151-7866-4456-BB7D-53AFD19F4E8A}"/>
              </a:ext>
            </a:extLst>
          </p:cNvPr>
          <p:cNvSpPr txBox="1"/>
          <p:nvPr/>
        </p:nvSpPr>
        <p:spPr>
          <a:xfrm>
            <a:off x="1047750" y="2000250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Relationship between voids and </a:t>
            </a:r>
            <a:r>
              <a:rPr lang="en-US" b="1" dirty="0"/>
              <a:t>Power Module </a:t>
            </a:r>
            <a:r>
              <a:rPr lang="en-US" dirty="0"/>
              <a:t>cycling lifetime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6B51B-C8DE-42A2-BA01-F6FF9E05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39" y="3017294"/>
            <a:ext cx="6506483" cy="1057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1D6FE1-FA6F-431E-ADC1-3353671FD042}"/>
              </a:ext>
            </a:extLst>
          </p:cNvPr>
          <p:cNvSpPr txBox="1"/>
          <p:nvPr/>
        </p:nvSpPr>
        <p:spPr>
          <a:xfrm>
            <a:off x="895739" y="4341883"/>
            <a:ext cx="478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location of the voids had a bigger impact on lifetime than void %</a:t>
            </a:r>
          </a:p>
        </p:txBody>
      </p:sp>
    </p:spTree>
    <p:extLst>
      <p:ext uri="{BB962C8B-B14F-4D97-AF65-F5344CB8AC3E}">
        <p14:creationId xmlns:p14="http://schemas.microsoft.com/office/powerpoint/2010/main" val="362456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8C8AE-09DE-49BA-8746-DD45BC83D059}"/>
              </a:ext>
            </a:extLst>
          </p:cNvPr>
          <p:cNvSpPr txBox="1"/>
          <p:nvPr/>
        </p:nvSpPr>
        <p:spPr>
          <a:xfrm>
            <a:off x="895739" y="429208"/>
            <a:ext cx="5200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G. Yang, D. Liu, Z. Li, W. Wang, T. Wang and X. Heng, "Analysis of the influence of voids in solder layer on IGBT failure based on ANSYS," </a:t>
            </a:r>
            <a:r>
              <a:rPr lang="en-US" sz="800" b="0" i="1" dirty="0">
                <a:solidFill>
                  <a:srgbClr val="333333"/>
                </a:solidFill>
                <a:effectLst/>
                <a:latin typeface="HelveticaNeue Regular"/>
              </a:rPr>
              <a:t>2021 IEEE 16th Conference on Industrial Electronics and Applications (ICIEA)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, Chengdu, China, 2021, pp. 768-773,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: 10.1109/ICIEA51954.2021.9516102.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E2F15-110E-4469-B219-603A5F191432}"/>
              </a:ext>
            </a:extLst>
          </p:cNvPr>
          <p:cNvSpPr txBox="1"/>
          <p:nvPr/>
        </p:nvSpPr>
        <p:spPr>
          <a:xfrm>
            <a:off x="5486400" y="-3475863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between void ratio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3E151-7866-4456-BB7D-53AFD19F4E8A}"/>
              </a:ext>
            </a:extLst>
          </p:cNvPr>
          <p:cNvSpPr txBox="1"/>
          <p:nvPr/>
        </p:nvSpPr>
        <p:spPr>
          <a:xfrm>
            <a:off x="895739" y="1200150"/>
            <a:ext cx="3333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IGBT </a:t>
            </a:r>
            <a:r>
              <a:rPr lang="en-US" dirty="0"/>
              <a:t>temperature distribution under different void sizes and positions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482B8-3703-4E79-877C-BC800B65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436" y="429208"/>
            <a:ext cx="2028825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4E682C-D3AC-43F6-9B2F-AB18B0757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2660673"/>
            <a:ext cx="4777420" cy="1838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1ECA8D-FE67-4924-BCB2-338D7DBF8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300" y="4813038"/>
            <a:ext cx="3556000" cy="25550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E23C52-9037-48C1-A25C-19A8C47E2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952" y="7776924"/>
            <a:ext cx="7384096" cy="1088828"/>
          </a:xfrm>
          <a:prstGeom prst="rect">
            <a:avLst/>
          </a:prstGeom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2D1E6711-D50D-4F7C-8C94-F7D519B47F2A}"/>
              </a:ext>
            </a:extLst>
          </p:cNvPr>
          <p:cNvSpPr/>
          <p:nvPr/>
        </p:nvSpPr>
        <p:spPr>
          <a:xfrm>
            <a:off x="7615237" y="738770"/>
            <a:ext cx="790575" cy="79057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0FC764-B0A8-4106-8EFC-E786A9D43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4484681"/>
            <a:ext cx="3556001" cy="23419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9E6096-CA09-43FE-A7A6-3C8C13589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3952" y="9647914"/>
            <a:ext cx="6801107" cy="22017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A770D6-EF0F-455B-94B4-B9DFECB155B4}"/>
              </a:ext>
            </a:extLst>
          </p:cNvPr>
          <p:cNvSpPr txBox="1"/>
          <p:nvPr/>
        </p:nvSpPr>
        <p:spPr>
          <a:xfrm>
            <a:off x="9463720" y="10564146"/>
            <a:ext cx="166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#2 dubious</a:t>
            </a:r>
          </a:p>
        </p:txBody>
      </p:sp>
    </p:spTree>
    <p:extLst>
      <p:ext uri="{BB962C8B-B14F-4D97-AF65-F5344CB8AC3E}">
        <p14:creationId xmlns:p14="http://schemas.microsoft.com/office/powerpoint/2010/main" val="351398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8C8AE-09DE-49BA-8746-DD45BC83D059}"/>
              </a:ext>
            </a:extLst>
          </p:cNvPr>
          <p:cNvSpPr txBox="1"/>
          <p:nvPr/>
        </p:nvSpPr>
        <p:spPr>
          <a:xfrm>
            <a:off x="895739" y="429208"/>
            <a:ext cx="5200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Kenny C.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Otiaba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, R.S. Bhatti, N.N.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Ekere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, S. Mallik, M.O.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Alam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, E.H.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Amalu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, M. </a:t>
            </a:r>
            <a:r>
              <a:rPr lang="en-US" sz="800" b="0" i="0" dirty="0" err="1">
                <a:solidFill>
                  <a:srgbClr val="333333"/>
                </a:solidFill>
                <a:effectLst/>
                <a:latin typeface="HelveticaNeue Regular"/>
              </a:rPr>
              <a:t>Ekpu</a:t>
            </a:r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Numerical study on thermal impacts of different void patterns on performance of chip-scale packaged power device,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Microelectronics Reliability,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Volume 52, Issue 7,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2012,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Pages 1409-1419,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ISSN 0026-2714,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https://doi.org/10.1016/j.microrel.2012.01.015.</a:t>
            </a:r>
          </a:p>
          <a:p>
            <a:r>
              <a:rPr lang="en-US" sz="800" b="0" i="0" dirty="0">
                <a:solidFill>
                  <a:srgbClr val="333333"/>
                </a:solidFill>
                <a:effectLst/>
                <a:latin typeface="HelveticaNeue Regular"/>
              </a:rPr>
              <a:t>(https://www.sciencedirect.com/science/article/pii/S0026271412000339)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E2F15-110E-4469-B219-603A5F191432}"/>
              </a:ext>
            </a:extLst>
          </p:cNvPr>
          <p:cNvSpPr txBox="1"/>
          <p:nvPr/>
        </p:nvSpPr>
        <p:spPr>
          <a:xfrm>
            <a:off x="5486400" y="-3475863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Relationship between void ratio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3E151-7866-4456-BB7D-53AFD19F4E8A}"/>
              </a:ext>
            </a:extLst>
          </p:cNvPr>
          <p:cNvSpPr txBox="1"/>
          <p:nvPr/>
        </p:nvSpPr>
        <p:spPr>
          <a:xfrm>
            <a:off x="895739" y="2038350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Smaller-scale power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B5828-13CB-4CB8-8852-F8BA9756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00" y="813316"/>
            <a:ext cx="1600200" cy="140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6D65E8-1040-434E-AEC5-59EFC2CE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06" y="2976302"/>
            <a:ext cx="5820587" cy="3724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D2FE4-AE01-4A27-9F6B-65D2C36F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658" y="3124802"/>
            <a:ext cx="4002084" cy="34277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9FFF19-038A-4F27-A552-A32AC8393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23" y="7454382"/>
            <a:ext cx="6344535" cy="12955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889036-D97A-4853-846A-623CE4696B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3714" y="7077794"/>
            <a:ext cx="3677163" cy="27531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126A73-BC1F-4327-B43D-DFE5B460F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976" y="10326198"/>
            <a:ext cx="3848637" cy="2353003"/>
          </a:xfrm>
          <a:prstGeom prst="rect">
            <a:avLst/>
          </a:prstGeom>
        </p:spPr>
      </p:pic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1CAB171-0916-40AA-AF76-6AF14B5FFB03}"/>
              </a:ext>
            </a:extLst>
          </p:cNvPr>
          <p:cNvSpPr/>
          <p:nvPr/>
        </p:nvSpPr>
        <p:spPr>
          <a:xfrm>
            <a:off x="6440487" y="988063"/>
            <a:ext cx="790575" cy="790575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D55239E-7B22-4A43-A0A7-ACA1DED2D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6129" y="8971910"/>
            <a:ext cx="3381847" cy="22005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AEAD2A2-1B4E-4F83-80A7-4A954D07CA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122" y="8971910"/>
            <a:ext cx="3715268" cy="21148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054EA2-C39C-49D1-8DA1-9BAFC59CA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5700" y="11185317"/>
            <a:ext cx="2164039" cy="16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</TotalTime>
  <Words>1011</Words>
  <Application>Microsoft Office PowerPoint</Application>
  <PresentationFormat>Custom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HelveticaNeue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41</cp:revision>
  <dcterms:created xsi:type="dcterms:W3CDTF">2025-07-14T15:13:13Z</dcterms:created>
  <dcterms:modified xsi:type="dcterms:W3CDTF">2025-07-28T21:31:57Z</dcterms:modified>
</cp:coreProperties>
</file>