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9" autoAdjust="0"/>
    <p:restoredTop sz="86428" autoAdjust="0"/>
  </p:normalViewPr>
  <p:slideViewPr>
    <p:cSldViewPr snapToGrid="0">
      <p:cViewPr>
        <p:scale>
          <a:sx n="100" d="100"/>
          <a:sy n="100" d="100"/>
        </p:scale>
        <p:origin x="774" y="-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BB1DF-C981-486B-AE82-D06F5963CB9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8975" y="1143000"/>
            <a:ext cx="294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A6BC3-D994-48DD-A1AE-B78A47EE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A6BC3-D994-48DD-A1AE-B78A47EE8C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95078"/>
            <a:ext cx="103632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723804"/>
            <a:ext cx="91440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5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7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1567"/>
            <a:ext cx="262890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1567"/>
            <a:ext cx="773430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91514"/>
            <a:ext cx="10515600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567000"/>
            <a:ext cx="10515600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70"/>
            <a:ext cx="105156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38171"/>
            <a:ext cx="515778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76140"/>
            <a:ext cx="515778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138171"/>
            <a:ext cx="5183188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76140"/>
            <a:ext cx="518318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43196"/>
            <a:ext cx="6172200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43196"/>
            <a:ext cx="6172200" cy="90974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570"/>
            <a:ext cx="105156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07833"/>
            <a:ext cx="105156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D695-A71B-459B-AB51-338B5A63663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F068-C0BE-44D6-9A84-FA6A8C8D32AE}"/>
              </a:ext>
            </a:extLst>
          </p:cNvPr>
          <p:cNvSpPr txBox="1"/>
          <p:nvPr/>
        </p:nvSpPr>
        <p:spPr>
          <a:xfrm>
            <a:off x="442826" y="319598"/>
            <a:ext cx="5436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Seo</a:t>
            </a:r>
            <a:r>
              <a:rPr lang="en-US" sz="800" dirty="0"/>
              <a:t> Yeon Jo, </a:t>
            </a:r>
            <a:r>
              <a:rPr lang="en-US" sz="800" dirty="0" err="1"/>
              <a:t>Gyu</a:t>
            </a:r>
            <a:r>
              <a:rPr lang="en-US" sz="800" dirty="0"/>
              <a:t>-Jang Sim, </a:t>
            </a:r>
            <a:r>
              <a:rPr lang="en-US" sz="800" dirty="0" err="1"/>
              <a:t>Eun</a:t>
            </a:r>
            <a:r>
              <a:rPr lang="en-US" sz="800" dirty="0"/>
              <a:t> </a:t>
            </a:r>
            <a:r>
              <a:rPr lang="en-US" sz="800" dirty="0" err="1"/>
              <a:t>Jeong</a:t>
            </a:r>
            <a:r>
              <a:rPr lang="en-US" sz="800" dirty="0"/>
              <a:t> Park, </a:t>
            </a:r>
            <a:r>
              <a:rPr lang="en-US" sz="800" dirty="0" err="1"/>
              <a:t>Jinheung</a:t>
            </a:r>
            <a:r>
              <a:rPr lang="en-US" sz="800" dirty="0"/>
              <a:t> Park, Jung Yun Won, </a:t>
            </a:r>
            <a:r>
              <a:rPr lang="en-US" sz="800" dirty="0" err="1"/>
              <a:t>Hansol</a:t>
            </a:r>
            <a:r>
              <a:rPr lang="en-US" sz="800" dirty="0"/>
              <a:t> Kim, </a:t>
            </a:r>
            <a:r>
              <a:rPr lang="en-US" sz="800" dirty="0" err="1"/>
              <a:t>Myoung-Gyu</a:t>
            </a:r>
            <a:r>
              <a:rPr lang="en-US" sz="800" dirty="0"/>
              <a:t> Lee,</a:t>
            </a:r>
          </a:p>
          <a:p>
            <a:r>
              <a:rPr lang="en-US" sz="800" dirty="0"/>
              <a:t>Effect of solder void on mechanical and thermal properties of flip-chip light-emitting diode: Statistical analysis based on finite element modeling,</a:t>
            </a:r>
          </a:p>
          <a:p>
            <a:r>
              <a:rPr lang="en-US" sz="800" dirty="0" err="1"/>
              <a:t>Heliyon</a:t>
            </a:r>
            <a:r>
              <a:rPr lang="en-US" sz="800" dirty="0"/>
              <a:t>,</a:t>
            </a:r>
          </a:p>
          <a:p>
            <a:r>
              <a:rPr lang="en-US" sz="800" dirty="0"/>
              <a:t>Volume 10, Issue 12,</a:t>
            </a:r>
          </a:p>
          <a:p>
            <a:r>
              <a:rPr lang="en-US" sz="800" dirty="0"/>
              <a:t>2024,</a:t>
            </a:r>
          </a:p>
          <a:p>
            <a:r>
              <a:rPr lang="en-US" sz="800" dirty="0"/>
              <a:t>e33242,</a:t>
            </a:r>
          </a:p>
          <a:p>
            <a:r>
              <a:rPr lang="en-US" sz="800" dirty="0"/>
              <a:t>ISSN 2405-8440,</a:t>
            </a:r>
          </a:p>
          <a:p>
            <a:r>
              <a:rPr lang="en-US" sz="800" dirty="0"/>
              <a:t>https://doi.org/10.1016/j.heliyon.2024.e33242.</a:t>
            </a:r>
          </a:p>
          <a:p>
            <a:r>
              <a:rPr lang="en-US" sz="800" dirty="0"/>
              <a:t>(https://www.sciencedirect.com/science/article/pii/S2405844024092739)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8E3C2-5DF7-4613-BE95-DEBB7FEC8D92}"/>
              </a:ext>
            </a:extLst>
          </p:cNvPr>
          <p:cNvSpPr txBox="1"/>
          <p:nvPr/>
        </p:nvSpPr>
        <p:spPr>
          <a:xfrm>
            <a:off x="845509" y="1674991"/>
            <a:ext cx="60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reference point for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Modeled solder-copper bond as a cohesive surface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A269A-3AB7-4F1A-AEF9-1B42A4D9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08" y="263921"/>
            <a:ext cx="4193695" cy="2004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35F914-4708-4F3F-B4F5-B8560815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208" y="2683145"/>
            <a:ext cx="4232351" cy="3607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D581BF-5C68-45E1-9EED-92FEEFB19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975" y="2508647"/>
            <a:ext cx="2762636" cy="2095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12F0BF-981C-4E3C-8E3E-793035EC6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56" y="2674353"/>
            <a:ext cx="3196796" cy="2114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2C2997-F0E9-4195-9876-1C45CC73C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937" y="5141959"/>
            <a:ext cx="4815691" cy="9047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54762B-2CD0-4209-9150-CCAFF6AC1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056" y="7191375"/>
            <a:ext cx="3089097" cy="3296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81DD98-7442-4679-8A90-6821D59D1FE9}"/>
              </a:ext>
            </a:extLst>
          </p:cNvPr>
          <p:cNvSpPr txBox="1"/>
          <p:nvPr/>
        </p:nvSpPr>
        <p:spPr>
          <a:xfrm>
            <a:off x="442826" y="6431710"/>
            <a:ext cx="338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linear regression for void position as well as percentage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B5B49-6F04-4CB9-A3D9-5412C093418D}"/>
              </a:ext>
            </a:extLst>
          </p:cNvPr>
          <p:cNvSpPr txBox="1"/>
          <p:nvPr/>
        </p:nvSpPr>
        <p:spPr>
          <a:xfrm>
            <a:off x="5130293" y="7078041"/>
            <a:ext cx="56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general source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E111B00-EECE-45D2-9BB3-02972F35CD15}"/>
              </a:ext>
            </a:extLst>
          </p:cNvPr>
          <p:cNvSpPr/>
          <p:nvPr/>
        </p:nvSpPr>
        <p:spPr>
          <a:xfrm>
            <a:off x="4657725" y="852462"/>
            <a:ext cx="790575" cy="79057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21C22-C9F3-42CB-B60D-62DA625C6E35}"/>
              </a:ext>
            </a:extLst>
          </p:cNvPr>
          <p:cNvSpPr txBox="1"/>
          <p:nvPr/>
        </p:nvSpPr>
        <p:spPr>
          <a:xfrm>
            <a:off x="257175" y="323850"/>
            <a:ext cx="3752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Michael I. Okereke, </a:t>
            </a:r>
            <a:r>
              <a:rPr lang="en-US" sz="800" dirty="0" err="1"/>
              <a:t>Yuxiao</a:t>
            </a:r>
            <a:r>
              <a:rPr lang="en-US" sz="800" dirty="0"/>
              <a:t> Ling,</a:t>
            </a:r>
          </a:p>
          <a:p>
            <a:r>
              <a:rPr lang="en-US" sz="800" dirty="0"/>
              <a:t>A computational investigation of the effect of three-dimensional void morphology on the thermal resistance of solder thermal interface materials,</a:t>
            </a:r>
          </a:p>
          <a:p>
            <a:r>
              <a:rPr lang="en-US" sz="800" dirty="0"/>
              <a:t>Applied Thermal Engineering,</a:t>
            </a:r>
          </a:p>
          <a:p>
            <a:r>
              <a:rPr lang="en-US" sz="800" dirty="0"/>
              <a:t>Volume 142,</a:t>
            </a:r>
          </a:p>
          <a:p>
            <a:r>
              <a:rPr lang="en-US" sz="800" dirty="0"/>
              <a:t>2018,</a:t>
            </a:r>
          </a:p>
          <a:p>
            <a:r>
              <a:rPr lang="en-US" sz="800" dirty="0"/>
              <a:t>Pages 346-360,</a:t>
            </a:r>
          </a:p>
          <a:p>
            <a:r>
              <a:rPr lang="en-US" sz="800" dirty="0"/>
              <a:t>ISSN 1359-4311,</a:t>
            </a:r>
          </a:p>
          <a:p>
            <a:r>
              <a:rPr lang="en-US" sz="800" dirty="0"/>
              <a:t>https://doi.org/10.1016/j.applthermaleng.2018.07.002.</a:t>
            </a:r>
          </a:p>
          <a:p>
            <a:r>
              <a:rPr lang="en-US" sz="800" dirty="0"/>
              <a:t>(https://www.sciencedirect.com/science/article/pii/S1359431118320465)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6069F-AF65-4327-A75D-682737B33175}"/>
              </a:ext>
            </a:extLst>
          </p:cNvPr>
          <p:cNvSpPr txBox="1"/>
          <p:nvPr/>
        </p:nvSpPr>
        <p:spPr>
          <a:xfrm>
            <a:off x="4800600" y="323850"/>
            <a:ext cx="558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study generates 3-D voids and then computes the thermal resistance. One problem is that it just sets a temperature boundary condition on the chip and not electrically models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97358-43DF-4136-B62A-50FF9E84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63" y="2128653"/>
            <a:ext cx="3934374" cy="2638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A2BE2-1C15-4F63-8D5D-DDDC2DD06914}"/>
              </a:ext>
            </a:extLst>
          </p:cNvPr>
          <p:cNvSpPr txBox="1"/>
          <p:nvPr/>
        </p:nvSpPr>
        <p:spPr>
          <a:xfrm>
            <a:off x="5048250" y="2128653"/>
            <a:ext cx="473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 thermal differences between spherical and cylindrical shapes, but not enough to be super important. It might have a bigger impact on stress though.</a:t>
            </a:r>
          </a:p>
        </p:txBody>
      </p:sp>
    </p:spTree>
    <p:extLst>
      <p:ext uri="{BB962C8B-B14F-4D97-AF65-F5344CB8AC3E}">
        <p14:creationId xmlns:p14="http://schemas.microsoft.com/office/powerpoint/2010/main" val="15584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0AA08-B5E9-45A6-85FB-A216641EFF27}"/>
              </a:ext>
            </a:extLst>
          </p:cNvPr>
          <p:cNvSpPr txBox="1"/>
          <p:nvPr/>
        </p:nvSpPr>
        <p:spPr>
          <a:xfrm>
            <a:off x="352425" y="447675"/>
            <a:ext cx="3105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Amy S. Fleischer, Li-</a:t>
            </a:r>
            <a:r>
              <a:rPr lang="en-US" sz="800" dirty="0" err="1"/>
              <a:t>hsin</a:t>
            </a:r>
            <a:r>
              <a:rPr lang="en-US" sz="800" dirty="0"/>
              <a:t> Chang, Barry C. Johnson,</a:t>
            </a:r>
          </a:p>
          <a:p>
            <a:r>
              <a:rPr lang="en-US" sz="800" dirty="0"/>
              <a:t>The effect of die attach voiding on the thermal resistance of chip level packages,</a:t>
            </a:r>
          </a:p>
          <a:p>
            <a:r>
              <a:rPr lang="en-US" sz="800" dirty="0"/>
              <a:t>Microelectronics Reliability,</a:t>
            </a:r>
          </a:p>
          <a:p>
            <a:r>
              <a:rPr lang="en-US" sz="800" dirty="0"/>
              <a:t>Volume 46, Issues 5–6,</a:t>
            </a:r>
          </a:p>
          <a:p>
            <a:r>
              <a:rPr lang="en-US" sz="800" dirty="0"/>
              <a:t>2006,</a:t>
            </a:r>
          </a:p>
          <a:p>
            <a:r>
              <a:rPr lang="en-US" sz="800" dirty="0"/>
              <a:t>Pages 794-804,</a:t>
            </a:r>
          </a:p>
          <a:p>
            <a:r>
              <a:rPr lang="en-US" sz="800" dirty="0"/>
              <a:t>ISSN 0026-2714,</a:t>
            </a:r>
          </a:p>
          <a:p>
            <a:r>
              <a:rPr lang="en-US" sz="800" dirty="0"/>
              <a:t>https://doi.org/10.1016/j.microrel.2005.01.019.</a:t>
            </a:r>
          </a:p>
          <a:p>
            <a:r>
              <a:rPr lang="en-US" sz="800" dirty="0"/>
              <a:t>(https://www.sciencedirect.com/science/article/pii/S0026271405002945)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2E730-F6D9-4B09-B034-880B1093544B}"/>
              </a:ext>
            </a:extLst>
          </p:cNvPr>
          <p:cNvSpPr txBox="1"/>
          <p:nvPr/>
        </p:nvSpPr>
        <p:spPr>
          <a:xfrm>
            <a:off x="4705350" y="523875"/>
            <a:ext cx="467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Etches small voids into the back of the chip which allows the precise control of void % and spacing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A2A2C-2E71-426A-B5BB-CD1AB9BD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143249"/>
            <a:ext cx="2941078" cy="2776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FC0D7-70CE-46BB-A583-ACC41819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3143249"/>
            <a:ext cx="3491300" cy="2928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CAA1A-6F48-4C04-B8E7-1B2360762413}"/>
              </a:ext>
            </a:extLst>
          </p:cNvPr>
          <p:cNvSpPr txBox="1"/>
          <p:nvPr/>
        </p:nvSpPr>
        <p:spPr>
          <a:xfrm>
            <a:off x="1076325" y="2238375"/>
            <a:ext cx="562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thing showed is that a large central void is very bad</a:t>
            </a:r>
          </a:p>
        </p:txBody>
      </p:sp>
    </p:spTree>
    <p:extLst>
      <p:ext uri="{BB962C8B-B14F-4D97-AF65-F5344CB8AC3E}">
        <p14:creationId xmlns:p14="http://schemas.microsoft.com/office/powerpoint/2010/main" val="165053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4E0B9-6320-4F9E-9E2F-05C48AA7F034}"/>
              </a:ext>
            </a:extLst>
          </p:cNvPr>
          <p:cNvSpPr txBox="1"/>
          <p:nvPr/>
        </p:nvSpPr>
        <p:spPr>
          <a:xfrm>
            <a:off x="152400" y="133350"/>
            <a:ext cx="34480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Van </a:t>
            </a:r>
            <a:r>
              <a:rPr lang="en-US" sz="800" dirty="0" err="1"/>
              <a:t>Nhat</a:t>
            </a:r>
            <a:r>
              <a:rPr lang="en-US" sz="800" dirty="0"/>
              <a:t> Le, </a:t>
            </a:r>
            <a:r>
              <a:rPr lang="en-US" sz="800" dirty="0" err="1"/>
              <a:t>Lahouari</a:t>
            </a:r>
            <a:r>
              <a:rPr lang="en-US" sz="800" dirty="0"/>
              <a:t> </a:t>
            </a:r>
            <a:r>
              <a:rPr lang="en-US" sz="800" dirty="0" err="1"/>
              <a:t>Benabou</a:t>
            </a:r>
            <a:r>
              <a:rPr lang="en-US" sz="800" dirty="0"/>
              <a:t>, Victor </a:t>
            </a:r>
            <a:r>
              <a:rPr lang="en-US" sz="800" dirty="0" err="1"/>
              <a:t>Etgens</a:t>
            </a:r>
            <a:r>
              <a:rPr lang="en-US" sz="800" dirty="0"/>
              <a:t>, Quang Bang Tao,</a:t>
            </a:r>
          </a:p>
          <a:p>
            <a:r>
              <a:rPr lang="en-US" sz="800" dirty="0"/>
              <a:t>Finite element analysis of the effect of process-induced voids on the fatigue lifetime of a lead-free solder joint under thermal cycling,</a:t>
            </a:r>
          </a:p>
          <a:p>
            <a:r>
              <a:rPr lang="en-US" sz="800" dirty="0"/>
              <a:t>Microelectronics Reliability,</a:t>
            </a:r>
          </a:p>
          <a:p>
            <a:r>
              <a:rPr lang="en-US" sz="800" dirty="0"/>
              <a:t>Volume 65,</a:t>
            </a:r>
          </a:p>
          <a:p>
            <a:r>
              <a:rPr lang="en-US" sz="800" dirty="0"/>
              <a:t>2016,</a:t>
            </a:r>
          </a:p>
          <a:p>
            <a:r>
              <a:rPr lang="en-US" sz="800" dirty="0"/>
              <a:t>Pages 243-254,</a:t>
            </a:r>
          </a:p>
          <a:p>
            <a:r>
              <a:rPr lang="en-US" sz="800" dirty="0"/>
              <a:t>ISSN 0026-2714,</a:t>
            </a:r>
          </a:p>
          <a:p>
            <a:r>
              <a:rPr lang="en-US" sz="800" dirty="0"/>
              <a:t>https://doi.org/10.1016/j.microrel.2016.07.098.</a:t>
            </a:r>
          </a:p>
          <a:p>
            <a:r>
              <a:rPr lang="en-US" sz="800" dirty="0"/>
              <a:t>(https://www.sciencedirect.com/science/article/pii/S0026271416302426)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34252-C787-468D-B151-1CFCD6DA9968}"/>
              </a:ext>
            </a:extLst>
          </p:cNvPr>
          <p:cNvSpPr txBox="1"/>
          <p:nvPr/>
        </p:nvSpPr>
        <p:spPr>
          <a:xfrm>
            <a:off x="4619625" y="495300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Anand’s </a:t>
            </a:r>
            <a:r>
              <a:rPr lang="en-US" dirty="0" err="1"/>
              <a:t>visco</a:t>
            </a:r>
            <a:r>
              <a:rPr lang="en-US" dirty="0"/>
              <a:t>-plastic model (most popular model)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324AE-442A-4446-A169-66F94A242BA7}"/>
              </a:ext>
            </a:extLst>
          </p:cNvPr>
          <p:cNvSpPr txBox="1"/>
          <p:nvPr/>
        </p:nvSpPr>
        <p:spPr>
          <a:xfrm>
            <a:off x="4619625" y="967859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Focused on power electronics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5E5D163-D18A-48F7-B8C6-C5041E348B8C}"/>
              </a:ext>
            </a:extLst>
          </p:cNvPr>
          <p:cNvSpPr/>
          <p:nvPr/>
        </p:nvSpPr>
        <p:spPr>
          <a:xfrm>
            <a:off x="3600450" y="361950"/>
            <a:ext cx="790575" cy="79057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59889-9A5B-4BD7-884F-A03B7C64FACA}"/>
              </a:ext>
            </a:extLst>
          </p:cNvPr>
          <p:cNvSpPr txBox="1"/>
          <p:nvPr/>
        </p:nvSpPr>
        <p:spPr>
          <a:xfrm>
            <a:off x="4695825" y="1619250"/>
            <a:ext cx="4286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/>
              <a:t>MCRVEGen</a:t>
            </a:r>
            <a:r>
              <a:rPr lang="en-US" dirty="0"/>
              <a:t> program to automatically generate voids based on the experimental diameter distribution (lognormal distribution)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cyclical loading profile based on environmental temp change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68434-AAEF-43D6-88C3-37BB1F9B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08" y="3655635"/>
            <a:ext cx="6325483" cy="952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DEAE1-6208-4941-BC93-7A29EE5D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9" y="4872028"/>
            <a:ext cx="6354062" cy="495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5903B-3BAC-4314-BB28-9BCA3E114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0" y="5692020"/>
            <a:ext cx="656364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4C04A-1B5C-45E7-8638-9519395D262A}"/>
              </a:ext>
            </a:extLst>
          </p:cNvPr>
          <p:cNvSpPr txBox="1"/>
          <p:nvPr/>
        </p:nvSpPr>
        <p:spPr>
          <a:xfrm>
            <a:off x="317988" y="350228"/>
            <a:ext cx="468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Kenny C. </a:t>
            </a:r>
            <a:r>
              <a:rPr lang="en-US" sz="800" dirty="0" err="1"/>
              <a:t>Otiaba</a:t>
            </a:r>
            <a:r>
              <a:rPr lang="en-US" sz="800" dirty="0"/>
              <a:t>, M.I. Okereke, R.S. Bhatti,</a:t>
            </a:r>
          </a:p>
          <a:p>
            <a:r>
              <a:rPr lang="en-US" sz="800" dirty="0"/>
              <a:t>Numerical assessment of the effect of void morphology on thermo-mechanical performance of solder thermal interface material,</a:t>
            </a:r>
          </a:p>
          <a:p>
            <a:r>
              <a:rPr lang="en-US" sz="800" dirty="0"/>
              <a:t>Applied Thermal Engineering,</a:t>
            </a:r>
          </a:p>
          <a:p>
            <a:r>
              <a:rPr lang="en-US" sz="800" dirty="0"/>
              <a:t>Volume 64, Issues 1–2,</a:t>
            </a:r>
          </a:p>
          <a:p>
            <a:r>
              <a:rPr lang="en-US" sz="800" dirty="0"/>
              <a:t>2014,</a:t>
            </a:r>
          </a:p>
          <a:p>
            <a:r>
              <a:rPr lang="en-US" sz="800" dirty="0"/>
              <a:t>Pages 51-63,</a:t>
            </a:r>
          </a:p>
          <a:p>
            <a:r>
              <a:rPr lang="en-US" sz="800" dirty="0"/>
              <a:t>ISSN 1359-4311,</a:t>
            </a:r>
          </a:p>
          <a:p>
            <a:r>
              <a:rPr lang="en-US" sz="800" dirty="0"/>
              <a:t>https://doi.org/10.1016/j.applthermaleng.2013.12.006.</a:t>
            </a:r>
          </a:p>
          <a:p>
            <a:r>
              <a:rPr lang="en-US" sz="800" dirty="0"/>
              <a:t>(https://www.sciencedirect.com/science/article/pii/S1359431113008831)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B92DE-DA4C-4890-AC89-5218EC8C003C}"/>
              </a:ext>
            </a:extLst>
          </p:cNvPr>
          <p:cNvSpPr txBox="1"/>
          <p:nvPr/>
        </p:nvSpPr>
        <p:spPr>
          <a:xfrm>
            <a:off x="1002324" y="4466492"/>
            <a:ext cx="4492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Anand’s </a:t>
            </a:r>
            <a:r>
              <a:rPr lang="en-US" dirty="0" err="1"/>
              <a:t>vistoplastic</a:t>
            </a:r>
            <a:r>
              <a:rPr lang="en-US" dirty="0"/>
              <a:t> material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uses volumetric strain energy concentration to show where the damage sites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B287-8F26-419F-9015-FB977527A4F7}"/>
              </a:ext>
            </a:extLst>
          </p:cNvPr>
          <p:cNvSpPr txBox="1"/>
          <p:nvPr/>
        </p:nvSpPr>
        <p:spPr>
          <a:xfrm>
            <a:off x="352425" y="66675"/>
            <a:ext cx="119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Auxillary</a:t>
            </a:r>
            <a:r>
              <a:rPr lang="en-US" b="1" dirty="0"/>
              <a:t>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0D139-0732-4581-A796-DDA1E6A3C7A9}"/>
              </a:ext>
            </a:extLst>
          </p:cNvPr>
          <p:cNvSpPr txBox="1"/>
          <p:nvPr/>
        </p:nvSpPr>
        <p:spPr>
          <a:xfrm>
            <a:off x="704849" y="714375"/>
            <a:ext cx="1046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Details about Anand model: https://scholar.google.com/scholar_lookup?title=Constitutive%20equations%20for%20hot-working%20of%20metals&amp;publication_year=1985&amp;author=L.%20Anand</a:t>
            </a:r>
          </a:p>
        </p:txBody>
      </p:sp>
    </p:spTree>
    <p:extLst>
      <p:ext uri="{BB962C8B-B14F-4D97-AF65-F5344CB8AC3E}">
        <p14:creationId xmlns:p14="http://schemas.microsoft.com/office/powerpoint/2010/main" val="294372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626</Words>
  <Application>Microsoft Office PowerPoint</Application>
  <PresentationFormat>Custom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lab</cp:lastModifiedBy>
  <cp:revision>21</cp:revision>
  <dcterms:created xsi:type="dcterms:W3CDTF">2025-07-14T15:13:13Z</dcterms:created>
  <dcterms:modified xsi:type="dcterms:W3CDTF">2025-07-15T22:03:41Z</dcterms:modified>
</cp:coreProperties>
</file>