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4T19:28:04.1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58,'0'-1,"1"1,-1-1,1 1,0-1,-1 1,1-1,0 1,-1-1,1 1,0 0,0-1,0 1,-1 0,1 0,0-1,0 1,0 0,-1 0,1 0,1 0,3-1,28-11,-26 9,1 0,0 0,16-2,24-4,-22 4,0 1,44-2,336 7,-313 5,-48-2,-30-2,1 0,0 1,-1 1,17 6,-25-8,0 0,1-1,11 1,-6-1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4T19:28:06.7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40,'1272'0,"-1061"4,85-2,163-23,-160 5,558 7,-600 11,-256-2,912 9,-714-2,63 2,180 6,-238-8,55 2,-141-3,433 33,-274-15,84 9,-124-18,0-16,-90 0,-6-5,-15 2,45-3,-157 6,-2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4T19:28:08.7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63,'2'0,"241"-7,-65-10,279-18,-301 31,692 25,469 108,-679-98,49-14,-393 10,-15-1,150 3,3-16,11-4,-322-6,512-3,-338-3,-26 3,147-1,-370 0,-1-3,46-8,-40 5,61 0,-49 3,17 1,-68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4T19:28:10.2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33,'44'-1,"53"-6,46-6,-53 7,299 0,-199 10,25-6,260 5,-276 6,443 11,-611-21,49 6,-67-3,-1-1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4T19:28:13.2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267 113,'4'0,"-1"-1,1 1,-1-1,6-1,8-2,527-59,-218 35,471 15,-398 47,-233-16,140 17,-128-14,-37-4,-97-13,-1-1,48-4,13 1,-98 1,-1-1,0 0,8 3,-12-1,-4 0,-10 2,11-4,-165 32,43-11,1 6,-90 17,-289 33,-5-46,92-43,-260 4,263 6,128-1,264 3,7 0,10 0,6 0,687 15,-438-9,106 6,167 35,114 7,-591-51,141 11,-187-13,1-1,0 0,0 0,0 1,1-1,-2 1,1 0,0 0,0 0,0 0,0 0,0 0,4 4,-5-4,0 0,1 0,-1 0,0-1,1 1,-1-1,0 1,1-1,-1 0,1 0,2 0,-3 0,9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4T19:28:14.7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0,'736'0,"-633"4,-8 0,-89-4,-4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4T19:28:16.3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0,'8'1,"1"0,0 0,9 2,11 3,72 1,30 5,9 8,178 4,-27-21,155 8,-436-10,-2-1,0 0,0 1,0 0,0 1,0 0,9 3,-17-5,1 0,-1 0,0 0,0 0,1 0,-1 0,0 0,0 0,1 0,-1 1,0-1,0 0,0 0,1 0,-1 0,0 0,0 1,0-1,1 0,-1 0,0 0,0 1,0-1,0 0,0 0,0 0,0 1,1-1,-1 0,0 0,0 1,0-1,0 0,0 0,0 1,0-1,0 0,0 0,0 1,-1-1,1 0,0 0,0 0,0 1,0-1,0 0,0 0,0 1,-1-1,1 0,0 0,0 0,0 0,-1 1,-13 6,-19 5,0-3,-1 0,-40 5,-18 4,-93 30,-44 11,177-49,-1-1,-74 3,120-12,-1 0,0 0,-14-2,22 2,0 0,0 0,-1 0,1 0,0 0,0 0,-1 0,1 0,0 0,0 0,0 0,-1 0,1 0,0-1,0 1,-1 0,1 0,0 0,0 0,0 0,-1 0,1-1,0 1,0 0,0 0,0 0,-1 0,1-1,0 1,0 0,0-1,7-2,14 0,215 0,-135 4,295-1,-389 1,1-1,-1 0,0 1,0 1,10 2,-5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19:30:48.9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0,'0'383'0,"2251"-383"0,-2251-383 0,-2251 383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4T19:37:18.18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0,'6'1,"0"0,1 0,-1 1,0-1,0 1,0 1,0-1,-1 1,12 7,8 3,45 18,109 31,82 0,31-9,-201-37,117 7,-143-20,-1-4,110-13,-67 0,173 1,-41-1,-140 6,13-1,208-9,-212 18,174-9,5-8,-161 12,76-1,-116 7,133-2,-10-23,29-2,206-7,-75 11,-255 18,-56 2,176-13,-143 7,147 5,-128 5,103-3,179 2,-209 5,120 0,-280-6,45 0,77 10,-133-9,118 13,-114-14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4332-AB27-1C1E-95C9-AFA3A068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A73EB-1732-AD43-53EA-49281FDD2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7C5B-5420-A798-B984-83B942F9E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5EC-4A3B-4C3A-87CE-1DDBCEB041F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40C39-285E-32B5-6316-439C7A5B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1581-245C-878A-B0C2-CE6D185D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AD6-D460-45FE-92F8-3F3CFA25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2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8F8F-A6CF-EB9C-6079-39F6B613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CFC7D-20E7-26E9-F19D-5B556B660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E577D-CFBA-F06D-5630-BAC3AF99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5EC-4A3B-4C3A-87CE-1DDBCEB041F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4C40-BDC1-8C2B-D59C-6B13C1A7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53812-7760-5046-E612-20A8C44E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AD6-D460-45FE-92F8-3F3CFA25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FCD35-7DAC-8F3A-BBA5-CFD570352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6F765-95A9-392A-7C6A-200AC7979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C503B-E52A-50F8-BB21-934DDB33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5EC-4A3B-4C3A-87CE-1DDBCEB041F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06611-BE9D-577B-AC08-F617CF8F0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3095F-FDEA-0DAE-ACE9-4ADE5B8A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AD6-D460-45FE-92F8-3F3CFA25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0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3B5A-D079-C8D3-A947-BAA692E0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5E2E-05EF-F31C-AE92-0E2EFF09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EF2E0-D8AF-3542-9D92-8C0F51E5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5EC-4A3B-4C3A-87CE-1DDBCEB041F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71D43-8804-C6DE-E4D4-2AE8B830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012BF-2F6A-FD0E-C2C2-6DF95D2F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AD6-D460-45FE-92F8-3F3CFA25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3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4F6FA-A354-AA9B-5A23-6E8BED27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65F4-C084-09B5-53CA-39D6E98E3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7CA7B-542F-6E03-84DE-D17CB67D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5EC-4A3B-4C3A-87CE-1DDBCEB041F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97A9-1ED8-2E8B-8CC7-757CCF97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7299C-5DA8-F892-98AD-E27F05FF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AD6-D460-45FE-92F8-3F3CFA25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1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3EAA-D059-8D31-3A5A-0C101322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818B3-62AD-9560-5347-E276D7624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F9E36-74DE-B338-BBFD-F052A7F80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9AD8-7BC9-A16E-E27B-2C0AACAE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5EC-4A3B-4C3A-87CE-1DDBCEB041F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5CF5C-B516-50F5-A736-8AF7FA90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7D076-F9A9-4170-B0AA-6CEBA6F7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AD6-D460-45FE-92F8-3F3CFA25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91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EB23-EC32-F257-A727-50FE66E0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ADCBD-CB59-5C21-2164-EA731B624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F165A-26AB-23F3-CE7B-87538413F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E4872-B26B-6F67-5901-EB3627AA6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79D2C3-2400-C9A4-AF17-AA27B49DB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8A755-8647-9B4A-C078-EDB2E079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5EC-4A3B-4C3A-87CE-1DDBCEB041F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C90BF-E6AE-EEAB-439E-49E5D7BFA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3E0FE-57EA-A71B-2475-1132E7571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AD6-D460-45FE-92F8-3F3CFA25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2ADD-BF15-874A-1BCA-8675B0F6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82560-D3F3-F87B-4CC2-EC5769AC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5EC-4A3B-4C3A-87CE-1DDBCEB041F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B2EA6-E36C-94BB-FCB3-2C60CB8F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4FD49-F3C6-DD7C-BB3C-EB26D5C2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AD6-D460-45FE-92F8-3F3CFA25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E9DD68-6A29-018F-BC96-92207717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5EC-4A3B-4C3A-87CE-1DDBCEB041F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69FD17-511B-73DE-FD5E-F3F27A8E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4A0B7-36D7-60C4-115C-E807DE8C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AD6-D460-45FE-92F8-3F3CFA25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3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39F1-1195-DA4B-CAFA-3A8C7CE2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399B-D2F6-6392-0BA8-92F38CE93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A0492-9B7C-630B-D122-DD68A67B1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B6FDB-D05E-6A75-04A7-D2A1C4FD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5EC-4A3B-4C3A-87CE-1DDBCEB041F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F17CE-9581-D4AB-C46B-01EA4750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6CBB6-8EEE-1FBB-A00B-7FF4A19A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AD6-D460-45FE-92F8-3F3CFA25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3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7CF3B-A91F-F65C-2534-66E845E2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59509-907A-3A1F-446C-CBAC1EFF7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1EEFE-F516-B748-2F7F-15199BAC6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F025E-00EB-0662-9AB6-CAA772B9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E95EC-4A3B-4C3A-87CE-1DDBCEB041F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98165-6EFC-891D-EAB4-C6F307A9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0E429-9AC7-0204-A681-B0E298137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CAD6-D460-45FE-92F8-3F3CFA25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5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861AB-6A03-6E02-9B30-525621872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F5C3-F766-8FD5-52C0-26608A36D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36E08-C7A4-B5D5-68C8-2E84AAD7CD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E95EC-4A3B-4C3A-87CE-1DDBCEB041F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8D6F8-EAB9-892C-E9AE-99AF6D53D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E8B0-10C9-E3AB-25C0-9FF8CE8A9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0CAD6-D460-45FE-92F8-3F3CFA25B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0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image" Target="../media/image11.pn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999A39-EFA2-815C-E324-CD865D55383B}"/>
              </a:ext>
            </a:extLst>
          </p:cNvPr>
          <p:cNvSpPr txBox="1"/>
          <p:nvPr/>
        </p:nvSpPr>
        <p:spPr>
          <a:xfrm>
            <a:off x="257908" y="249316"/>
            <a:ext cx="3852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 R. McNutt, Allen R. Hefner, H. Alan Mantooth, Jeff L. </a:t>
            </a:r>
            <a:r>
              <a:rPr lang="en-US" sz="1200" dirty="0" err="1"/>
              <a:t>Duliere</a:t>
            </a:r>
            <a:r>
              <a:rPr lang="en-US" sz="1200" dirty="0"/>
              <a:t>, David W. Berning, Ranbir Singh,</a:t>
            </a:r>
          </a:p>
          <a:p>
            <a:r>
              <a:rPr lang="en-US" sz="1200" dirty="0"/>
              <a:t>Physics-based modeling and characterization for silicon carbide power diodes,</a:t>
            </a:r>
          </a:p>
          <a:p>
            <a:r>
              <a:rPr lang="en-US" sz="1200" dirty="0"/>
              <a:t>Solid-State Electronics,</a:t>
            </a:r>
          </a:p>
          <a:p>
            <a:r>
              <a:rPr lang="en-US" sz="1200" dirty="0"/>
              <a:t>Volume 50, Issue 3,</a:t>
            </a:r>
          </a:p>
          <a:p>
            <a:r>
              <a:rPr lang="en-US" sz="1200" dirty="0"/>
              <a:t>2006,</a:t>
            </a:r>
          </a:p>
          <a:p>
            <a:r>
              <a:rPr lang="en-US" sz="1200" dirty="0"/>
              <a:t>Pages 388-398,</a:t>
            </a:r>
          </a:p>
          <a:p>
            <a:r>
              <a:rPr lang="en-US" sz="1200" dirty="0"/>
              <a:t>ISSN 0038-1101,</a:t>
            </a:r>
          </a:p>
          <a:p>
            <a:r>
              <a:rPr lang="en-US" sz="1200" dirty="0"/>
              <a:t>https://doi.org/10.1016/j.sse.2006.01.013.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27C13-BFE0-951E-7DD4-36C8E1B48CE6}"/>
              </a:ext>
            </a:extLst>
          </p:cNvPr>
          <p:cNvGrpSpPr/>
          <p:nvPr/>
        </p:nvGrpSpPr>
        <p:grpSpPr>
          <a:xfrm>
            <a:off x="491374" y="2511254"/>
            <a:ext cx="3527526" cy="4002332"/>
            <a:chOff x="5852880" y="922024"/>
            <a:chExt cx="4224634" cy="52128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D705FE-1B90-DFE4-ECDA-B3525D753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3503" y="922024"/>
              <a:ext cx="4214011" cy="521286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E3D709B-151A-05D3-D9FD-958874F9E41A}"/>
                    </a:ext>
                  </a:extLst>
                </p14:cNvPr>
                <p14:cNvContentPartPr/>
                <p14:nvPr/>
              </p14:nvContentPartPr>
              <p14:xfrm>
                <a:off x="9455760" y="2675792"/>
                <a:ext cx="415800" cy="27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E3D709B-151A-05D3-D9FD-958874F9E4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91492" y="2536673"/>
                  <a:ext cx="544767" cy="3051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9A02B14-EDD1-C959-0EC6-E3B7E3D8608E}"/>
                    </a:ext>
                  </a:extLst>
                </p14:cNvPr>
                <p14:cNvContentPartPr/>
                <p14:nvPr/>
              </p14:nvContentPartPr>
              <p14:xfrm>
                <a:off x="5977080" y="2835992"/>
                <a:ext cx="3588480" cy="82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9A02B14-EDD1-C959-0EC6-E3B7E3D860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12415" y="2695283"/>
                  <a:ext cx="3717379" cy="3630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D6C433F-1422-C5A1-7E61-3AC56F23C573}"/>
                    </a:ext>
                  </a:extLst>
                </p14:cNvPr>
                <p14:cNvContentPartPr/>
                <p14:nvPr/>
              </p14:nvContentPartPr>
              <p14:xfrm>
                <a:off x="5968080" y="2949752"/>
                <a:ext cx="3724200" cy="143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D6C433F-1422-C5A1-7E61-3AC56F23C57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03409" y="2809281"/>
                  <a:ext cx="3853111" cy="423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BD8DA8-C945-798F-1597-F2D0007BC7AE}"/>
                    </a:ext>
                  </a:extLst>
                </p14:cNvPr>
                <p14:cNvContentPartPr/>
                <p14:nvPr/>
              </p14:nvContentPartPr>
              <p14:xfrm>
                <a:off x="5919120" y="3156032"/>
                <a:ext cx="1130040" cy="19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BD8DA8-C945-798F-1597-F2D0007BC7A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54448" y="3017175"/>
                  <a:ext cx="1258953" cy="2966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697930-6667-0CC9-7638-E5F682FC63FA}"/>
                    </a:ext>
                  </a:extLst>
                </p14:cNvPr>
                <p14:cNvContentPartPr/>
                <p14:nvPr/>
              </p14:nvContentPartPr>
              <p14:xfrm>
                <a:off x="5852880" y="3377072"/>
                <a:ext cx="1499040" cy="245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697930-6667-0CC9-7638-E5F682FC63F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88210" y="3236914"/>
                  <a:ext cx="1627948" cy="525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BA7373-8264-949A-0BBE-5CE8290366CF}"/>
                    </a:ext>
                  </a:extLst>
                </p14:cNvPr>
                <p14:cNvContentPartPr/>
                <p14:nvPr/>
              </p14:nvContentPartPr>
              <p14:xfrm>
                <a:off x="5981400" y="3849392"/>
                <a:ext cx="406080" cy="4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BA7373-8264-949A-0BBE-5CE8290366C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16738" y="3705392"/>
                  <a:ext cx="534974" cy="2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9B43A39-3C0E-BA55-750E-7B5261B58A37}"/>
                    </a:ext>
                  </a:extLst>
                </p14:cNvPr>
                <p14:cNvContentPartPr/>
                <p14:nvPr/>
              </p14:nvContentPartPr>
              <p14:xfrm>
                <a:off x="5959080" y="4054592"/>
                <a:ext cx="682200" cy="149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9B43A39-3C0E-BA55-750E-7B5261B58A3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94827" y="3914090"/>
                  <a:ext cx="811137" cy="4299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5F7F4F9-A1A1-0443-7D22-174E34E1508E}"/>
                    </a:ext>
                  </a:extLst>
                </p14:cNvPr>
                <p14:cNvContentPartPr/>
                <p14:nvPr/>
              </p14:nvContentPartPr>
              <p14:xfrm rot="423178">
                <a:off x="6108594" y="3106667"/>
                <a:ext cx="971052" cy="17973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5F7F4F9-A1A1-0443-7D22-174E34E1508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 rot="423178">
                  <a:off x="6043915" y="2966253"/>
                  <a:ext cx="1099979" cy="46009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A51B441-A2AB-3B35-54BB-3EEA22FB53B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83696" y="401938"/>
            <a:ext cx="2790060" cy="15061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AADA8CF-2602-521C-510A-DD30D062B0F9}"/>
                  </a:ext>
                </a:extLst>
              </p14:cNvPr>
              <p14:cNvContentPartPr/>
              <p14:nvPr/>
            </p14:nvContentPartPr>
            <p14:xfrm>
              <a:off x="4580640" y="1146152"/>
              <a:ext cx="2720880" cy="104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AADA8CF-2602-521C-510A-DD30D062B0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27000" y="1038152"/>
                <a:ext cx="2828520" cy="3196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2211AA5-36AE-C940-B2BE-8CF5A711A736}"/>
              </a:ext>
            </a:extLst>
          </p:cNvPr>
          <p:cNvSpPr txBox="1"/>
          <p:nvPr/>
        </p:nvSpPr>
        <p:spPr>
          <a:xfrm>
            <a:off x="7511461" y="945623"/>
            <a:ext cx="3171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Has the form </a:t>
            </a:r>
            <a:r>
              <a:rPr lang="en-US" sz="1400" dirty="0" err="1"/>
              <a:t>AT^r</a:t>
            </a:r>
            <a:r>
              <a:rPr lang="en-US" sz="1400" dirty="0"/>
              <a:t> * e^(m/T-p)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F0DBF7-D4A7-2CD8-D450-B6A2A85CD398}"/>
              </a:ext>
            </a:extLst>
          </p:cNvPr>
          <p:cNvSpPr txBox="1"/>
          <p:nvPr/>
        </p:nvSpPr>
        <p:spPr>
          <a:xfrm>
            <a:off x="4937760" y="2609385"/>
            <a:ext cx="4915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 that depend on temperature:</a:t>
            </a:r>
          </a:p>
          <a:p>
            <a:r>
              <a:rPr lang="en-US" dirty="0"/>
              <a:t>V_T, </a:t>
            </a:r>
            <a:r>
              <a:rPr lang="en-US" dirty="0" err="1"/>
              <a:t>I_sl</a:t>
            </a:r>
            <a:r>
              <a:rPr lang="en-US" dirty="0"/>
              <a:t>, </a:t>
            </a:r>
            <a:r>
              <a:rPr lang="en-US" dirty="0" err="1"/>
              <a:t>I_sh</a:t>
            </a:r>
            <a:r>
              <a:rPr lang="en-US" dirty="0"/>
              <a:t>, </a:t>
            </a:r>
            <a:r>
              <a:rPr lang="en-US" dirty="0" err="1"/>
              <a:t>Nl</a:t>
            </a:r>
            <a:r>
              <a:rPr lang="en-US" dirty="0"/>
              <a:t>, Nh, </a:t>
            </a:r>
            <a:r>
              <a:rPr lang="en-US" dirty="0" err="1"/>
              <a:t>Eg</a:t>
            </a:r>
            <a:r>
              <a:rPr lang="en-US" dirty="0"/>
              <a:t>, Resistance, mobility</a:t>
            </a:r>
          </a:p>
        </p:txBody>
      </p:sp>
    </p:spTree>
    <p:extLst>
      <p:ext uri="{BB962C8B-B14F-4D97-AF65-F5344CB8AC3E}">
        <p14:creationId xmlns:p14="http://schemas.microsoft.com/office/powerpoint/2010/main" val="751330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109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Carlson</dc:creator>
  <cp:lastModifiedBy>Nathan Carlson</cp:lastModifiedBy>
  <cp:revision>2</cp:revision>
  <dcterms:created xsi:type="dcterms:W3CDTF">2025-04-24T19:21:59Z</dcterms:created>
  <dcterms:modified xsi:type="dcterms:W3CDTF">2025-04-26T14:26:45Z</dcterms:modified>
</cp:coreProperties>
</file>