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001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717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1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995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35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74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41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019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02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467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20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EDE4-D6CE-8741-B2EF-6AA9BE9FDF13}" type="datetimeFigureOut">
              <a:rPr lang="nb-NO" smtClean="0"/>
              <a:t>23/11/15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C576-44F1-904B-BC5D-2F16DA0AAA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63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Skredaktivitet og varslet faregrad</a:t>
            </a:r>
            <a:br>
              <a:rPr lang="nb-NO" dirty="0" smtClean="0"/>
            </a:br>
            <a:r>
              <a:rPr lang="nb-NO" dirty="0"/>
              <a:t>s</a:t>
            </a:r>
            <a:r>
              <a:rPr lang="nb-NO" dirty="0" smtClean="0"/>
              <a:t>esongen 2014/15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Ragnar Ekker</a:t>
            </a:r>
          </a:p>
          <a:p>
            <a:r>
              <a:rPr lang="nb-NO" dirty="0" err="1" smtClean="0"/>
              <a:t>raek@nve.no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546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 descr="Avalanches and dangers 2014-11-30 to 2015-06-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 t="18646" r="1677" b="29786"/>
          <a:stretch/>
        </p:blipFill>
        <p:spPr>
          <a:xfrm>
            <a:off x="0" y="1283389"/>
            <a:ext cx="9144000" cy="2635800"/>
          </a:xfrm>
          <a:prstGeom prst="rect">
            <a:avLst/>
          </a:prstGeom>
        </p:spPr>
      </p:pic>
      <p:sp>
        <p:nvSpPr>
          <p:cNvPr id="7" name="Plassholder for innhold 2"/>
          <p:cNvSpPr>
            <a:spLocks noGrp="1"/>
          </p:cNvSpPr>
          <p:nvPr>
            <p:ph idx="1"/>
          </p:nvPr>
        </p:nvSpPr>
        <p:spPr>
          <a:xfrm>
            <a:off x="457200" y="3919189"/>
            <a:ext cx="8229600" cy="2716571"/>
          </a:xfrm>
        </p:spPr>
        <p:txBody>
          <a:bodyPr>
            <a:normAutofit lnSpcReduction="10000"/>
          </a:bodyPr>
          <a:lstStyle/>
          <a:p>
            <a:r>
              <a:rPr lang="nb-NO" sz="1600" dirty="0" smtClean="0"/>
              <a:t>4102 dager med varsler og 1284 dager med observasjoner.</a:t>
            </a:r>
          </a:p>
          <a:p>
            <a:r>
              <a:rPr lang="nb-NO" sz="1600" dirty="0" smtClean="0"/>
              <a:t>I studien brukes bare den observasjonen som når høyest på skredindeksen den aktuelle </a:t>
            </a:r>
            <a:r>
              <a:rPr lang="nb-NO" sz="1600" dirty="0" smtClean="0"/>
              <a:t>dagen.</a:t>
            </a:r>
          </a:p>
          <a:p>
            <a:r>
              <a:rPr lang="nb-NO" sz="1600" dirty="0" smtClean="0"/>
              <a:t>I hver rute ligger N (antall dager med denne kombinasjonen), NT (antall tilfeller skredene er naturlig utløst) og HT (antall dager skredene er kunstig utløst).</a:t>
            </a:r>
            <a:endParaRPr lang="nb-NO" sz="1600" dirty="0" smtClean="0"/>
          </a:p>
          <a:p>
            <a:r>
              <a:rPr lang="nb-NO" sz="1600" dirty="0" smtClean="0"/>
              <a:t>Totalt er det 2433 observasjoner.</a:t>
            </a:r>
          </a:p>
          <a:p>
            <a:r>
              <a:rPr lang="nb-NO" sz="1600" dirty="0" smtClean="0"/>
              <a:t>747 av faretegn (”Ingen faretegn” eller ”Ferske skred”). 325 enkeltskred. 1361 observasjoner av skredaktivitet.</a:t>
            </a:r>
          </a:p>
          <a:p>
            <a:r>
              <a:rPr lang="nb-NO" sz="1600" dirty="0" smtClean="0"/>
              <a:t>Vi varslet ikke meget stor snøskredfare (faregrad 5) sesongen 2014/15.</a:t>
            </a:r>
          </a:p>
          <a:p>
            <a:r>
              <a:rPr lang="nb-NO" sz="1600" dirty="0" smtClean="0"/>
              <a:t>Histogrammene/svarte felter </a:t>
            </a:r>
            <a:r>
              <a:rPr lang="nb-NO" sz="1600" dirty="0" smtClean="0"/>
              <a:t>er ment å vise fordeling av observasjoner på hver faregrad.</a:t>
            </a:r>
          </a:p>
          <a:p>
            <a:endParaRPr lang="nb-NO" sz="1600" dirty="0"/>
          </a:p>
        </p:txBody>
      </p:sp>
      <p:sp>
        <p:nvSpPr>
          <p:cNvPr id="2" name="Rektangel 1"/>
          <p:cNvSpPr/>
          <p:nvPr/>
        </p:nvSpPr>
        <p:spPr>
          <a:xfrm>
            <a:off x="457200" y="508381"/>
            <a:ext cx="791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 dirty="0" smtClean="0"/>
              <a:t>Høyest </a:t>
            </a:r>
            <a:r>
              <a:rPr lang="nb-NO" b="1" dirty="0"/>
              <a:t>observerte skredaktivitet i regionen sett sammen mot </a:t>
            </a:r>
            <a:r>
              <a:rPr lang="nb-NO" b="1" dirty="0" smtClean="0"/>
              <a:t>faregraden</a:t>
            </a:r>
          </a:p>
          <a:p>
            <a:r>
              <a:rPr lang="nb-NO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nb-NO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 2014/15</a:t>
            </a:r>
            <a:endParaRPr lang="nb-NO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Screen Shot 2015-11-21 at 22.24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0"/>
          <a:stretch/>
        </p:blipFill>
        <p:spPr>
          <a:xfrm>
            <a:off x="359218" y="2177545"/>
            <a:ext cx="3858526" cy="3457420"/>
          </a:xfrm>
          <a:prstGeom prst="rect">
            <a:avLst/>
          </a:prstGeom>
        </p:spPr>
      </p:pic>
      <p:sp>
        <p:nvSpPr>
          <p:cNvPr id="6" name="Plassholder for innhold 2"/>
          <p:cNvSpPr>
            <a:spLocks noGrp="1"/>
          </p:cNvSpPr>
          <p:nvPr>
            <p:ph idx="1"/>
          </p:nvPr>
        </p:nvSpPr>
        <p:spPr>
          <a:xfrm>
            <a:off x="4225584" y="2130505"/>
            <a:ext cx="4581309" cy="4727493"/>
          </a:xfrm>
        </p:spPr>
        <p:txBody>
          <a:bodyPr>
            <a:normAutofit/>
          </a:bodyPr>
          <a:lstStyle/>
          <a:p>
            <a:r>
              <a:rPr lang="nb-NO" sz="2400" dirty="0" smtClean="0"/>
              <a:t>Vekting </a:t>
            </a:r>
            <a:r>
              <a:rPr lang="nb-NO" sz="2400" dirty="0"/>
              <a:t>av </a:t>
            </a:r>
            <a:r>
              <a:rPr lang="nb-NO" sz="2400" dirty="0" smtClean="0"/>
              <a:t>en skredobservasjon</a:t>
            </a:r>
            <a:r>
              <a:rPr lang="nb-NO" sz="2400" dirty="0"/>
              <a:t>. </a:t>
            </a:r>
            <a:r>
              <a:rPr lang="nb-NO" sz="2400" dirty="0" smtClean="0"/>
              <a:t> </a:t>
            </a:r>
            <a:r>
              <a:rPr lang="nb-NO" sz="2400" dirty="0"/>
              <a:t>Høyere tall betyr mer alvorlig situasjon.</a:t>
            </a:r>
            <a:r>
              <a:rPr lang="nb-NO" sz="2400" dirty="0" smtClean="0"/>
              <a:t> </a:t>
            </a:r>
            <a:endParaRPr lang="nb-NO" sz="2400" dirty="0" smtClean="0"/>
          </a:p>
          <a:p>
            <a:r>
              <a:rPr lang="nb-NO" sz="2400" dirty="0" smtClean="0"/>
              <a:t>Tall vurdert fra ny matrise Karsten jobber med i EAWS.</a:t>
            </a:r>
            <a:endParaRPr lang="nb-NO" sz="2400" dirty="0" smtClean="0"/>
          </a:p>
          <a:p>
            <a:r>
              <a:rPr lang="nb-NO" sz="2400" dirty="0"/>
              <a:t>I</a:t>
            </a:r>
            <a:r>
              <a:rPr lang="nb-NO" sz="2400" dirty="0" smtClean="0"/>
              <a:t> undersøkelsen teller jeg bare den observasjonen som gir høyest indeks i regionen pr dag.</a:t>
            </a:r>
            <a:endParaRPr lang="nb-NO" sz="2400" dirty="0"/>
          </a:p>
        </p:txBody>
      </p:sp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nb-NO" dirty="0" smtClean="0"/>
              <a:t>Hvordan er skredindeksen definert?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6904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b-NO" dirty="0" smtClean="0"/>
              <a:t>Kommentarer til figuren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 smtClean="0"/>
              <a:t>Klar trend at skredaktivitet følger </a:t>
            </a:r>
            <a:r>
              <a:rPr lang="nb-NO" sz="1800" dirty="0" smtClean="0"/>
              <a:t>faregrad. Merk andelen ”Ingen” skredaktivitet pr faregrad.</a:t>
            </a:r>
            <a:endParaRPr lang="nb-NO" sz="1800" dirty="0" smtClean="0"/>
          </a:p>
          <a:p>
            <a:r>
              <a:rPr lang="nb-NO" sz="1800" dirty="0" smtClean="0"/>
              <a:t>På faregrad 3 og 4 har vi observasjoner til nesten 50% av varslene.</a:t>
            </a:r>
          </a:p>
          <a:p>
            <a:r>
              <a:rPr lang="nb-NO" sz="1800" dirty="0" smtClean="0"/>
              <a:t>Det er mye enkeltskred som observeres, selv på dager hvor vi kan forvente at ”Noen”, ”Flere” eller ”Mange” skred går i området.</a:t>
            </a:r>
          </a:p>
          <a:p>
            <a:r>
              <a:rPr lang="nb-NO" sz="1800" dirty="0" smtClean="0"/>
              <a:t>”Flere” og ”Mange skred” observeres lite.</a:t>
            </a:r>
          </a:p>
          <a:p>
            <a:r>
              <a:rPr lang="nb-NO" sz="1800" dirty="0" smtClean="0"/>
              <a:t>Fordeling av observert skred og skreaktivitet på faregrad 2 og 3 er svært like</a:t>
            </a:r>
            <a:r>
              <a:rPr lang="nb-NO" sz="1800" dirty="0" smtClean="0"/>
              <a:t>. Hadde forventet flere og større skred på faregrad 3.</a:t>
            </a:r>
            <a:endParaRPr lang="nb-NO" sz="1800" dirty="0" smtClean="0"/>
          </a:p>
          <a:p>
            <a:r>
              <a:rPr lang="nb-NO" sz="1800" dirty="0" smtClean="0"/>
              <a:t>Jeg hadde forventet flere observasjoner og større skredaktivitet på faregrad 4.</a:t>
            </a:r>
          </a:p>
          <a:p>
            <a:r>
              <a:rPr lang="nb-NO" sz="1800" dirty="0" smtClean="0"/>
              <a:t>I </a:t>
            </a:r>
            <a:r>
              <a:rPr lang="nb-NO" sz="1800" dirty="0" err="1" smtClean="0"/>
              <a:t>ca</a:t>
            </a:r>
            <a:r>
              <a:rPr lang="nb-NO" sz="1800" dirty="0" smtClean="0"/>
              <a:t> 60% av tilfellene vet vi noe om tilleggsbelastning som førte til skredet.</a:t>
            </a:r>
          </a:p>
          <a:p>
            <a:r>
              <a:rPr lang="nb-NO" sz="1800" dirty="0" smtClean="0"/>
              <a:t>”Ferske skred” som faretegn står sjelden som eneste observasjon.</a:t>
            </a:r>
          </a:p>
          <a:p>
            <a:r>
              <a:rPr lang="nb-NO" sz="1800" dirty="0" smtClean="0"/>
              <a:t>7 ganger ble størrelse 5 skred (”Skredenes mor”) observert.</a:t>
            </a:r>
          </a:p>
          <a:p>
            <a:endParaRPr lang="nb-NO" sz="1800" dirty="0" smtClean="0"/>
          </a:p>
          <a:p>
            <a:endParaRPr lang="nb-NO" sz="1800" dirty="0" smtClean="0"/>
          </a:p>
          <a:p>
            <a:endParaRPr lang="nb-NO" sz="1800" dirty="0" smtClean="0"/>
          </a:p>
          <a:p>
            <a:endParaRPr lang="nb-NO" sz="1800" dirty="0" smtClean="0"/>
          </a:p>
          <a:p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96418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b-NO" dirty="0" smtClean="0"/>
              <a:t>Noe å </a:t>
            </a:r>
            <a:r>
              <a:rPr lang="nb-NO" dirty="0" smtClean="0"/>
              <a:t>lære?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332792"/>
            <a:ext cx="8229600" cy="4793371"/>
          </a:xfrm>
        </p:spPr>
        <p:txBody>
          <a:bodyPr>
            <a:normAutofit fontScale="92500" lnSpcReduction="20000"/>
          </a:bodyPr>
          <a:lstStyle/>
          <a:p>
            <a:r>
              <a:rPr lang="nb-NO" sz="2000" dirty="0" smtClean="0"/>
              <a:t>Først og fremst tror jeg vi har en jobb å gjøre </a:t>
            </a:r>
            <a:r>
              <a:rPr lang="nb-NO" sz="2000" dirty="0" smtClean="0"/>
              <a:t>med å øke kvaliteten på observasjonene.</a:t>
            </a:r>
            <a:endParaRPr lang="nb-NO" sz="2000" dirty="0" smtClean="0"/>
          </a:p>
          <a:p>
            <a:endParaRPr lang="nb-NO" sz="2000" dirty="0" smtClean="0"/>
          </a:p>
          <a:p>
            <a:r>
              <a:rPr lang="nb-NO" sz="2000" dirty="0" smtClean="0"/>
              <a:t>Vi bør jobbe med å få flere observasjoner av skredaktivitet på de høye faregradene.</a:t>
            </a:r>
          </a:p>
          <a:p>
            <a:r>
              <a:rPr lang="nb-NO" sz="2000" dirty="0" smtClean="0"/>
              <a:t>Mye skredaktivitet rapporteres trolig som enkeltskred. Enkeltskred sier lite om utbredelse. Vi må skille bedre mellom når vi observerer </a:t>
            </a:r>
            <a:r>
              <a:rPr lang="nb-NO" sz="2000" dirty="0" smtClean="0"/>
              <a:t>enkeltskred (skredhendelser) </a:t>
            </a:r>
            <a:r>
              <a:rPr lang="nb-NO" sz="2000" dirty="0" smtClean="0"/>
              <a:t>og når vi observerer skredaktivitet.</a:t>
            </a:r>
          </a:p>
          <a:p>
            <a:r>
              <a:rPr lang="nb-NO" sz="2000" dirty="0" smtClean="0"/>
              <a:t>Vi kan forvente flere dager med ”Flere” og ”Mange” skred. Spesielt på faregrad 4. Vi må gjøre det klarere for observatørene hvordan observere skredaktivitet.</a:t>
            </a:r>
          </a:p>
          <a:p>
            <a:r>
              <a:rPr lang="nb-NO" sz="2000" dirty="0" smtClean="0"/>
              <a:t>På faregrad 4 kan vi forvente noen flere størrelse 4 skred. Disse bør dokumenteres eller så var varslene våre feil.</a:t>
            </a:r>
          </a:p>
          <a:p>
            <a:r>
              <a:rPr lang="nb-NO" sz="2000" dirty="0" smtClean="0"/>
              <a:t>Størrelse 5 skred bør vi ikke observere uten en faregrad 5 situasjon.</a:t>
            </a:r>
          </a:p>
          <a:p>
            <a:endParaRPr lang="nb-NO" sz="2000" dirty="0"/>
          </a:p>
          <a:p>
            <a:r>
              <a:rPr lang="nb-NO" sz="2000" b="1" dirty="0" smtClean="0"/>
              <a:t>En studie som dette tar det for gitt at skredtidspunktet er satt riktig. Det er viktig at observatøren setter riktig tid på observert skred(aktivitet). </a:t>
            </a:r>
          </a:p>
          <a:p>
            <a:endParaRPr lang="nb-NO" sz="2000" dirty="0" smtClean="0"/>
          </a:p>
          <a:p>
            <a:pPr marL="0" indent="0">
              <a:buNone/>
            </a:pPr>
            <a:endParaRPr lang="nb-NO" sz="2000" dirty="0" smtClean="0"/>
          </a:p>
          <a:p>
            <a:endParaRPr lang="nb-NO" sz="2000" dirty="0" smtClean="0"/>
          </a:p>
          <a:p>
            <a:endParaRPr lang="nb-NO" sz="2000" dirty="0" smtClean="0"/>
          </a:p>
          <a:p>
            <a:endParaRPr lang="nb-NO" sz="2000" dirty="0" smtClean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417317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 descr="Avalanches and dangers 2014-11-30 to 2015-06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953000"/>
          </a:xfrm>
          <a:prstGeom prst="rect">
            <a:avLst/>
          </a:prstGeom>
        </p:spPr>
      </p:pic>
      <p:sp>
        <p:nvSpPr>
          <p:cNvPr id="6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nb-NO" dirty="0" smtClean="0"/>
              <a:t>Figur med figurtekster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071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504</Words>
  <Application>Microsoft Macintosh PowerPoint</Application>
  <PresentationFormat>Skjermfremvisning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Office-tema</vt:lpstr>
      <vt:lpstr>Skredaktivitet og varslet faregrad sesongen 2014/15</vt:lpstr>
      <vt:lpstr>PowerPoint-presentasjon</vt:lpstr>
      <vt:lpstr>Hvordan er skredindeksen definert?</vt:lpstr>
      <vt:lpstr>Kommentarer til figuren</vt:lpstr>
      <vt:lpstr>Noe å lære?</vt:lpstr>
      <vt:lpstr>Figur med figurtekster</vt:lpstr>
    </vt:vector>
  </TitlesOfParts>
  <Company>NVE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Ragnar Ekker</dc:creator>
  <cp:lastModifiedBy>Ragnar Ekker</cp:lastModifiedBy>
  <cp:revision>21</cp:revision>
  <dcterms:created xsi:type="dcterms:W3CDTF">2015-11-21T21:23:32Z</dcterms:created>
  <dcterms:modified xsi:type="dcterms:W3CDTF">2015-11-23T09:16:27Z</dcterms:modified>
</cp:coreProperties>
</file>