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8"/>
  </p:notesMasterIdLst>
  <p:handoutMasterIdLst>
    <p:handoutMasterId r:id="rId9"/>
  </p:handoutMasterIdLst>
  <p:sldIdLst>
    <p:sldId id="256" r:id="rId3"/>
    <p:sldId id="406" r:id="rId4"/>
    <p:sldId id="407" r:id="rId5"/>
    <p:sldId id="408" r:id="rId6"/>
    <p:sldId id="409" r:id="rId7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AB527FC6-9D2F-B043-A897-5F192B6DDE0C}">
          <p14:sldIdLst>
            <p14:sldId id="256"/>
            <p14:sldId id="406"/>
            <p14:sldId id="407"/>
            <p14:sldId id="408"/>
            <p14:sldId id="4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C3FF"/>
    <a:srgbClr val="A0DEEE"/>
    <a:srgbClr val="A7E1F0"/>
    <a:srgbClr val="66CCFF"/>
    <a:srgbClr val="66FFFF"/>
    <a:srgbClr val="0F7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92" autoAdjust="0"/>
  </p:normalViewPr>
  <p:slideViewPr>
    <p:cSldViewPr>
      <p:cViewPr varScale="1">
        <p:scale>
          <a:sx n="98" d="100"/>
          <a:sy n="98" d="100"/>
        </p:scale>
        <p:origin x="-1008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Droid Sans Fallback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Droid Sans Fallback" charset="0"/>
              </a:defRPr>
            </a:lvl1pPr>
          </a:lstStyle>
          <a:p>
            <a:pPr>
              <a:defRPr/>
            </a:pPr>
            <a:fld id="{C76A4DF5-361E-0843-BB72-278883AAD3B4}" type="datetimeFigureOut">
              <a:rPr lang="fr-FR"/>
              <a:pPr>
                <a:defRPr/>
              </a:pPr>
              <a:t>15/02/18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Droid Sans Fallback" charset="0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Droid Sans Fallback" charset="0"/>
              </a:defRPr>
            </a:lvl1pPr>
          </a:lstStyle>
          <a:p>
            <a:pPr>
              <a:defRPr/>
            </a:pPr>
            <a:fld id="{1FBEFB04-9A8C-FF4E-8178-5FE92702596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246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CA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4BD2180A-B190-EA4A-98B0-72D95D19BDA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330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EA8D6D4-7E05-CE40-A740-F2797481C30D}" type="slidenum">
              <a:rPr lang="fr-FR"/>
              <a:pPr>
                <a:defRPr/>
              </a:pPr>
              <a:t>1</a:t>
            </a:fld>
            <a:endParaRPr lang="fr-FR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CA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A0F4DC8-CF21-6245-BA74-026FBAA73B0F}" type="slidenum">
              <a:rPr lang="fr-FR"/>
              <a:pPr>
                <a:defRPr/>
              </a:pPr>
              <a:t>2</a:t>
            </a:fld>
            <a:endParaRPr lang="fr-FR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8075" y="803275"/>
            <a:ext cx="5345113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9963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fr-FR" dirty="0" err="1" smtClean="0"/>
              <a:t>Wha</a:t>
            </a:r>
            <a:r>
              <a:rPr lang="fr-FR" baseline="0" dirty="0" err="1" smtClean="0"/>
              <a:t>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?</a:t>
            </a: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A0F4DC8-CF21-6245-BA74-026FBAA73B0F}" type="slidenum">
              <a:rPr lang="fr-FR"/>
              <a:pPr>
                <a:defRPr/>
              </a:pPr>
              <a:t>3</a:t>
            </a:fld>
            <a:endParaRPr lang="fr-FR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8075" y="803275"/>
            <a:ext cx="5345113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9963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fr-FR" dirty="0" err="1" smtClean="0"/>
              <a:t>Wha</a:t>
            </a:r>
            <a:r>
              <a:rPr lang="fr-FR" baseline="0" dirty="0" err="1" smtClean="0"/>
              <a:t>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?</a:t>
            </a:r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A0F4DC8-CF21-6245-BA74-026FBAA73B0F}" type="slidenum">
              <a:rPr lang="fr-FR"/>
              <a:pPr>
                <a:defRPr/>
              </a:pPr>
              <a:t>4</a:t>
            </a:fld>
            <a:endParaRPr lang="fr-FR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8075" y="803275"/>
            <a:ext cx="5345113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9963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fr-FR" dirty="0" err="1" smtClean="0"/>
              <a:t>Wha</a:t>
            </a:r>
            <a:r>
              <a:rPr lang="fr-FR" baseline="0" dirty="0" err="1" smtClean="0"/>
              <a:t>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?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A0F4DC8-CF21-6245-BA74-026FBAA73B0F}" type="slidenum">
              <a:rPr lang="fr-FR"/>
              <a:pPr>
                <a:defRPr/>
              </a:pPr>
              <a:t>5</a:t>
            </a:fld>
            <a:endParaRPr lang="fr-FR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08075" y="803275"/>
            <a:ext cx="5345113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9963" cy="48117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fr-FR" dirty="0" err="1" smtClean="0"/>
              <a:t>Wha</a:t>
            </a:r>
            <a:r>
              <a:rPr lang="fr-FR" baseline="0" dirty="0" err="1" smtClean="0"/>
              <a:t>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?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xfrm>
            <a:off x="157163" y="6956425"/>
            <a:ext cx="979487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A9010D2B-CE51-094A-8932-8AA4F7B90CA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37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6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13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08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2306300" y="2832100"/>
            <a:ext cx="3897313" cy="385921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2775" y="2832100"/>
            <a:ext cx="11541125" cy="38592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77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775" y="3168650"/>
            <a:ext cx="8639175" cy="129381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73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E8F29393-703E-D14C-8EE0-F2BD3B9AB4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69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B248A645-55E4-6748-82DF-7EA1946D22D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62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62CEA905-CA1A-EE45-A06D-2479C37D0B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24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54088" y="1560513"/>
            <a:ext cx="4233862" cy="534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0350" y="1560513"/>
            <a:ext cx="4233863" cy="5349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F6073626-43F3-1E42-97A6-2DE952D710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89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15E0AFAD-026E-3040-A0B1-0E757912775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99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CNRSf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2925" y="6577013"/>
            <a:ext cx="5857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idx="11"/>
          </p:nvPr>
        </p:nvSpPr>
        <p:spPr>
          <a:xfrm>
            <a:off x="157163" y="6956425"/>
            <a:ext cx="979487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1951425D-CACB-9743-8CBB-8322AD47E2B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7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CNRSfr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2925" y="6577013"/>
            <a:ext cx="58578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180ACCE2-D1DE-1641-B09A-B05C82DAC54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982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EBFB485A-7371-A342-AE4D-55E7F807CA2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70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0910EBB7-F460-D14F-ABF7-7C963BDFDB4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971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7C315A84-BBE2-A24C-85ED-0E2A2EB538D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00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306873C3-1869-3F4B-9F4B-3194F674CC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31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797800" y="0"/>
            <a:ext cx="2279650" cy="691038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54088" y="0"/>
            <a:ext cx="6691312" cy="69103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Page </a:t>
            </a:r>
            <a:fld id="{E1FE8911-A049-F247-AE8D-F8AA1AECFED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86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49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4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3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731500" y="2832100"/>
            <a:ext cx="2659063" cy="3859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3542963" y="2832100"/>
            <a:ext cx="2660650" cy="3859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5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28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C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73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503238" y="7127875"/>
            <a:ext cx="2346325" cy="279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9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3168650"/>
            <a:ext cx="8639175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0" y="2832100"/>
            <a:ext cx="5472113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  <a:p>
            <a:pPr lvl="4"/>
            <a:r>
              <a:rPr lang="en-GB"/>
              <a:t>Huitième niveau de plan</a:t>
            </a:r>
          </a:p>
          <a:p>
            <a:pPr lvl="4"/>
            <a:r>
              <a:rPr lang="en-GB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727200" y="7127875"/>
            <a:ext cx="662305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14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H="1">
            <a:off x="1077913" y="4608513"/>
            <a:ext cx="6132512" cy="1587"/>
          </a:xfrm>
          <a:prstGeom prst="line">
            <a:avLst/>
          </a:prstGeom>
          <a:noFill/>
          <a:ln w="12600" cap="sq">
            <a:solidFill>
              <a:srgbClr val="008F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CA">
              <a:cs typeface="Droid Sans Fallback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9425" y="360363"/>
            <a:ext cx="12604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Image 1" descr="CNRSfr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03913" y="323850"/>
            <a:ext cx="1287462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83" r:id="rId1"/>
    <p:sldLayoutId id="2147484884" r:id="rId2"/>
    <p:sldLayoutId id="2147484885" r:id="rId3"/>
    <p:sldLayoutId id="2147484886" r:id="rId4"/>
    <p:sldLayoutId id="2147484887" r:id="rId5"/>
    <p:sldLayoutId id="2147484888" r:id="rId6"/>
    <p:sldLayoutId id="2147484889" r:id="rId7"/>
    <p:sldLayoutId id="2147484890" r:id="rId8"/>
    <p:sldLayoutId id="2147484891" r:id="rId9"/>
    <p:sldLayoutId id="2147484892" r:id="rId10"/>
    <p:sldLayoutId id="2147484893" r:id="rId11"/>
    <p:sldLayoutId id="2147484894" r:id="rId12"/>
    <p:sldLayoutId id="2147484895" r:id="rId13"/>
    <p:sldLayoutId id="2147484896" r:id="rId14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b="1">
          <a:solidFill>
            <a:srgbClr val="008FBD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62038" y="0"/>
            <a:ext cx="9015412" cy="944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1560513"/>
            <a:ext cx="8620125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1940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1228725" y="6911975"/>
            <a:ext cx="7383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140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GB"/>
              <a:t>3rd Snow Science Winter School, </a:t>
            </a:r>
            <a:r>
              <a:rPr lang="en-GB" err="1"/>
              <a:t>Sodankylä</a:t>
            </a:r>
            <a:r>
              <a:rPr lang="en-GB"/>
              <a:t>, February 2017 </a:t>
            </a:r>
          </a:p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157163" y="6956425"/>
            <a:ext cx="979487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</a:tabLst>
              <a:defRPr sz="1400">
                <a:solidFill>
                  <a:srgbClr val="000000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EEABD628-1E6D-F84C-B272-E1B261AC1E5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H="1">
            <a:off x="1077913" y="1079500"/>
            <a:ext cx="6132512" cy="1588"/>
          </a:xfrm>
          <a:prstGeom prst="line">
            <a:avLst/>
          </a:prstGeom>
          <a:noFill/>
          <a:ln w="12600" cap="sq">
            <a:solidFill>
              <a:srgbClr val="008F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fr-CA">
              <a:cs typeface="Droid Sans Fallback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8FBD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8FBD"/>
          </a:solidFill>
          <a:latin typeface="Arial" charset="0"/>
          <a:ea typeface="ＭＳ Ｐゴシック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9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tif"/><Relationship Id="rId13" Type="http://schemas.openxmlformats.org/officeDocument/2006/relationships/image" Target="../media/image14.tif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jpeg"/><Relationship Id="rId10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320232" y="179437"/>
            <a:ext cx="2736304" cy="1584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effectLst/>
              <a:latin typeface="Times New Roman" charset="0"/>
              <a:ea typeface="ＭＳ Ｐゴシック" charset="0"/>
              <a:cs typeface="Droid Sans Fallback" charset="0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63625" y="3132138"/>
            <a:ext cx="8188325" cy="1368425"/>
          </a:xfrm>
        </p:spPr>
        <p:txBody>
          <a:bodyPr tIns="28224"/>
          <a:lstStyle/>
          <a:p>
            <a:pPr>
              <a:defRPr/>
            </a:pPr>
            <a:r>
              <a:rPr lang="fr-FR" dirty="0" smtClean="0"/>
              <a:t>4th Snow Science Winter </a:t>
            </a:r>
            <a:r>
              <a:rPr lang="fr-FR" dirty="0" err="1" smtClean="0"/>
              <a:t>School</a:t>
            </a:r>
            <a:endParaRPr lang="en-US" dirty="0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03238" y="4859338"/>
            <a:ext cx="892810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404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defRPr/>
            </a:pPr>
            <a:r>
              <a:rPr lang="en-GB" sz="2400" dirty="0" smtClean="0">
                <a:solidFill>
                  <a:srgbClr val="118BB7"/>
                </a:solidFill>
                <a:latin typeface="Calibri"/>
                <a:cs typeface="Calibri"/>
              </a:rPr>
              <a:t>Martin Schneebeli</a:t>
            </a:r>
            <a:r>
              <a:rPr lang="en-GB" sz="2400" baseline="30000" dirty="0" smtClean="0">
                <a:solidFill>
                  <a:srgbClr val="118BB7"/>
                </a:solidFill>
                <a:latin typeface="Calibri"/>
                <a:cs typeface="Calibri"/>
              </a:rPr>
              <a:t>1</a:t>
            </a:r>
            <a:r>
              <a:rPr lang="en-GB" sz="2400" dirty="0" smtClean="0">
                <a:solidFill>
                  <a:srgbClr val="118BB7"/>
                </a:solidFill>
                <a:latin typeface="Calibri"/>
                <a:cs typeface="Calibri"/>
              </a:rPr>
              <a:t> and Marie Dumont</a:t>
            </a:r>
            <a:r>
              <a:rPr lang="en-GB" sz="2400" baseline="30000" dirty="0" smtClean="0">
                <a:solidFill>
                  <a:srgbClr val="118BB7"/>
                </a:solidFill>
                <a:latin typeface="Calibri"/>
                <a:cs typeface="Calibri"/>
              </a:rPr>
              <a:t>2</a:t>
            </a:r>
          </a:p>
          <a:p>
            <a:pPr algn="ctr">
              <a:defRPr/>
            </a:pPr>
            <a:r>
              <a:rPr lang="en-GB" sz="2000" dirty="0" smtClean="0">
                <a:solidFill>
                  <a:srgbClr val="118BB7"/>
                </a:solidFill>
                <a:latin typeface="Calibri"/>
                <a:cs typeface="Calibri"/>
              </a:rPr>
              <a:t>1: WSL/SLF, Davos, Suisse</a:t>
            </a:r>
          </a:p>
          <a:p>
            <a:pPr algn="ctr">
              <a:defRPr/>
            </a:pPr>
            <a:r>
              <a:rPr lang="en-GB" sz="2000" dirty="0" smtClean="0">
                <a:solidFill>
                  <a:srgbClr val="118BB7"/>
                </a:solidFill>
                <a:latin typeface="Calibri"/>
                <a:cs typeface="Calibri"/>
              </a:rPr>
              <a:t>2:</a:t>
            </a:r>
            <a:r>
              <a:rPr lang="en-GB" dirty="0" smtClean="0">
                <a:solidFill>
                  <a:srgbClr val="118BB7"/>
                </a:solidFill>
                <a:latin typeface="Calibri"/>
                <a:cs typeface="Calibri"/>
              </a:rPr>
              <a:t>Météo-France </a:t>
            </a:r>
            <a:r>
              <a:rPr lang="mr-IN" dirty="0" smtClean="0">
                <a:solidFill>
                  <a:srgbClr val="118BB7"/>
                </a:solidFill>
                <a:latin typeface="Calibri"/>
                <a:cs typeface="Calibri"/>
              </a:rPr>
              <a:t>–</a:t>
            </a:r>
            <a:r>
              <a:rPr lang="en-GB" dirty="0" smtClean="0">
                <a:solidFill>
                  <a:srgbClr val="118BB7"/>
                </a:solidFill>
                <a:latin typeface="Calibri"/>
                <a:cs typeface="Calibri"/>
              </a:rPr>
              <a:t> CNRS, CNRM/CEN, Grenoble, France</a:t>
            </a:r>
            <a:endParaRPr lang="en-GB" sz="2000" baseline="30000" dirty="0" smtClean="0">
              <a:solidFill>
                <a:srgbClr val="118BB7"/>
              </a:solidFill>
              <a:latin typeface="Calibri"/>
              <a:cs typeface="Calibri"/>
            </a:endParaRPr>
          </a:p>
        </p:txBody>
      </p:sp>
      <p:sp>
        <p:nvSpPr>
          <p:cNvPr id="30723" name="ZoneTexte 1"/>
          <p:cNvSpPr txBox="1">
            <a:spLocks noChangeArrowheads="1"/>
          </p:cNvSpPr>
          <p:nvPr/>
        </p:nvSpPr>
        <p:spPr bwMode="auto">
          <a:xfrm>
            <a:off x="2160588" y="7058025"/>
            <a:ext cx="6264100" cy="61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dirty="0" smtClean="0">
                <a:latin typeface="Calibri" charset="0"/>
                <a:cs typeface="Calibri" charset="0"/>
              </a:rPr>
              <a:t>4th </a:t>
            </a:r>
            <a:r>
              <a:rPr lang="en-GB" dirty="0">
                <a:latin typeface="Calibri" charset="0"/>
                <a:cs typeface="Calibri" charset="0"/>
              </a:rPr>
              <a:t>Snow Science Winter School, </a:t>
            </a:r>
            <a:r>
              <a:rPr lang="en-GB" dirty="0" smtClean="0">
                <a:latin typeface="Calibri" charset="0"/>
                <a:cs typeface="Calibri" charset="0"/>
              </a:rPr>
              <a:t>Col du </a:t>
            </a:r>
            <a:r>
              <a:rPr lang="en-GB" dirty="0" err="1" smtClean="0">
                <a:latin typeface="Calibri" charset="0"/>
                <a:cs typeface="Calibri" charset="0"/>
              </a:rPr>
              <a:t>Lautaret</a:t>
            </a:r>
            <a:r>
              <a:rPr lang="en-GB" dirty="0" smtClean="0">
                <a:latin typeface="Calibri" charset="0"/>
                <a:cs typeface="Calibri" charset="0"/>
              </a:rPr>
              <a:t>, </a:t>
            </a:r>
            <a:r>
              <a:rPr lang="en-GB" dirty="0">
                <a:latin typeface="Calibri" charset="0"/>
                <a:cs typeface="Calibri" charset="0"/>
              </a:rPr>
              <a:t>February </a:t>
            </a:r>
            <a:r>
              <a:rPr lang="en-GB" dirty="0" smtClean="0">
                <a:latin typeface="Calibri" charset="0"/>
                <a:cs typeface="Calibri" charset="0"/>
              </a:rPr>
              <a:t>2018 </a:t>
            </a:r>
            <a:endParaRPr lang="en-GB" dirty="0">
              <a:latin typeface="Calibri" charset="0"/>
              <a:cs typeface="Calibri" charset="0"/>
            </a:endParaRPr>
          </a:p>
          <a:p>
            <a:endParaRPr lang="fr-FR" dirty="0">
              <a:latin typeface="Calibri" charset="0"/>
              <a:cs typeface="Calibri" charset="0"/>
            </a:endParaRPr>
          </a:p>
        </p:txBody>
      </p:sp>
      <p:pic>
        <p:nvPicPr>
          <p:cNvPr id="2" name="Image 1" descr="logo_all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0512" y="179437"/>
            <a:ext cx="2808312" cy="1523133"/>
          </a:xfrm>
          <a:prstGeom prst="rect">
            <a:avLst/>
          </a:prstGeom>
        </p:spPr>
      </p:pic>
      <p:pic>
        <p:nvPicPr>
          <p:cNvPr id="6" name="Picture 6" descr="https://redmine.hammoz.ethz.ch/plugin_assets/redmine_logos_footer/images/fmi_rgb.png?136024177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4248" y="323453"/>
            <a:ext cx="2109695" cy="1090009"/>
          </a:xfrm>
          <a:prstGeom prst="rect">
            <a:avLst/>
          </a:prstGeom>
          <a:noFill/>
        </p:spPr>
      </p:pic>
      <p:pic>
        <p:nvPicPr>
          <p:cNvPr id="7" name="Picture 9" descr="C:\Users\proksch\Desktop\SLF_cmy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08064" y="251445"/>
            <a:ext cx="1060487" cy="1145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784" y="251444"/>
            <a:ext cx="1796584" cy="1138429"/>
          </a:xfrm>
          <a:prstGeom prst="rect">
            <a:avLst/>
          </a:prstGeom>
        </p:spPr>
      </p:pic>
      <p:pic>
        <p:nvPicPr>
          <p:cNvPr id="10" name="Picture 34" descr="http://www.scar.org/scar_media/images/aboutscar/scar_logos/SCAR_logo_blue_backgroun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26397" y="2255305"/>
            <a:ext cx="792088" cy="764475"/>
          </a:xfrm>
          <a:prstGeom prst="rect">
            <a:avLst/>
          </a:prstGeom>
          <a:noFill/>
        </p:spPr>
      </p:pic>
      <p:pic>
        <p:nvPicPr>
          <p:cNvPr id="11" name="Picture 38" descr="http://www.projects.science.uu.nl/iceclimate/iasc-nag/files/IASC_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7007" y="2238787"/>
            <a:ext cx="540164" cy="797510"/>
          </a:xfrm>
          <a:prstGeom prst="rect">
            <a:avLst/>
          </a:prstGeom>
          <a:noFill/>
        </p:spPr>
      </p:pic>
      <p:pic>
        <p:nvPicPr>
          <p:cNvPr id="12" name="Picture 2" descr="http://www.iugg.org/images/logos/iacs-19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97711" y="2274538"/>
            <a:ext cx="1339239" cy="726008"/>
          </a:xfrm>
          <a:prstGeom prst="rect">
            <a:avLst/>
          </a:prstGeom>
          <a:noFill/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6656" y="3491805"/>
            <a:ext cx="1460602" cy="8666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24" y="2051645"/>
            <a:ext cx="1815579" cy="134919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6176" y="2267669"/>
            <a:ext cx="1603257" cy="739747"/>
          </a:xfrm>
          <a:prstGeom prst="rect">
            <a:avLst/>
          </a:prstGeom>
        </p:spPr>
      </p:pic>
      <p:pic>
        <p:nvPicPr>
          <p:cNvPr id="16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58" y="2289360"/>
            <a:ext cx="1450281" cy="69636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  <a:defRPr/>
            </a:pPr>
            <a:r>
              <a:rPr lang="en-GB" dirty="0" smtClean="0">
                <a:latin typeface="Calibri"/>
                <a:cs typeface="Calibri"/>
              </a:rPr>
              <a:t>Massifs 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2" name="Étoile à 4 branches 1"/>
          <p:cNvSpPr/>
          <p:nvPr/>
        </p:nvSpPr>
        <p:spPr bwMode="auto">
          <a:xfrm>
            <a:off x="71760" y="7236221"/>
            <a:ext cx="216024" cy="251446"/>
          </a:xfrm>
          <a:prstGeom prst="star4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effectLst/>
              <a:latin typeface="Times New Roman" charset="0"/>
              <a:ea typeface="ＭＳ Ｐゴシック" charset="0"/>
              <a:cs typeface="Droid Sans Fallback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32" y="899517"/>
            <a:ext cx="4969544" cy="6522144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 bwMode="auto">
          <a:xfrm flipH="1">
            <a:off x="4824288" y="3347789"/>
            <a:ext cx="1800200" cy="12241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ZoneTexte 7"/>
          <p:cNvSpPr txBox="1"/>
          <p:nvPr/>
        </p:nvSpPr>
        <p:spPr>
          <a:xfrm>
            <a:off x="6696496" y="3131765"/>
            <a:ext cx="2376264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here</a:t>
            </a:r>
            <a:r>
              <a:rPr lang="fr-FR" dirty="0" smtClean="0"/>
              <a:t> !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 bwMode="auto">
          <a:xfrm>
            <a:off x="2736056" y="3635821"/>
            <a:ext cx="1440160" cy="122413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F7CA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ZoneTexte 10"/>
          <p:cNvSpPr txBox="1"/>
          <p:nvPr/>
        </p:nvSpPr>
        <p:spPr>
          <a:xfrm>
            <a:off x="719832" y="3059757"/>
            <a:ext cx="2016224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F7CAF"/>
                </a:solidFill>
                <a:latin typeface="Calibri"/>
                <a:cs typeface="Calibri"/>
              </a:rPr>
              <a:t>Oisans </a:t>
            </a:r>
          </a:p>
          <a:p>
            <a:r>
              <a:rPr lang="fr-FR" dirty="0" smtClean="0">
                <a:solidFill>
                  <a:srgbClr val="0F7CAF"/>
                </a:solidFill>
                <a:latin typeface="Calibri"/>
                <a:cs typeface="Calibri"/>
              </a:rPr>
              <a:t>2100 m, 2400m </a:t>
            </a:r>
          </a:p>
          <a:p>
            <a:r>
              <a:rPr lang="fr-FR" dirty="0" smtClean="0">
                <a:solidFill>
                  <a:srgbClr val="0F7CAF"/>
                </a:solidFill>
                <a:latin typeface="Calibri"/>
                <a:cs typeface="Calibri"/>
              </a:rPr>
              <a:t>Flat + 20° </a:t>
            </a:r>
            <a:r>
              <a:rPr lang="fr-FR" dirty="0" err="1" smtClean="0">
                <a:solidFill>
                  <a:srgbClr val="0F7CAF"/>
                </a:solidFill>
                <a:latin typeface="Calibri"/>
                <a:cs typeface="Calibri"/>
              </a:rPr>
              <a:t>slopes</a:t>
            </a:r>
            <a:endParaRPr lang="fr-FR" dirty="0" smtClean="0">
              <a:solidFill>
                <a:srgbClr val="0F7CAF"/>
              </a:solidFill>
              <a:latin typeface="Calibri"/>
              <a:cs typeface="Calibri"/>
            </a:endParaRPr>
          </a:p>
          <a:p>
            <a:r>
              <a:rPr lang="fr-FR" dirty="0">
                <a:solidFill>
                  <a:srgbClr val="0F7CAF"/>
                </a:solidFill>
                <a:latin typeface="Calibri"/>
                <a:cs typeface="Calibri"/>
              </a:rPr>
              <a:t>8</a:t>
            </a:r>
            <a:r>
              <a:rPr lang="fr-FR" dirty="0" smtClean="0">
                <a:solidFill>
                  <a:srgbClr val="0F7CAF"/>
                </a:solidFill>
                <a:latin typeface="Calibri"/>
                <a:cs typeface="Calibri"/>
              </a:rPr>
              <a:t> aspects</a:t>
            </a:r>
            <a:endParaRPr lang="fr-FR" dirty="0">
              <a:solidFill>
                <a:srgbClr val="0F7CAF"/>
              </a:solidFill>
              <a:latin typeface="Calibri"/>
              <a:cs typeface="Calibri"/>
            </a:endParaRPr>
          </a:p>
        </p:txBody>
      </p:sp>
      <p:cxnSp>
        <p:nvCxnSpPr>
          <p:cNvPr id="12" name="Connecteur droit avec flèche 11"/>
          <p:cNvCxnSpPr/>
          <p:nvPr/>
        </p:nvCxnSpPr>
        <p:spPr bwMode="auto">
          <a:xfrm flipH="1">
            <a:off x="4968304" y="4787949"/>
            <a:ext cx="2880320" cy="2880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F7CA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ZoneTexte 14"/>
          <p:cNvSpPr txBox="1"/>
          <p:nvPr/>
        </p:nvSpPr>
        <p:spPr>
          <a:xfrm>
            <a:off x="7848624" y="4283893"/>
            <a:ext cx="2016224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F7CAF"/>
                </a:solidFill>
                <a:latin typeface="Calibri"/>
                <a:cs typeface="Calibri"/>
              </a:rPr>
              <a:t>Pelvoux</a:t>
            </a:r>
          </a:p>
          <a:p>
            <a:r>
              <a:rPr lang="fr-FR" dirty="0" smtClean="0">
                <a:solidFill>
                  <a:srgbClr val="0F7CAF"/>
                </a:solidFill>
                <a:latin typeface="Calibri"/>
                <a:cs typeface="Calibri"/>
              </a:rPr>
              <a:t>2100 m, 2400m </a:t>
            </a:r>
          </a:p>
          <a:p>
            <a:r>
              <a:rPr lang="fr-FR" dirty="0" smtClean="0">
                <a:solidFill>
                  <a:srgbClr val="0F7CAF"/>
                </a:solidFill>
                <a:latin typeface="Calibri"/>
                <a:cs typeface="Calibri"/>
              </a:rPr>
              <a:t>Flat + 20° </a:t>
            </a:r>
            <a:r>
              <a:rPr lang="fr-FR" dirty="0" err="1" smtClean="0">
                <a:solidFill>
                  <a:srgbClr val="0F7CAF"/>
                </a:solidFill>
                <a:latin typeface="Calibri"/>
                <a:cs typeface="Calibri"/>
              </a:rPr>
              <a:t>slopes</a:t>
            </a:r>
            <a:endParaRPr lang="fr-FR" dirty="0" smtClean="0">
              <a:solidFill>
                <a:srgbClr val="0F7CAF"/>
              </a:solidFill>
              <a:latin typeface="Calibri"/>
              <a:cs typeface="Calibri"/>
            </a:endParaRPr>
          </a:p>
          <a:p>
            <a:r>
              <a:rPr lang="fr-FR" dirty="0">
                <a:solidFill>
                  <a:srgbClr val="0F7CAF"/>
                </a:solidFill>
                <a:latin typeface="Calibri"/>
                <a:cs typeface="Calibri"/>
              </a:rPr>
              <a:t>8</a:t>
            </a:r>
            <a:r>
              <a:rPr lang="fr-FR" dirty="0" smtClean="0">
                <a:solidFill>
                  <a:srgbClr val="0F7CAF"/>
                </a:solidFill>
                <a:latin typeface="Calibri"/>
                <a:cs typeface="Calibri"/>
              </a:rPr>
              <a:t> aspects</a:t>
            </a:r>
            <a:endParaRPr lang="fr-FR" dirty="0">
              <a:solidFill>
                <a:srgbClr val="0F7CA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3364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  <a:defRPr/>
            </a:pPr>
            <a:r>
              <a:rPr lang="en-GB" dirty="0" smtClean="0">
                <a:latin typeface="Calibri"/>
                <a:cs typeface="Calibri"/>
              </a:rPr>
              <a:t>Crocus file outputs = </a:t>
            </a:r>
            <a:r>
              <a:rPr lang="en-GB" dirty="0" err="1" smtClean="0">
                <a:latin typeface="Calibri"/>
                <a:cs typeface="Calibri"/>
              </a:rPr>
              <a:t>netCDF</a:t>
            </a:r>
            <a:r>
              <a:rPr lang="en-GB" dirty="0" smtClean="0">
                <a:latin typeface="Calibri"/>
                <a:cs typeface="Calibri"/>
              </a:rPr>
              <a:t> 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2" name="Étoile à 4 branches 1"/>
          <p:cNvSpPr/>
          <p:nvPr/>
        </p:nvSpPr>
        <p:spPr bwMode="auto">
          <a:xfrm>
            <a:off x="71760" y="7236221"/>
            <a:ext cx="216024" cy="251446"/>
          </a:xfrm>
          <a:prstGeom prst="star4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effectLst/>
              <a:latin typeface="Times New Roman" charset="0"/>
              <a:ea typeface="ＭＳ Ｐゴシック" charset="0"/>
              <a:cs typeface="Droid Sans Fallback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7824" y="1259557"/>
            <a:ext cx="9145016" cy="35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/>
                <a:cs typeface="Calibri"/>
              </a:rPr>
              <a:t>Dimensions : time, </a:t>
            </a:r>
            <a:r>
              <a:rPr lang="fr-FR" dirty="0" err="1" smtClean="0">
                <a:latin typeface="Calibri"/>
                <a:cs typeface="Calibri"/>
              </a:rPr>
              <a:t>number_of_tile</a:t>
            </a:r>
            <a:r>
              <a:rPr lang="fr-FR" dirty="0" smtClean="0">
                <a:latin typeface="Calibri"/>
                <a:cs typeface="Calibri"/>
              </a:rPr>
              <a:t>, </a:t>
            </a:r>
            <a:r>
              <a:rPr lang="fr-FR" dirty="0" err="1" smtClean="0">
                <a:latin typeface="Calibri"/>
                <a:cs typeface="Calibri"/>
              </a:rPr>
              <a:t>number_of_points</a:t>
            </a:r>
            <a:r>
              <a:rPr lang="fr-FR" dirty="0" smtClean="0">
                <a:latin typeface="Calibri"/>
                <a:cs typeface="Calibri"/>
              </a:rPr>
              <a:t>, </a:t>
            </a:r>
            <a:r>
              <a:rPr lang="fr-FR" dirty="0" err="1" smtClean="0">
                <a:latin typeface="Calibri"/>
                <a:cs typeface="Calibri"/>
              </a:rPr>
              <a:t>snow_layers</a:t>
            </a:r>
            <a:r>
              <a:rPr lang="fr-FR" dirty="0" smtClean="0">
                <a:latin typeface="Calibri"/>
                <a:cs typeface="Calibri"/>
              </a:rPr>
              <a:t> </a:t>
            </a:r>
            <a:endParaRPr lang="fr-FR" dirty="0">
              <a:latin typeface="Calibri"/>
              <a:cs typeface="Calibri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621"/>
            <a:ext cx="10080625" cy="63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613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  <a:defRPr/>
            </a:pPr>
            <a:r>
              <a:rPr lang="en-GB" dirty="0" smtClean="0">
                <a:latin typeface="Calibri"/>
                <a:cs typeface="Calibri"/>
              </a:rPr>
              <a:t>Crocus file outputs : different formulation of metamorphism (written in the name of the file)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2" name="Étoile à 4 branches 1"/>
          <p:cNvSpPr/>
          <p:nvPr/>
        </p:nvSpPr>
        <p:spPr bwMode="auto">
          <a:xfrm>
            <a:off x="71760" y="7236221"/>
            <a:ext cx="216024" cy="251446"/>
          </a:xfrm>
          <a:prstGeom prst="star4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effectLst/>
              <a:latin typeface="Times New Roman" charset="0"/>
              <a:ea typeface="ＭＳ Ｐゴシック" charset="0"/>
              <a:cs typeface="Droid Sans Fallbac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35856" y="1835621"/>
            <a:ext cx="7848872" cy="138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F7CAF"/>
                </a:solidFill>
                <a:latin typeface="Calibri"/>
                <a:cs typeface="Calibri"/>
              </a:rPr>
              <a:t>F06 : </a:t>
            </a:r>
            <a:r>
              <a:rPr lang="fr-FR" b="1" dirty="0" err="1" smtClean="0">
                <a:solidFill>
                  <a:srgbClr val="0F7CAF"/>
                </a:solidFill>
                <a:latin typeface="Calibri"/>
                <a:cs typeface="Calibri"/>
              </a:rPr>
              <a:t>Flanner</a:t>
            </a:r>
            <a:r>
              <a:rPr lang="fr-FR" b="1" dirty="0" smtClean="0">
                <a:solidFill>
                  <a:srgbClr val="0F7CAF"/>
                </a:solidFill>
                <a:latin typeface="Calibri"/>
                <a:cs typeface="Calibri"/>
              </a:rPr>
              <a:t> and </a:t>
            </a:r>
            <a:r>
              <a:rPr lang="fr-FR" b="1" dirty="0" err="1" smtClean="0">
                <a:solidFill>
                  <a:srgbClr val="0F7CAF"/>
                </a:solidFill>
                <a:latin typeface="Calibri"/>
                <a:cs typeface="Calibri"/>
              </a:rPr>
              <a:t>Zender</a:t>
            </a:r>
            <a:r>
              <a:rPr lang="fr-FR" b="1" dirty="0" smtClean="0">
                <a:solidFill>
                  <a:srgbClr val="0F7CAF"/>
                </a:solidFill>
                <a:latin typeface="Calibri"/>
                <a:cs typeface="Calibri"/>
              </a:rPr>
              <a:t>, 2006 formulation for </a:t>
            </a:r>
            <a:r>
              <a:rPr lang="fr-FR" b="1" dirty="0" err="1" smtClean="0">
                <a:solidFill>
                  <a:srgbClr val="0F7CAF"/>
                </a:solidFill>
                <a:latin typeface="Calibri"/>
                <a:cs typeface="Calibri"/>
              </a:rPr>
              <a:t>metamorphism</a:t>
            </a:r>
            <a:endParaRPr lang="fr-FR" b="1" dirty="0" smtClean="0">
              <a:solidFill>
                <a:srgbClr val="0F7CAF"/>
              </a:solidFill>
              <a:latin typeface="Calibri"/>
              <a:cs typeface="Calibri"/>
            </a:endParaRPr>
          </a:p>
          <a:p>
            <a:endParaRPr lang="fr-FR" dirty="0">
              <a:latin typeface="Calibri"/>
              <a:cs typeface="Calibri"/>
            </a:endParaRPr>
          </a:p>
          <a:p>
            <a:r>
              <a:rPr lang="fr-FR" dirty="0" smtClean="0">
                <a:latin typeface="Calibri"/>
                <a:cs typeface="Calibri"/>
              </a:rPr>
              <a:t>B92 : Original (Brun et al., 1992) Crocus formulation </a:t>
            </a:r>
          </a:p>
          <a:p>
            <a:endParaRPr lang="fr-FR" dirty="0">
              <a:latin typeface="Calibri"/>
              <a:cs typeface="Calibri"/>
            </a:endParaRPr>
          </a:p>
          <a:p>
            <a:r>
              <a:rPr lang="fr-FR" dirty="0" smtClean="0">
                <a:latin typeface="Calibri"/>
                <a:cs typeface="Calibri"/>
              </a:rPr>
              <a:t>C13 : B92 </a:t>
            </a:r>
            <a:r>
              <a:rPr lang="fr-FR" dirty="0" err="1" smtClean="0">
                <a:latin typeface="Calibri"/>
                <a:cs typeface="Calibri"/>
              </a:rPr>
              <a:t>with</a:t>
            </a:r>
            <a:r>
              <a:rPr lang="fr-FR" dirty="0" smtClean="0">
                <a:latin typeface="Calibri"/>
                <a:cs typeface="Calibri"/>
              </a:rPr>
              <a:t> </a:t>
            </a:r>
            <a:r>
              <a:rPr lang="fr-FR" dirty="0" err="1" smtClean="0">
                <a:latin typeface="Calibri"/>
                <a:cs typeface="Calibri"/>
              </a:rPr>
              <a:t>prognostic</a:t>
            </a:r>
            <a:r>
              <a:rPr lang="fr-FR" dirty="0" smtClean="0">
                <a:latin typeface="Calibri"/>
                <a:cs typeface="Calibri"/>
              </a:rPr>
              <a:t> SSA (Carmagnola et al., 2014)</a:t>
            </a:r>
            <a:endParaRPr lang="fr-FR" dirty="0">
              <a:latin typeface="Calibri"/>
              <a:cs typeface="Calibri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7864" y="3851845"/>
            <a:ext cx="7632848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alibri"/>
                <a:cs typeface="Calibri"/>
              </a:rPr>
              <a:t>Analysis</a:t>
            </a:r>
            <a:r>
              <a:rPr lang="fr-FR" dirty="0" smtClean="0">
                <a:latin typeface="Calibri"/>
                <a:cs typeface="Calibri"/>
              </a:rPr>
              <a:t> till 2018-02-15 06h , </a:t>
            </a:r>
            <a:r>
              <a:rPr lang="fr-FR" dirty="0" err="1" smtClean="0">
                <a:latin typeface="Calibri"/>
                <a:cs typeface="Calibri"/>
              </a:rPr>
              <a:t>forecast</a:t>
            </a:r>
            <a:r>
              <a:rPr lang="fr-FR" dirty="0" smtClean="0">
                <a:latin typeface="Calibri"/>
                <a:cs typeface="Calibri"/>
              </a:rPr>
              <a:t> </a:t>
            </a:r>
            <a:r>
              <a:rPr lang="fr-FR" dirty="0" err="1" smtClean="0">
                <a:latin typeface="Calibri"/>
                <a:cs typeface="Calibri"/>
              </a:rPr>
              <a:t>afterwards</a:t>
            </a:r>
            <a:r>
              <a:rPr lang="fr-FR" dirty="0" smtClean="0">
                <a:latin typeface="Calibri"/>
                <a:cs typeface="Calibri"/>
              </a:rPr>
              <a:t> </a:t>
            </a:r>
          </a:p>
          <a:p>
            <a:endParaRPr lang="fr-FR" dirty="0">
              <a:latin typeface="Calibri"/>
              <a:cs typeface="Calibri"/>
            </a:endParaRPr>
          </a:p>
          <a:p>
            <a:r>
              <a:rPr lang="fr-FR" dirty="0" smtClean="0">
                <a:latin typeface="Calibri"/>
                <a:cs typeface="Calibri"/>
              </a:rPr>
              <a:t>6-hours outputs</a:t>
            </a:r>
            <a:endParaRPr lang="fr-FR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78821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  <a:defRPr/>
            </a:pPr>
            <a:r>
              <a:rPr lang="en-GB" dirty="0" smtClean="0">
                <a:latin typeface="Calibri"/>
                <a:cs typeface="Calibri"/>
              </a:rPr>
              <a:t>Python package and notebook example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2" name="Étoile à 4 branches 1"/>
          <p:cNvSpPr/>
          <p:nvPr/>
        </p:nvSpPr>
        <p:spPr bwMode="auto">
          <a:xfrm>
            <a:off x="71760" y="7236221"/>
            <a:ext cx="216024" cy="251446"/>
          </a:xfrm>
          <a:prstGeom prst="star4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effectLst/>
              <a:latin typeface="Times New Roman" charset="0"/>
              <a:ea typeface="ＭＳ Ｐゴシック" charset="0"/>
              <a:cs typeface="Droid Sans Fallback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35856" y="1835621"/>
            <a:ext cx="7848872" cy="138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/>
                <a:cs typeface="Calibri"/>
              </a:rPr>
              <a:t>Python package </a:t>
            </a:r>
            <a:r>
              <a:rPr lang="fr-FR" dirty="0" err="1" smtClean="0">
                <a:latin typeface="Calibri"/>
                <a:cs typeface="Calibri"/>
              </a:rPr>
              <a:t>provided</a:t>
            </a:r>
            <a:r>
              <a:rPr lang="fr-FR" dirty="0" smtClean="0">
                <a:latin typeface="Calibri"/>
                <a:cs typeface="Calibri"/>
              </a:rPr>
              <a:t> for data </a:t>
            </a:r>
            <a:r>
              <a:rPr lang="fr-FR" dirty="0" err="1" smtClean="0">
                <a:latin typeface="Calibri"/>
                <a:cs typeface="Calibri"/>
              </a:rPr>
              <a:t>plotting</a:t>
            </a:r>
            <a:endParaRPr lang="fr-FR" dirty="0" smtClean="0">
              <a:latin typeface="Calibri"/>
              <a:cs typeface="Calibri"/>
            </a:endParaRPr>
          </a:p>
          <a:p>
            <a:endParaRPr lang="fr-FR" dirty="0" smtClean="0">
              <a:latin typeface="Calibri"/>
              <a:cs typeface="Calibri"/>
            </a:endParaRPr>
          </a:p>
          <a:p>
            <a:r>
              <a:rPr lang="fr-FR" dirty="0" smtClean="0">
                <a:latin typeface="Calibri"/>
                <a:cs typeface="Calibri"/>
              </a:rPr>
              <a:t>Copy the </a:t>
            </a:r>
            <a:r>
              <a:rPr lang="fr-FR" dirty="0" err="1" smtClean="0">
                <a:latin typeface="Calibri"/>
                <a:cs typeface="Calibri"/>
              </a:rPr>
              <a:t>folder</a:t>
            </a:r>
            <a:r>
              <a:rPr lang="fr-FR" dirty="0" smtClean="0">
                <a:latin typeface="Calibri"/>
                <a:cs typeface="Calibri"/>
              </a:rPr>
              <a:t> </a:t>
            </a:r>
            <a:r>
              <a:rPr lang="fr-FR" dirty="0" err="1" smtClean="0">
                <a:latin typeface="Calibri"/>
                <a:cs typeface="Calibri"/>
              </a:rPr>
              <a:t>SSWS_notebook_clean</a:t>
            </a:r>
            <a:r>
              <a:rPr lang="fr-FR" dirty="0" smtClean="0">
                <a:latin typeface="Calibri"/>
                <a:cs typeface="Calibri"/>
              </a:rPr>
              <a:t> on </a:t>
            </a:r>
            <a:r>
              <a:rPr lang="fr-FR" dirty="0" err="1" smtClean="0">
                <a:latin typeface="Calibri"/>
                <a:cs typeface="Calibri"/>
              </a:rPr>
              <a:t>your</a:t>
            </a:r>
            <a:r>
              <a:rPr lang="fr-FR" dirty="0" smtClean="0">
                <a:latin typeface="Calibri"/>
                <a:cs typeface="Calibri"/>
              </a:rPr>
              <a:t> computer </a:t>
            </a:r>
          </a:p>
          <a:p>
            <a:endParaRPr lang="fr-FR" dirty="0">
              <a:latin typeface="Calibri"/>
              <a:cs typeface="Calibri"/>
            </a:endParaRPr>
          </a:p>
          <a:p>
            <a:r>
              <a:rPr lang="fr-FR" dirty="0" smtClean="0">
                <a:latin typeface="Calibri"/>
                <a:cs typeface="Calibri"/>
              </a:rPr>
              <a:t>It </a:t>
            </a:r>
            <a:r>
              <a:rPr lang="fr-FR" dirty="0" err="1" smtClean="0">
                <a:latin typeface="Calibri"/>
                <a:cs typeface="Calibri"/>
              </a:rPr>
              <a:t>contains</a:t>
            </a:r>
            <a:r>
              <a:rPr lang="fr-FR" dirty="0" smtClean="0">
                <a:latin typeface="Calibri"/>
                <a:cs typeface="Calibri"/>
              </a:rPr>
              <a:t> : python package, </a:t>
            </a:r>
            <a:r>
              <a:rPr lang="fr-FR" dirty="0" err="1" smtClean="0">
                <a:latin typeface="Calibri"/>
                <a:cs typeface="Calibri"/>
              </a:rPr>
              <a:t>PROXXX.nc</a:t>
            </a:r>
            <a:r>
              <a:rPr lang="fr-FR" dirty="0" smtClean="0">
                <a:latin typeface="Calibri"/>
                <a:cs typeface="Calibri"/>
              </a:rPr>
              <a:t> and </a:t>
            </a:r>
            <a:r>
              <a:rPr lang="fr-FR" dirty="0" err="1" smtClean="0">
                <a:latin typeface="Calibri"/>
                <a:cs typeface="Calibri"/>
              </a:rPr>
              <a:t>read_crocus.ipynb</a:t>
            </a:r>
            <a:endParaRPr lang="fr-FR" dirty="0">
              <a:latin typeface="Calibri"/>
              <a:cs typeface="Calibri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07864" y="3851845"/>
            <a:ext cx="8208912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alibri"/>
                <a:cs typeface="Calibri"/>
              </a:rPr>
              <a:t>Before</a:t>
            </a:r>
            <a:r>
              <a:rPr lang="fr-FR" dirty="0" smtClean="0">
                <a:latin typeface="Calibri"/>
                <a:cs typeface="Calibri"/>
              </a:rPr>
              <a:t> running the notebook</a:t>
            </a:r>
          </a:p>
          <a:p>
            <a:endParaRPr lang="fr-FR" dirty="0">
              <a:latin typeface="Calibri"/>
              <a:cs typeface="Calibri"/>
            </a:endParaRPr>
          </a:p>
          <a:p>
            <a:r>
              <a:rPr lang="fr-FR" dirty="0" smtClean="0">
                <a:latin typeface="Courier New"/>
                <a:cs typeface="Courier New"/>
              </a:rPr>
              <a:t>Export PYTHONPATH=</a:t>
            </a:r>
            <a:r>
              <a:rPr lang="fr-FR" dirty="0" err="1" smtClean="0">
                <a:latin typeface="Courier New"/>
                <a:cs typeface="Courier New"/>
              </a:rPr>
              <a:t>PYTHONPATH:Your_folder</a:t>
            </a:r>
            <a:r>
              <a:rPr lang="fr-FR" dirty="0">
                <a:latin typeface="Courier New"/>
                <a:cs typeface="Courier New"/>
              </a:rPr>
              <a:t>/</a:t>
            </a:r>
            <a:r>
              <a:rPr lang="fr-FR" dirty="0" err="1" smtClean="0">
                <a:latin typeface="Courier New"/>
                <a:cs typeface="Courier New"/>
              </a:rPr>
              <a:t>snowtools_git</a:t>
            </a:r>
            <a:r>
              <a:rPr lang="fr-FR" dirty="0" smtClean="0">
                <a:latin typeface="Courier New"/>
                <a:cs typeface="Courier New"/>
              </a:rPr>
              <a:t>/</a:t>
            </a:r>
          </a:p>
          <a:p>
            <a:endParaRPr lang="fr-FR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2936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Droid Sans Fallback"/>
      </a:majorFont>
      <a:minorFont>
        <a:latin typeface="Arial"/>
        <a:ea typeface="ＭＳ Ｐゴシック"/>
        <a:cs typeface="Droid Sans Fallback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Times New Roman" charset="0"/>
            <a:ea typeface="ＭＳ Ｐゴシック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Times New Roman" charset="0"/>
            <a:ea typeface="ＭＳ Ｐゴシック" charset="0"/>
            <a:cs typeface="Droid Sans Fallback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Droid Sans Fallback"/>
      </a:majorFont>
      <a:minorFont>
        <a:latin typeface="Arial"/>
        <a:ea typeface="ＭＳ Ｐゴシック"/>
        <a:cs typeface="Droid Sans Fallback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Times New Roman" charset="0"/>
            <a:ea typeface="ＭＳ Ｐゴシック" charset="0"/>
            <a:cs typeface="Droid Sans Fallback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Times New Roman" charset="0"/>
            <a:ea typeface="ＭＳ Ｐゴシック" charset="0"/>
            <a:cs typeface="Droid Sans Fallback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231</Words>
  <Application>Microsoft Macintosh PowerPoint</Application>
  <PresentationFormat>Personnalisé</PresentationFormat>
  <Paragraphs>44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Thème Office</vt:lpstr>
      <vt:lpstr>1_Thème Office</vt:lpstr>
      <vt:lpstr>4th Snow Science Winter School</vt:lpstr>
      <vt:lpstr>Massifs </vt:lpstr>
      <vt:lpstr>Crocus file outputs = netCDF </vt:lpstr>
      <vt:lpstr>Crocus file outputs : different formulation of metamorphism (written in the name of the file)</vt:lpstr>
      <vt:lpstr>Python package and notebook example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Télédétection des dépôts d'avalanches et vue d'ensemble du projet Kalideos-Alpes</dc:title>
  <dc:subject/>
  <dc:creator>Fatima Karbou</dc:creator>
  <cp:keywords/>
  <dc:description/>
  <cp:lastModifiedBy>marie_dumont</cp:lastModifiedBy>
  <cp:revision>542</cp:revision>
  <cp:lastPrinted>1601-01-01T00:00:00Z</cp:lastPrinted>
  <dcterms:created xsi:type="dcterms:W3CDTF">2016-06-14T19:24:09Z</dcterms:created>
  <dcterms:modified xsi:type="dcterms:W3CDTF">2018-02-15T16:01:19Z</dcterms:modified>
  <cp:category/>
</cp:coreProperties>
</file>