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5" d="100"/>
          <a:sy n="45" d="100"/>
        </p:scale>
        <p:origin x="48" y="9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27825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18223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424834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189324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19021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2453156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32711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253541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206094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209065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18BD61E-B923-451E-BFD3-2D744A8F290E}" type="datetimeFigureOut">
              <a:rPr lang="zh-CN" altLang="en-US" smtClean="0"/>
              <a:t>2024/10/27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57778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BD61E-B923-451E-BFD3-2D744A8F290E}" type="datetimeFigureOut">
              <a:rPr lang="zh-CN" altLang="en-US" smtClean="0"/>
              <a:t>2024/10/27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BCF8F-CAD1-45C9-AB5A-4182802519B0}" type="slidenum">
              <a:rPr lang="zh-CN" altLang="en-US" smtClean="0"/>
              <a:t>‹#›</a:t>
            </a:fld>
            <a:endParaRPr lang="zh-CN" altLang="en-US"/>
          </a:p>
        </p:txBody>
      </p:sp>
    </p:spTree>
    <p:extLst>
      <p:ext uri="{BB962C8B-B14F-4D97-AF65-F5344CB8AC3E}">
        <p14:creationId xmlns:p14="http://schemas.microsoft.com/office/powerpoint/2010/main" val="1272874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矩形 3"/>
          <p:cNvSpPr/>
          <p:nvPr/>
        </p:nvSpPr>
        <p:spPr>
          <a:xfrm>
            <a:off x="1286932" y="1359429"/>
            <a:ext cx="9906001" cy="4031873"/>
          </a:xfrm>
          <a:prstGeom prst="rect">
            <a:avLst/>
          </a:prstGeom>
        </p:spPr>
        <p:txBody>
          <a:bodyPr wrap="square">
            <a:spAutoFit/>
          </a:bodyPr>
          <a:lstStyle/>
          <a:p>
            <a:r>
              <a:rPr lang="en-US" altLang="zh-CN" sz="3200" dirty="0" smtClean="0">
                <a:latin typeface="Arial" panose="020B0604020202020204" pitchFamily="34" charset="0"/>
                <a:cs typeface="Arial" panose="020B0604020202020204" pitchFamily="34" charset="0"/>
              </a:rPr>
              <a:t>Reminder: My story was perfectly told in my “</a:t>
            </a:r>
            <a:r>
              <a:rPr lang="en-US" altLang="zh-CN" sz="3200" dirty="0" err="1" smtClean="0">
                <a:latin typeface="Arial" panose="020B0604020202020204" pitchFamily="34" charset="0"/>
                <a:cs typeface="Arial" panose="020B0604020202020204" pitchFamily="34" charset="0"/>
              </a:rPr>
              <a:t>Forge_project.ipynb</a:t>
            </a:r>
            <a:r>
              <a:rPr lang="en-US" altLang="zh-CN" sz="3200" dirty="0" smtClean="0">
                <a:latin typeface="Arial" panose="020B0604020202020204" pitchFamily="34" charset="0"/>
                <a:cs typeface="Arial" panose="020B0604020202020204" pitchFamily="34" charset="0"/>
              </a:rPr>
              <a:t>” file. Telling stories in code files can make the audience feel more involved, and can also enhance the audience's curiosity with relatively simple Python code. In addition, the markdown syntax in the </a:t>
            </a:r>
            <a:r>
              <a:rPr lang="en-US" altLang="zh-CN" sz="3200" dirty="0" err="1" smtClean="0">
                <a:latin typeface="Arial" panose="020B0604020202020204" pitchFamily="34" charset="0"/>
                <a:cs typeface="Arial" panose="020B0604020202020204" pitchFamily="34" charset="0"/>
              </a:rPr>
              <a:t>ipynb</a:t>
            </a:r>
            <a:r>
              <a:rPr lang="en-US" altLang="zh-CN" sz="3200" dirty="0" smtClean="0">
                <a:latin typeface="Arial" panose="020B0604020202020204" pitchFamily="34" charset="0"/>
                <a:cs typeface="Arial" panose="020B0604020202020204" pitchFamily="34" charset="0"/>
              </a:rPr>
              <a:t> file makes various title fonts have a good display effect. Please find everything in that file. This is just a abstraction for what I’ve done in the </a:t>
            </a:r>
            <a:r>
              <a:rPr lang="en-US" altLang="zh-CN" sz="3200" dirty="0" err="1" smtClean="0">
                <a:latin typeface="Arial" panose="020B0604020202020204" pitchFamily="34" charset="0"/>
                <a:cs typeface="Arial" panose="020B0604020202020204" pitchFamily="34" charset="0"/>
              </a:rPr>
              <a:t>ipynb</a:t>
            </a:r>
            <a:r>
              <a:rPr lang="en-US" altLang="zh-CN" sz="3200" dirty="0" smtClean="0">
                <a:latin typeface="Arial" panose="020B0604020202020204" pitchFamily="34" charset="0"/>
                <a:cs typeface="Arial" panose="020B0604020202020204" pitchFamily="34" charset="0"/>
              </a:rPr>
              <a:t> file.</a:t>
            </a:r>
            <a:endParaRPr lang="zh-CN" alt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570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 and Future Work</a:t>
            </a:r>
            <a:endParaRPr lang="zh-CN" altLang="en-US" dirty="0"/>
          </a:p>
        </p:txBody>
      </p:sp>
      <p:sp>
        <p:nvSpPr>
          <p:cNvPr id="3" name="内容占位符 2"/>
          <p:cNvSpPr>
            <a:spLocks noGrp="1"/>
          </p:cNvSpPr>
          <p:nvPr>
            <p:ph idx="1"/>
          </p:nvPr>
        </p:nvSpPr>
        <p:spPr/>
        <p:txBody>
          <a:bodyPr/>
          <a:lstStyle/>
          <a:p>
            <a:r>
              <a:rPr lang="en-US" altLang="zh-CN" b="1" dirty="0" smtClean="0"/>
              <a:t>Challenges</a:t>
            </a:r>
            <a:r>
              <a:rPr lang="en-US" altLang="zh-CN" dirty="0" smtClean="0"/>
              <a:t>:</a:t>
            </a:r>
          </a:p>
          <a:p>
            <a:pPr lvl="1"/>
            <a:r>
              <a:rPr lang="en-US" altLang="zh-CN" dirty="0" smtClean="0"/>
              <a:t>Handling a large amount of missing data in critical columns required creative imputation techniques.</a:t>
            </a:r>
          </a:p>
          <a:p>
            <a:pPr lvl="1"/>
            <a:r>
              <a:rPr lang="en-US" altLang="zh-CN" dirty="0" smtClean="0"/>
              <a:t>Difficulties in accurately analyzing salary trends due to potential outliers.</a:t>
            </a:r>
          </a:p>
          <a:p>
            <a:r>
              <a:rPr lang="en-US" altLang="zh-CN" b="1" dirty="0" smtClean="0"/>
              <a:t>Future Exploration</a:t>
            </a:r>
            <a:r>
              <a:rPr lang="en-US" altLang="zh-CN" dirty="0" smtClean="0"/>
              <a:t>:</a:t>
            </a:r>
          </a:p>
          <a:p>
            <a:pPr lvl="1"/>
            <a:r>
              <a:rPr lang="en-US" altLang="zh-CN" dirty="0" smtClean="0"/>
              <a:t>Further investigation into geographic salary variations or gender-based salary disparities.</a:t>
            </a:r>
          </a:p>
          <a:p>
            <a:pPr lvl="1"/>
            <a:r>
              <a:rPr lang="en-US" altLang="zh-CN" dirty="0" smtClean="0"/>
              <a:t>Analyzing additional datasets for longitudinal trends in ML career development.</a:t>
            </a:r>
          </a:p>
          <a:p>
            <a:endParaRPr lang="zh-CN" altLang="en-US" dirty="0"/>
          </a:p>
        </p:txBody>
      </p:sp>
    </p:spTree>
    <p:extLst>
      <p:ext uri="{BB962C8B-B14F-4D97-AF65-F5344CB8AC3E}">
        <p14:creationId xmlns:p14="http://schemas.microsoft.com/office/powerpoint/2010/main" val="1320115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r>
              <a:rPr lang="en-US" altLang="zh-CN" b="1" dirty="0" smtClean="0"/>
              <a:t>Wrap-Up</a:t>
            </a:r>
            <a:r>
              <a:rPr lang="en-US" altLang="zh-CN" dirty="0" smtClean="0"/>
              <a:t>:</a:t>
            </a:r>
          </a:p>
          <a:p>
            <a:pPr lvl="1"/>
            <a:r>
              <a:rPr lang="en-US" altLang="zh-CN" dirty="0" smtClean="0"/>
              <a:t>The dataset provided valuable insights into the career landscape for machine learning professionals.</a:t>
            </a:r>
            <a:br>
              <a:rPr lang="en-US" altLang="zh-CN" dirty="0" smtClean="0"/>
            </a:br>
            <a:endParaRPr lang="en-US" altLang="zh-CN" dirty="0" smtClean="0"/>
          </a:p>
          <a:p>
            <a:pPr lvl="1"/>
            <a:r>
              <a:rPr lang="en-US" altLang="zh-CN" i="1" dirty="0" smtClean="0"/>
              <a:t>Real-World Implication</a:t>
            </a:r>
            <a:r>
              <a:rPr lang="en-US" altLang="zh-CN" dirty="0" smtClean="0"/>
              <a:t>: Emphasizing advanced ML skills, sector-specific expertise, and role specialization is key for career success in ML.</a:t>
            </a:r>
            <a:br>
              <a:rPr lang="en-US" altLang="zh-CN" dirty="0" smtClean="0"/>
            </a:br>
            <a:endParaRPr lang="en-US" altLang="zh-CN" dirty="0" smtClean="0"/>
          </a:p>
          <a:p>
            <a:r>
              <a:rPr lang="en-US" altLang="zh-CN" b="1" dirty="0" smtClean="0"/>
              <a:t>Q&amp;A</a:t>
            </a:r>
            <a:r>
              <a:rPr lang="en-US" altLang="zh-CN" dirty="0" smtClean="0"/>
              <a:t>: Invite questions from the audience.</a:t>
            </a:r>
          </a:p>
          <a:p>
            <a:endParaRPr lang="zh-CN" altLang="en-US" dirty="0"/>
          </a:p>
        </p:txBody>
      </p:sp>
    </p:spTree>
    <p:extLst>
      <p:ext uri="{BB962C8B-B14F-4D97-AF65-F5344CB8AC3E}">
        <p14:creationId xmlns:p14="http://schemas.microsoft.com/office/powerpoint/2010/main" val="930028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Can You Get Rich by Doing Machine Learning?</a:t>
            </a:r>
            <a:endParaRPr lang="zh-CN" altLang="en-US" dirty="0"/>
          </a:p>
        </p:txBody>
      </p:sp>
      <p:sp>
        <p:nvSpPr>
          <p:cNvPr id="3" name="副标题 2"/>
          <p:cNvSpPr>
            <a:spLocks noGrp="1"/>
          </p:cNvSpPr>
          <p:nvPr>
            <p:ph type="subTitle" idx="1"/>
          </p:nvPr>
        </p:nvSpPr>
        <p:spPr>
          <a:xfrm>
            <a:off x="1524000" y="4448705"/>
            <a:ext cx="9144000" cy="1655762"/>
          </a:xfrm>
        </p:spPr>
        <p:txBody>
          <a:bodyPr/>
          <a:lstStyle/>
          <a:p>
            <a:r>
              <a:rPr lang="en-US" altLang="zh-CN" dirty="0" smtClean="0"/>
              <a:t>Peggy Cui</a:t>
            </a:r>
          </a:p>
          <a:p>
            <a:r>
              <a:rPr lang="en-US" altLang="zh-CN" dirty="0" smtClean="0"/>
              <a:t>10/27/2024</a:t>
            </a:r>
            <a:endParaRPr lang="zh-CN" altLang="en-US" dirty="0"/>
          </a:p>
        </p:txBody>
      </p:sp>
    </p:spTree>
    <p:extLst>
      <p:ext uri="{BB962C8B-B14F-4D97-AF65-F5344CB8AC3E}">
        <p14:creationId xmlns:p14="http://schemas.microsoft.com/office/powerpoint/2010/main" val="2254024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This Dataset?</a:t>
            </a:r>
            <a:endParaRPr lang="zh-CN" altLang="en-US" dirty="0"/>
          </a:p>
        </p:txBody>
      </p:sp>
      <p:sp>
        <p:nvSpPr>
          <p:cNvPr id="3" name="内容占位符 2"/>
          <p:cNvSpPr>
            <a:spLocks noGrp="1"/>
          </p:cNvSpPr>
          <p:nvPr>
            <p:ph idx="1"/>
          </p:nvPr>
        </p:nvSpPr>
        <p:spPr/>
        <p:txBody>
          <a:bodyPr/>
          <a:lstStyle/>
          <a:p>
            <a:r>
              <a:rPr lang="en-US" altLang="zh-CN" b="1" dirty="0" smtClean="0"/>
              <a:t>Dataset Motivation</a:t>
            </a:r>
            <a:r>
              <a:rPr lang="en-US" altLang="zh-CN" dirty="0" smtClean="0"/>
              <a:t>: The dataset examines various factors in machine learning (ML) careers, giving insights into salary, skills, and the industry.</a:t>
            </a:r>
          </a:p>
          <a:p>
            <a:r>
              <a:rPr lang="en-US" altLang="zh-CN" b="1" dirty="0" smtClean="0"/>
              <a:t>Interest</a:t>
            </a:r>
            <a:r>
              <a:rPr lang="en-US" altLang="zh-CN" dirty="0" smtClean="0"/>
              <a:t>: With ML as a rapidly growing field, understanding career opportunities and financial potential can be motivating for students and professionals.</a:t>
            </a:r>
          </a:p>
          <a:p>
            <a:r>
              <a:rPr lang="en-US" altLang="zh-CN" b="1" dirty="0" smtClean="0"/>
              <a:t>Questions</a:t>
            </a:r>
            <a:r>
              <a:rPr lang="en-US" altLang="zh-CN" dirty="0" smtClean="0"/>
              <a:t>:</a:t>
            </a:r>
          </a:p>
          <a:p>
            <a:pPr lvl="1"/>
            <a:r>
              <a:rPr lang="en-US" altLang="zh-CN" dirty="0" smtClean="0"/>
              <a:t>"What skills are most valued in machine learning careers?"</a:t>
            </a:r>
          </a:p>
          <a:p>
            <a:pPr lvl="1"/>
            <a:r>
              <a:rPr lang="en-US" altLang="zh-CN" dirty="0" smtClean="0"/>
              <a:t>"What salary ranges exist based on skills or job roles in ML?"</a:t>
            </a:r>
          </a:p>
          <a:p>
            <a:pPr lvl="1"/>
            <a:r>
              <a:rPr lang="en-US" altLang="zh-CN" dirty="0" smtClean="0"/>
              <a:t>"What factors contribute most to higher salaries?"</a:t>
            </a:r>
          </a:p>
          <a:p>
            <a:endParaRPr lang="zh-CN" altLang="en-US" dirty="0"/>
          </a:p>
        </p:txBody>
      </p:sp>
    </p:spTree>
    <p:extLst>
      <p:ext uri="{BB962C8B-B14F-4D97-AF65-F5344CB8AC3E}">
        <p14:creationId xmlns:p14="http://schemas.microsoft.com/office/powerpoint/2010/main" val="974958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Cleaning and Preprocessing</a:t>
            </a:r>
            <a:endParaRPr lang="zh-CN" altLang="en-US" dirty="0"/>
          </a:p>
        </p:txBody>
      </p:sp>
      <p:sp>
        <p:nvSpPr>
          <p:cNvPr id="3" name="内容占位符 2"/>
          <p:cNvSpPr>
            <a:spLocks noGrp="1"/>
          </p:cNvSpPr>
          <p:nvPr>
            <p:ph idx="1"/>
          </p:nvPr>
        </p:nvSpPr>
        <p:spPr/>
        <p:txBody>
          <a:bodyPr>
            <a:normAutofit/>
          </a:bodyPr>
          <a:lstStyle/>
          <a:p>
            <a:r>
              <a:rPr lang="en-US" altLang="zh-CN" b="1" dirty="0" smtClean="0"/>
              <a:t>Cleaning Steps</a:t>
            </a:r>
            <a:r>
              <a:rPr lang="en-US" altLang="zh-CN" dirty="0" smtClean="0"/>
              <a:t>:</a:t>
            </a:r>
          </a:p>
          <a:p>
            <a:pPr lvl="1"/>
            <a:r>
              <a:rPr lang="en-US" altLang="zh-CN" b="1" dirty="0" smtClean="0"/>
              <a:t>Handled missing values</a:t>
            </a:r>
            <a:r>
              <a:rPr lang="en-US" altLang="zh-CN" dirty="0" smtClean="0"/>
              <a:t> by filling with median or dropping irrelevant rows.</a:t>
            </a:r>
          </a:p>
          <a:p>
            <a:pPr lvl="1"/>
            <a:r>
              <a:rPr lang="en-US" altLang="zh-CN" b="1" dirty="0" smtClean="0"/>
              <a:t>Removed duplicates</a:t>
            </a:r>
            <a:r>
              <a:rPr lang="en-US" altLang="zh-CN" dirty="0" smtClean="0"/>
              <a:t> to ensure data accuracy.</a:t>
            </a:r>
          </a:p>
          <a:p>
            <a:pPr lvl="1"/>
            <a:r>
              <a:rPr lang="en-US" altLang="zh-CN" b="1" dirty="0" smtClean="0"/>
              <a:t>Standardized formatting</a:t>
            </a:r>
            <a:r>
              <a:rPr lang="en-US" altLang="zh-CN" dirty="0" smtClean="0"/>
              <a:t> for consistent variable types.</a:t>
            </a:r>
          </a:p>
          <a:p>
            <a:r>
              <a:rPr lang="en-US" altLang="zh-CN" b="1" dirty="0" smtClean="0"/>
              <a:t>Challenges</a:t>
            </a:r>
            <a:r>
              <a:rPr lang="en-US" altLang="zh-CN" dirty="0" smtClean="0"/>
              <a:t>:</a:t>
            </a:r>
          </a:p>
          <a:p>
            <a:pPr lvl="1"/>
            <a:r>
              <a:rPr lang="en-US" altLang="zh-CN" dirty="0" smtClean="0"/>
              <a:t>Handling extensive missing values in columns crucial to analysis.</a:t>
            </a:r>
          </a:p>
          <a:p>
            <a:pPr lvl="1"/>
            <a:r>
              <a:rPr lang="en-US" altLang="zh-CN" dirty="0" smtClean="0"/>
              <a:t>Solution: Used imputation and relevant transformations to retain meaningful data.</a:t>
            </a:r>
          </a:p>
          <a:p>
            <a:endParaRPr lang="zh-CN" altLang="en-US" dirty="0"/>
          </a:p>
        </p:txBody>
      </p:sp>
    </p:spTree>
    <p:extLst>
      <p:ext uri="{BB962C8B-B14F-4D97-AF65-F5344CB8AC3E}">
        <p14:creationId xmlns:p14="http://schemas.microsoft.com/office/powerpoint/2010/main" val="623874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Exploratory Data Analysis</a:t>
            </a:r>
            <a:endParaRPr lang="zh-CN" altLang="en-US" dirty="0"/>
          </a:p>
        </p:txBody>
      </p:sp>
      <p:pic>
        <p:nvPicPr>
          <p:cNvPr id="4" name="内容占位符 3"/>
          <p:cNvPicPr>
            <a:picLocks noGrp="1" noChangeAspect="1"/>
          </p:cNvPicPr>
          <p:nvPr>
            <p:ph idx="1"/>
          </p:nvPr>
        </p:nvPicPr>
        <p:blipFill>
          <a:blip r:embed="rId2"/>
          <a:stretch>
            <a:fillRect/>
          </a:stretch>
        </p:blipFill>
        <p:spPr>
          <a:xfrm>
            <a:off x="743479" y="1300427"/>
            <a:ext cx="5762625" cy="3571875"/>
          </a:xfrm>
          <a:prstGeom prst="rect">
            <a:avLst/>
          </a:prstGeom>
        </p:spPr>
      </p:pic>
      <p:pic>
        <p:nvPicPr>
          <p:cNvPr id="5" name="图片 4"/>
          <p:cNvPicPr>
            <a:picLocks noChangeAspect="1"/>
          </p:cNvPicPr>
          <p:nvPr/>
        </p:nvPicPr>
        <p:blipFill>
          <a:blip r:embed="rId3"/>
          <a:stretch>
            <a:fillRect/>
          </a:stretch>
        </p:blipFill>
        <p:spPr>
          <a:xfrm>
            <a:off x="5048250" y="3234002"/>
            <a:ext cx="7143750" cy="3276600"/>
          </a:xfrm>
          <a:prstGeom prst="rect">
            <a:avLst/>
          </a:prstGeom>
        </p:spPr>
      </p:pic>
    </p:spTree>
    <p:extLst>
      <p:ext uri="{BB962C8B-B14F-4D97-AF65-F5344CB8AC3E}">
        <p14:creationId xmlns:p14="http://schemas.microsoft.com/office/powerpoint/2010/main" val="1915305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 Question 1 - What Skills Are Most Valued?</a:t>
            </a:r>
            <a:endParaRPr lang="zh-CN" altLang="en-US" dirty="0"/>
          </a:p>
        </p:txBody>
      </p:sp>
      <p:sp>
        <p:nvSpPr>
          <p:cNvPr id="3" name="内容占位符 2"/>
          <p:cNvSpPr>
            <a:spLocks noGrp="1"/>
          </p:cNvSpPr>
          <p:nvPr>
            <p:ph idx="1"/>
          </p:nvPr>
        </p:nvSpPr>
        <p:spPr/>
        <p:txBody>
          <a:bodyPr/>
          <a:lstStyle/>
          <a:p>
            <a:r>
              <a:rPr lang="en-US" altLang="zh-CN" b="1" dirty="0" smtClean="0"/>
              <a:t>Approach</a:t>
            </a:r>
            <a:r>
              <a:rPr lang="en-US" altLang="zh-CN" dirty="0" smtClean="0"/>
              <a:t>:</a:t>
            </a:r>
          </a:p>
          <a:p>
            <a:pPr lvl="1"/>
            <a:r>
              <a:rPr lang="en-US" altLang="zh-CN" dirty="0" smtClean="0"/>
              <a:t>Analyzed the frequency and salary impact of various skills (e.g., Python, SQL, cloud platforms).</a:t>
            </a:r>
          </a:p>
          <a:p>
            <a:r>
              <a:rPr lang="en-US" altLang="zh-CN" b="1" dirty="0" smtClean="0"/>
              <a:t>Findings</a:t>
            </a:r>
            <a:r>
              <a:rPr lang="en-US" altLang="zh-CN" dirty="0" smtClean="0"/>
              <a:t>:</a:t>
            </a:r>
          </a:p>
          <a:p>
            <a:pPr lvl="1"/>
            <a:r>
              <a:rPr lang="en-US" altLang="zh-CN" dirty="0" smtClean="0"/>
              <a:t>Skills in Python, deep learning, and cloud technologies like AWS had a strong positive correlation with higher salaries.</a:t>
            </a:r>
          </a:p>
          <a:p>
            <a:r>
              <a:rPr lang="en-US" altLang="zh-CN" b="1" dirty="0" smtClean="0"/>
              <a:t>Visualization</a:t>
            </a:r>
            <a:r>
              <a:rPr lang="en-US" altLang="zh-CN" dirty="0" smtClean="0"/>
              <a:t>:</a:t>
            </a:r>
          </a:p>
          <a:p>
            <a:pPr lvl="1"/>
            <a:r>
              <a:rPr lang="en-US" altLang="zh-CN" dirty="0" smtClean="0"/>
              <a:t>Bar chart of skills vs. average salary, highlighting skills with the greatest impact.</a:t>
            </a:r>
          </a:p>
          <a:p>
            <a:endParaRPr lang="zh-CN" altLang="en-US" dirty="0"/>
          </a:p>
        </p:txBody>
      </p:sp>
      <p:pic>
        <p:nvPicPr>
          <p:cNvPr id="5" name="图片 4"/>
          <p:cNvPicPr>
            <a:picLocks noChangeAspect="1"/>
          </p:cNvPicPr>
          <p:nvPr/>
        </p:nvPicPr>
        <p:blipFill>
          <a:blip r:embed="rId2"/>
          <a:stretch>
            <a:fillRect/>
          </a:stretch>
        </p:blipFill>
        <p:spPr>
          <a:xfrm>
            <a:off x="3517900" y="1825625"/>
            <a:ext cx="8001000" cy="3971925"/>
          </a:xfrm>
          <a:prstGeom prst="rect">
            <a:avLst/>
          </a:prstGeom>
        </p:spPr>
      </p:pic>
    </p:spTree>
    <p:extLst>
      <p:ext uri="{BB962C8B-B14F-4D97-AF65-F5344CB8AC3E}">
        <p14:creationId xmlns:p14="http://schemas.microsoft.com/office/powerpoint/2010/main" val="368281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 Question 2 - How Does Job Role Affect Salary?</a:t>
            </a:r>
            <a:endParaRPr lang="zh-CN" altLang="en-US" dirty="0"/>
          </a:p>
        </p:txBody>
      </p:sp>
      <p:sp>
        <p:nvSpPr>
          <p:cNvPr id="3" name="内容占位符 2"/>
          <p:cNvSpPr>
            <a:spLocks noGrp="1"/>
          </p:cNvSpPr>
          <p:nvPr>
            <p:ph idx="1"/>
          </p:nvPr>
        </p:nvSpPr>
        <p:spPr/>
        <p:txBody>
          <a:bodyPr>
            <a:normAutofit/>
          </a:bodyPr>
          <a:lstStyle/>
          <a:p>
            <a:r>
              <a:rPr lang="en-US" altLang="zh-CN" b="1" dirty="0" smtClean="0"/>
              <a:t>Approach</a:t>
            </a:r>
            <a:r>
              <a:rPr lang="en-US" altLang="zh-CN" dirty="0" smtClean="0"/>
              <a:t>:</a:t>
            </a:r>
          </a:p>
          <a:p>
            <a:pPr lvl="1"/>
            <a:r>
              <a:rPr lang="en-US" altLang="zh-CN" dirty="0" smtClean="0"/>
              <a:t>Examined job titles and corresponding salaries to find role-based salary patterns.</a:t>
            </a:r>
          </a:p>
          <a:p>
            <a:r>
              <a:rPr lang="en-US" altLang="zh-CN" b="1" dirty="0" smtClean="0"/>
              <a:t>Findings</a:t>
            </a:r>
            <a:r>
              <a:rPr lang="en-US" altLang="zh-CN" dirty="0" smtClean="0"/>
              <a:t>:</a:t>
            </a:r>
          </a:p>
          <a:p>
            <a:pPr lvl="1"/>
            <a:r>
              <a:rPr lang="en-US" altLang="zh-CN" dirty="0" smtClean="0"/>
              <a:t>Data scientists, ML engineers, and AI researchers had higher average salaries compared to junior roles.</a:t>
            </a:r>
          </a:p>
          <a:p>
            <a:pPr lvl="1"/>
            <a:r>
              <a:rPr lang="en-US" altLang="zh-CN" dirty="0" smtClean="0"/>
              <a:t>Seniority and specialization in specific domains resulted in noticeable salary increases.</a:t>
            </a:r>
          </a:p>
          <a:p>
            <a:r>
              <a:rPr lang="en-US" altLang="zh-CN" b="1" dirty="0" smtClean="0"/>
              <a:t>Visualization</a:t>
            </a:r>
            <a:r>
              <a:rPr lang="en-US" altLang="zh-CN" dirty="0" smtClean="0"/>
              <a:t>:</a:t>
            </a:r>
          </a:p>
          <a:p>
            <a:pPr lvl="1"/>
            <a:r>
              <a:rPr lang="en-US" altLang="zh-CN" dirty="0" smtClean="0"/>
              <a:t>Line graph showing average salary by role and experience level.</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9" y="2309507"/>
            <a:ext cx="8199831" cy="3383573"/>
          </a:xfrm>
          <a:prstGeom prst="rect">
            <a:avLst/>
          </a:prstGeom>
        </p:spPr>
      </p:pic>
    </p:spTree>
    <p:extLst>
      <p:ext uri="{BB962C8B-B14F-4D97-AF65-F5344CB8AC3E}">
        <p14:creationId xmlns:p14="http://schemas.microsoft.com/office/powerpoint/2010/main" val="23489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 Question 3 - Does Industry Influence Salary?</a:t>
            </a:r>
            <a:endParaRPr lang="zh-CN" altLang="en-US" dirty="0"/>
          </a:p>
        </p:txBody>
      </p:sp>
      <p:sp>
        <p:nvSpPr>
          <p:cNvPr id="3" name="内容占位符 2"/>
          <p:cNvSpPr>
            <a:spLocks noGrp="1"/>
          </p:cNvSpPr>
          <p:nvPr>
            <p:ph idx="1"/>
          </p:nvPr>
        </p:nvSpPr>
        <p:spPr/>
        <p:txBody>
          <a:bodyPr/>
          <a:lstStyle/>
          <a:p>
            <a:r>
              <a:rPr lang="en-US" altLang="zh-CN" b="1" dirty="0" smtClean="0"/>
              <a:t>Approach</a:t>
            </a:r>
            <a:r>
              <a:rPr lang="en-US" altLang="zh-CN" dirty="0" smtClean="0"/>
              <a:t>:</a:t>
            </a:r>
          </a:p>
          <a:p>
            <a:pPr lvl="1"/>
            <a:r>
              <a:rPr lang="en-US" altLang="zh-CN" dirty="0" smtClean="0"/>
              <a:t>Compared salaries across different industry sectors (e.g., finance, tech, healthcare).</a:t>
            </a:r>
          </a:p>
          <a:p>
            <a:r>
              <a:rPr lang="en-US" altLang="zh-CN" b="1" dirty="0" smtClean="0"/>
              <a:t>Findings</a:t>
            </a:r>
            <a:r>
              <a:rPr lang="en-US" altLang="zh-CN" dirty="0" smtClean="0"/>
              <a:t>:</a:t>
            </a:r>
          </a:p>
          <a:p>
            <a:pPr lvl="1"/>
            <a:r>
              <a:rPr lang="en-US" altLang="zh-CN" dirty="0" smtClean="0"/>
              <a:t>Tech and finance sectors consistently offered higher salaries.</a:t>
            </a:r>
          </a:p>
          <a:p>
            <a:pPr lvl="1"/>
            <a:r>
              <a:rPr lang="en-US" altLang="zh-CN" dirty="0" smtClean="0"/>
              <a:t>Non-profits and academia had the lowest average salaries in the dataset.</a:t>
            </a:r>
          </a:p>
          <a:p>
            <a:r>
              <a:rPr lang="en-US" altLang="zh-CN" b="1" dirty="0" smtClean="0"/>
              <a:t>Visualization</a:t>
            </a:r>
            <a:r>
              <a:rPr lang="en-US" altLang="zh-CN" dirty="0" smtClean="0"/>
              <a:t>:</a:t>
            </a:r>
          </a:p>
          <a:p>
            <a:pPr lvl="1"/>
            <a:r>
              <a:rPr lang="en-US" altLang="zh-CN" dirty="0" err="1" smtClean="0"/>
              <a:t>Heatmap</a:t>
            </a:r>
            <a:r>
              <a:rPr lang="en-US" altLang="zh-CN" dirty="0" smtClean="0"/>
              <a:t> or clustered bar chart of industry vs. salary, emphasizing salary peaks in high-paying sectors.</a:t>
            </a:r>
          </a:p>
          <a:p>
            <a:endParaRPr lang="zh-CN" altLang="en-US" dirty="0"/>
          </a:p>
        </p:txBody>
      </p:sp>
      <p:pic>
        <p:nvPicPr>
          <p:cNvPr id="4" name="图片 3"/>
          <p:cNvPicPr>
            <a:picLocks noChangeAspect="1"/>
          </p:cNvPicPr>
          <p:nvPr/>
        </p:nvPicPr>
        <p:blipFill>
          <a:blip r:embed="rId2"/>
          <a:stretch>
            <a:fillRect/>
          </a:stretch>
        </p:blipFill>
        <p:spPr>
          <a:xfrm>
            <a:off x="566737" y="1989137"/>
            <a:ext cx="11058525" cy="3590925"/>
          </a:xfrm>
          <a:prstGeom prst="rect">
            <a:avLst/>
          </a:prstGeom>
        </p:spPr>
      </p:pic>
    </p:spTree>
    <p:extLst>
      <p:ext uri="{BB962C8B-B14F-4D97-AF65-F5344CB8AC3E}">
        <p14:creationId xmlns:p14="http://schemas.microsoft.com/office/powerpoint/2010/main" val="3326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 Insights Summary</a:t>
            </a:r>
            <a:endParaRPr lang="zh-CN" altLang="en-US" dirty="0"/>
          </a:p>
        </p:txBody>
      </p:sp>
      <p:sp>
        <p:nvSpPr>
          <p:cNvPr id="3" name="内容占位符 2"/>
          <p:cNvSpPr>
            <a:spLocks noGrp="1"/>
          </p:cNvSpPr>
          <p:nvPr>
            <p:ph idx="1"/>
          </p:nvPr>
        </p:nvSpPr>
        <p:spPr>
          <a:xfrm>
            <a:off x="838200" y="1994958"/>
            <a:ext cx="10515600" cy="4351338"/>
          </a:xfrm>
        </p:spPr>
        <p:txBody>
          <a:bodyPr/>
          <a:lstStyle/>
          <a:p>
            <a:r>
              <a:rPr lang="en-US" altLang="zh-CN" b="1" dirty="0" smtClean="0"/>
              <a:t>Summary of Findings</a:t>
            </a:r>
            <a:r>
              <a:rPr lang="en-US" altLang="zh-CN" dirty="0" smtClean="0"/>
              <a:t>:</a:t>
            </a:r>
          </a:p>
          <a:p>
            <a:pPr lvl="1"/>
            <a:r>
              <a:rPr lang="en-US" altLang="zh-CN" dirty="0" smtClean="0"/>
              <a:t>Advanced ML skills and industry-specific knowledge significantly increase earning potential.</a:t>
            </a:r>
            <a:br>
              <a:rPr lang="en-US" altLang="zh-CN" dirty="0" smtClean="0"/>
            </a:br>
            <a:endParaRPr lang="en-US" altLang="zh-CN" dirty="0" smtClean="0"/>
          </a:p>
          <a:p>
            <a:pPr lvl="1"/>
            <a:r>
              <a:rPr lang="en-US" altLang="zh-CN" dirty="0" smtClean="0"/>
              <a:t>High-paying sectors include tech and finance, while roles such as AI researchers and senior data scientists show top compensation levels.</a:t>
            </a:r>
            <a:br>
              <a:rPr lang="en-US" altLang="zh-CN" dirty="0" smtClean="0"/>
            </a:br>
            <a:endParaRPr lang="en-US" altLang="zh-CN" dirty="0" smtClean="0"/>
          </a:p>
          <a:p>
            <a:pPr lvl="1"/>
            <a:r>
              <a:rPr lang="en-US" altLang="zh-CN" dirty="0" smtClean="0"/>
              <a:t>Salary increases with experience and specialization, especially for niche skills like cloud computing.</a:t>
            </a:r>
          </a:p>
        </p:txBody>
      </p:sp>
    </p:spTree>
    <p:extLst>
      <p:ext uri="{BB962C8B-B14F-4D97-AF65-F5344CB8AC3E}">
        <p14:creationId xmlns:p14="http://schemas.microsoft.com/office/powerpoint/2010/main" val="1938910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547</Words>
  <Application>Microsoft Office PowerPoint</Application>
  <PresentationFormat>宽屏</PresentationFormat>
  <Paragraphs>60</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PowerPoint 演示文稿</vt:lpstr>
      <vt:lpstr>Can You Get Rich by Doing Machine Learning?</vt:lpstr>
      <vt:lpstr>Why This Dataset?</vt:lpstr>
      <vt:lpstr>Data Cleaning and Preprocessing</vt:lpstr>
      <vt:lpstr>Exploratory Data Analysis</vt:lpstr>
      <vt:lpstr>Analysis Question 1 - What Skills Are Most Valued?</vt:lpstr>
      <vt:lpstr>Analysis Question 2 - How Does Job Role Affect Salary?</vt:lpstr>
      <vt:lpstr>Analysis Question 3 - Does Industry Influence Salary?</vt:lpstr>
      <vt:lpstr>Key Insights Summary</vt:lpstr>
      <vt:lpstr>Challenges and 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Get Rich by Doing Machine Learning?</dc:title>
  <dc:creator>PC</dc:creator>
  <cp:lastModifiedBy>PC</cp:lastModifiedBy>
  <cp:revision>3</cp:revision>
  <dcterms:created xsi:type="dcterms:W3CDTF">2024-10-27T21:10:27Z</dcterms:created>
  <dcterms:modified xsi:type="dcterms:W3CDTF">2024-10-27T21:21:34Z</dcterms:modified>
</cp:coreProperties>
</file>