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8" r:id="rId6"/>
    <p:sldId id="269" r:id="rId7"/>
    <p:sldId id="260" r:id="rId8"/>
    <p:sldId id="270" r:id="rId9"/>
    <p:sldId id="271" r:id="rId10"/>
    <p:sldId id="261" r:id="rId11"/>
    <p:sldId id="267" r:id="rId12"/>
    <p:sldId id="262" r:id="rId13"/>
    <p:sldId id="272" r:id="rId14"/>
    <p:sldId id="273" r:id="rId15"/>
    <p:sldId id="274" r:id="rId16"/>
    <p:sldId id="275" r:id="rId17"/>
    <p:sldId id="263" r:id="rId18"/>
    <p:sldId id="276" r:id="rId19"/>
    <p:sldId id="277" r:id="rId20"/>
    <p:sldId id="278" r:id="rId21"/>
    <p:sldId id="279" r:id="rId22"/>
    <p:sldId id="280" r:id="rId23"/>
    <p:sldId id="264" r:id="rId24"/>
    <p:sldId id="281" r:id="rId25"/>
    <p:sldId id="282" r:id="rId26"/>
    <p:sldId id="265" r:id="rId27"/>
    <p:sldId id="283" r:id="rId28"/>
    <p:sldId id="266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smoke@szabi.dev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Sistem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comunica</a:t>
            </a:r>
            <a:r>
              <a:rPr lang="ro-RO" dirty="0" smtClean="0">
                <a:solidFill>
                  <a:schemeClr val="tx1"/>
                </a:solidFill>
              </a:rPr>
              <a:t>ț</a:t>
            </a:r>
            <a:r>
              <a:rPr lang="en-US" dirty="0" err="1" smtClean="0">
                <a:solidFill>
                  <a:schemeClr val="tx1"/>
                </a:solidFill>
              </a:rPr>
              <a:t>ie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bazat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tehnologii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WebRTC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4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RTC </a:t>
            </a:r>
            <a:r>
              <a:rPr lang="en-US" dirty="0" err="1" smtClean="0">
                <a:solidFill>
                  <a:schemeClr val="tx1"/>
                </a:solidFill>
              </a:rPr>
              <a:t>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WebRTC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WebRTC</a:t>
            </a:r>
            <a:r>
              <a:rPr lang="en-US" dirty="0" smtClean="0">
                <a:solidFill>
                  <a:schemeClr val="tx1"/>
                </a:solidFill>
              </a:rPr>
              <a:t> vs </a:t>
            </a:r>
            <a:r>
              <a:rPr lang="en-US" dirty="0" err="1" smtClean="0">
                <a:solidFill>
                  <a:schemeClr val="tx1"/>
                </a:solidFill>
              </a:rPr>
              <a:t>WebSocket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Tehnologiile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folosite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in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aplica</a:t>
            </a:r>
            <a:r>
              <a:rPr lang="ro-RO" b="1" dirty="0" smtClean="0">
                <a:solidFill>
                  <a:schemeClr val="accent2">
                    <a:lumMod val="75000"/>
                  </a:schemeClr>
                </a:solidFill>
              </a:rPr>
              <a:t>ț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ie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Arhitectura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sistemului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Pa</a:t>
            </a:r>
            <a:r>
              <a:rPr lang="ro-RO" dirty="0" smtClean="0">
                <a:solidFill>
                  <a:schemeClr val="tx1"/>
                </a:solidFill>
              </a:rPr>
              <a:t>ș</a:t>
            </a:r>
            <a:r>
              <a:rPr lang="en-US" dirty="0" smtClean="0">
                <a:solidFill>
                  <a:schemeClr val="tx1"/>
                </a:solidFill>
              </a:rPr>
              <a:t>ii </a:t>
            </a:r>
            <a:r>
              <a:rPr lang="en-US" dirty="0" err="1" smtClean="0">
                <a:solidFill>
                  <a:schemeClr val="tx1"/>
                </a:solidFill>
              </a:rPr>
              <a:t>pentru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stabilirea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conexiunii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Testare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Concluzie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Intreb</a:t>
            </a:r>
            <a:r>
              <a:rPr lang="ro-RO" dirty="0" smtClean="0">
                <a:solidFill>
                  <a:schemeClr val="tx1"/>
                </a:solidFill>
              </a:rPr>
              <a:t>ă</a:t>
            </a:r>
            <a:r>
              <a:rPr lang="en-US" dirty="0" err="1" smtClean="0">
                <a:solidFill>
                  <a:schemeClr val="tx1"/>
                </a:solidFill>
              </a:rPr>
              <a:t>ri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37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Tehnologiile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folosite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dirty="0" err="1" smtClean="0">
                <a:solidFill>
                  <a:schemeClr val="tx1"/>
                </a:solidFill>
              </a:rPr>
              <a:t>aplica</a:t>
            </a:r>
            <a:r>
              <a:rPr lang="ro-RO" dirty="0" smtClean="0">
                <a:solidFill>
                  <a:schemeClr val="tx1"/>
                </a:solidFill>
              </a:rPr>
              <a:t>ț</a:t>
            </a:r>
            <a:r>
              <a:rPr lang="en-US" dirty="0" err="1" smtClean="0">
                <a:solidFill>
                  <a:schemeClr val="tx1"/>
                </a:solidFill>
              </a:rPr>
              <a:t>ie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PhP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Pe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partea</a:t>
            </a:r>
            <a:r>
              <a:rPr lang="en-US" dirty="0" smtClean="0">
                <a:solidFill>
                  <a:schemeClr val="tx1"/>
                </a:solidFill>
              </a:rPr>
              <a:t> de server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HTML + CSS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Pentru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interfa</a:t>
            </a:r>
            <a:r>
              <a:rPr lang="ro-RO" dirty="0">
                <a:solidFill>
                  <a:schemeClr val="tx1"/>
                </a:solidFill>
              </a:rPr>
              <a:t>ț</a:t>
            </a: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 smtClean="0">
                <a:solidFill>
                  <a:schemeClr val="tx1"/>
                </a:solidFill>
              </a:rPr>
              <a:t>web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Javascript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Pentru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comunicarea</a:t>
            </a:r>
            <a:r>
              <a:rPr lang="en-US" dirty="0" smtClean="0">
                <a:solidFill>
                  <a:schemeClr val="tx1"/>
                </a:solidFill>
              </a:rPr>
              <a:t> cu browser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Pentru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folosirea</a:t>
            </a:r>
            <a:r>
              <a:rPr lang="en-US" dirty="0" smtClean="0">
                <a:solidFill>
                  <a:schemeClr val="tx1"/>
                </a:solidFill>
              </a:rPr>
              <a:t> API-</a:t>
            </a:r>
            <a:r>
              <a:rPr lang="en-US" dirty="0" err="1" smtClean="0">
                <a:solidFill>
                  <a:schemeClr val="tx1"/>
                </a:solidFill>
              </a:rPr>
              <a:t>ului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WebRTC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MySQL</a:t>
            </a:r>
          </a:p>
          <a:p>
            <a:pPr marL="5715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219" y="1156399"/>
            <a:ext cx="1591101" cy="7955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320" y="2167128"/>
            <a:ext cx="1273797" cy="13869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534" y="2125580"/>
            <a:ext cx="1048607" cy="14700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181" y="3554042"/>
            <a:ext cx="987353" cy="11193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005" y="4747344"/>
            <a:ext cx="1997122" cy="103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8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RTC </a:t>
            </a:r>
            <a:r>
              <a:rPr lang="en-US" dirty="0" err="1" smtClean="0">
                <a:solidFill>
                  <a:schemeClr val="tx1"/>
                </a:solidFill>
              </a:rPr>
              <a:t>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WebRTC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WebRTC</a:t>
            </a:r>
            <a:r>
              <a:rPr lang="en-US" dirty="0" smtClean="0">
                <a:solidFill>
                  <a:schemeClr val="tx1"/>
                </a:solidFill>
              </a:rPr>
              <a:t> vs </a:t>
            </a:r>
            <a:r>
              <a:rPr lang="en-US" dirty="0" err="1" smtClean="0">
                <a:solidFill>
                  <a:schemeClr val="tx1"/>
                </a:solidFill>
              </a:rPr>
              <a:t>WebSocket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Tehnologiile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folosite</a:t>
            </a:r>
            <a:r>
              <a:rPr lang="en-US" dirty="0" smtClean="0">
                <a:solidFill>
                  <a:schemeClr val="tx1"/>
                </a:solidFill>
              </a:rPr>
              <a:t> in </a:t>
            </a:r>
            <a:r>
              <a:rPr lang="en-US" dirty="0" err="1" smtClean="0">
                <a:solidFill>
                  <a:schemeClr val="tx1"/>
                </a:solidFill>
              </a:rPr>
              <a:t>aplica</a:t>
            </a:r>
            <a:r>
              <a:rPr lang="ro-RO" dirty="0" smtClean="0">
                <a:solidFill>
                  <a:schemeClr val="tx1"/>
                </a:solidFill>
              </a:rPr>
              <a:t>ț</a:t>
            </a:r>
            <a:r>
              <a:rPr lang="en-US" dirty="0" err="1" smtClean="0">
                <a:solidFill>
                  <a:schemeClr val="tx1"/>
                </a:solidFill>
              </a:rPr>
              <a:t>ie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Arhitectura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sistemului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Pa</a:t>
            </a:r>
            <a:r>
              <a:rPr lang="ro-RO" dirty="0" smtClean="0">
                <a:solidFill>
                  <a:schemeClr val="tx1"/>
                </a:solidFill>
              </a:rPr>
              <a:t>ș</a:t>
            </a:r>
            <a:r>
              <a:rPr lang="en-US" dirty="0" smtClean="0">
                <a:solidFill>
                  <a:schemeClr val="tx1"/>
                </a:solidFill>
              </a:rPr>
              <a:t>ii </a:t>
            </a:r>
            <a:r>
              <a:rPr lang="en-US" dirty="0" err="1" smtClean="0">
                <a:solidFill>
                  <a:schemeClr val="tx1"/>
                </a:solidFill>
              </a:rPr>
              <a:t>pentru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stabilirea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conexiunii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Testare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Concluzie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Intreb</a:t>
            </a:r>
            <a:r>
              <a:rPr lang="ro-RO" dirty="0" smtClean="0">
                <a:solidFill>
                  <a:schemeClr val="tx1"/>
                </a:solidFill>
              </a:rPr>
              <a:t>ă</a:t>
            </a:r>
            <a:r>
              <a:rPr lang="en-US" dirty="0" err="1" smtClean="0">
                <a:solidFill>
                  <a:schemeClr val="tx1"/>
                </a:solidFill>
              </a:rPr>
              <a:t>ri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37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Arhitectura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sistemului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Arhitectura</a:t>
            </a:r>
            <a:r>
              <a:rPr lang="en-US" dirty="0" smtClean="0">
                <a:solidFill>
                  <a:schemeClr val="tx1"/>
                </a:solidFill>
              </a:rPr>
              <a:t> de tip layer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Avantaj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Cuplaj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slab</a:t>
            </a:r>
            <a:r>
              <a:rPr lang="ro-RO" dirty="0" smtClean="0">
                <a:solidFill>
                  <a:schemeClr val="tx1"/>
                </a:solidFill>
              </a:rPr>
              <a:t> î</a:t>
            </a:r>
            <a:r>
              <a:rPr lang="en-US" dirty="0" err="1" smtClean="0">
                <a:solidFill>
                  <a:schemeClr val="tx1"/>
                </a:solidFill>
              </a:rPr>
              <a:t>ntre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componente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Separarea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responsabilit</a:t>
            </a:r>
            <a:r>
              <a:rPr lang="ro-RO" dirty="0" smtClean="0">
                <a:solidFill>
                  <a:schemeClr val="tx1"/>
                </a:solidFill>
              </a:rPr>
              <a:t>ăț</a:t>
            </a:r>
            <a:r>
              <a:rPr lang="en-US" dirty="0" err="1" smtClean="0">
                <a:solidFill>
                  <a:schemeClr val="tx1"/>
                </a:solidFill>
              </a:rPr>
              <a:t>ilor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Modific</a:t>
            </a:r>
            <a:r>
              <a:rPr lang="ro-RO" dirty="0" smtClean="0">
                <a:solidFill>
                  <a:schemeClr val="tx1"/>
                </a:solidFill>
              </a:rPr>
              <a:t>ă</a:t>
            </a:r>
            <a:r>
              <a:rPr lang="en-US" dirty="0" smtClean="0">
                <a:solidFill>
                  <a:schemeClr val="tx1"/>
                </a:solidFill>
              </a:rPr>
              <a:t>rile </a:t>
            </a:r>
            <a:r>
              <a:rPr lang="en-US" dirty="0" err="1" smtClean="0">
                <a:solidFill>
                  <a:schemeClr val="tx1"/>
                </a:solidFill>
              </a:rPr>
              <a:t>componentelor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Implementare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u</a:t>
            </a:r>
            <a:r>
              <a:rPr lang="ro-RO" dirty="0" smtClean="0">
                <a:solidFill>
                  <a:schemeClr val="tx1"/>
                </a:solidFill>
              </a:rPr>
              <a:t>ș</a:t>
            </a:r>
            <a:r>
              <a:rPr lang="en-US" dirty="0" err="1" smtClean="0">
                <a:solidFill>
                  <a:schemeClr val="tx1"/>
                </a:solidFill>
              </a:rPr>
              <a:t>oara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Testare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u</a:t>
            </a:r>
            <a:r>
              <a:rPr lang="ro-RO" dirty="0" smtClean="0">
                <a:solidFill>
                  <a:schemeClr val="tx1"/>
                </a:solidFill>
              </a:rPr>
              <a:t>ș</a:t>
            </a:r>
            <a:r>
              <a:rPr lang="en-US" dirty="0" err="1" smtClean="0">
                <a:solidFill>
                  <a:schemeClr val="tx1"/>
                </a:solidFill>
              </a:rPr>
              <a:t>oara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Arctigor\Downloads\lay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255" y="1270000"/>
            <a:ext cx="2953494" cy="4235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919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Arhitectura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sistemului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Arhitectura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componente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Client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Server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Database</a:t>
            </a:r>
            <a:endParaRPr lang="ro-RO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6753" y="3886141"/>
            <a:ext cx="7657830" cy="2385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392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Arhitectura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sistemului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Arhitectura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detaliata</a:t>
            </a:r>
            <a:r>
              <a:rPr lang="en-US" dirty="0" smtClean="0">
                <a:solidFill>
                  <a:schemeClr val="tx1"/>
                </a:solidFill>
              </a:rPr>
              <a:t> a </a:t>
            </a:r>
            <a:r>
              <a:rPr lang="en-US" dirty="0" err="1" smtClean="0">
                <a:solidFill>
                  <a:schemeClr val="tx1"/>
                </a:solidFill>
              </a:rPr>
              <a:t>componentelor</a:t>
            </a:r>
            <a:endParaRPr lang="ro-RO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93" y="1583140"/>
            <a:ext cx="6564573" cy="527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3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Arhitectura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sistemului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Diagrama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clase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ro-RO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44" y="2734599"/>
            <a:ext cx="7760924" cy="412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3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RTC </a:t>
            </a:r>
            <a:r>
              <a:rPr lang="en-US" dirty="0" err="1" smtClean="0">
                <a:solidFill>
                  <a:schemeClr val="tx1"/>
                </a:solidFill>
              </a:rPr>
              <a:t>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WebRTC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WebRTC</a:t>
            </a:r>
            <a:r>
              <a:rPr lang="en-US" dirty="0" smtClean="0">
                <a:solidFill>
                  <a:schemeClr val="tx1"/>
                </a:solidFill>
              </a:rPr>
              <a:t> vs </a:t>
            </a:r>
            <a:r>
              <a:rPr lang="en-US" dirty="0" err="1" smtClean="0">
                <a:solidFill>
                  <a:schemeClr val="tx1"/>
                </a:solidFill>
              </a:rPr>
              <a:t>WebSocket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Tehnologiile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folosite</a:t>
            </a:r>
            <a:r>
              <a:rPr lang="en-US" dirty="0" smtClean="0">
                <a:solidFill>
                  <a:schemeClr val="tx1"/>
                </a:solidFill>
              </a:rPr>
              <a:t> in </a:t>
            </a:r>
            <a:r>
              <a:rPr lang="en-US" dirty="0" err="1" smtClean="0">
                <a:solidFill>
                  <a:schemeClr val="tx1"/>
                </a:solidFill>
              </a:rPr>
              <a:t>aplica</a:t>
            </a:r>
            <a:r>
              <a:rPr lang="ro-RO" dirty="0" smtClean="0">
                <a:solidFill>
                  <a:schemeClr val="tx1"/>
                </a:solidFill>
              </a:rPr>
              <a:t>ț</a:t>
            </a:r>
            <a:r>
              <a:rPr lang="en-US" dirty="0" err="1" smtClean="0">
                <a:solidFill>
                  <a:schemeClr val="tx1"/>
                </a:solidFill>
              </a:rPr>
              <a:t>ie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Arhitectura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sistemului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Pa</a:t>
            </a:r>
            <a:r>
              <a:rPr lang="ro-RO" b="1" dirty="0" smtClean="0">
                <a:solidFill>
                  <a:schemeClr val="accent2">
                    <a:lumMod val="75000"/>
                  </a:schemeClr>
                </a:solidFill>
              </a:rPr>
              <a:t>ș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ii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pentru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stabilirea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conexiunii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Testare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Concluzie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Intreb</a:t>
            </a:r>
            <a:r>
              <a:rPr lang="ro-RO" dirty="0" smtClean="0">
                <a:solidFill>
                  <a:schemeClr val="tx1"/>
                </a:solidFill>
              </a:rPr>
              <a:t>ă</a:t>
            </a:r>
            <a:r>
              <a:rPr lang="en-US" dirty="0" err="1" smtClean="0">
                <a:solidFill>
                  <a:schemeClr val="tx1"/>
                </a:solidFill>
              </a:rPr>
              <a:t>ri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2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</a:t>
            </a:r>
            <a:r>
              <a:rPr lang="ro-RO" dirty="0" smtClean="0">
                <a:solidFill>
                  <a:schemeClr val="tx1"/>
                </a:solidFill>
              </a:rPr>
              <a:t>ș</a:t>
            </a:r>
            <a:r>
              <a:rPr lang="en-US" dirty="0" smtClean="0">
                <a:solidFill>
                  <a:schemeClr val="tx1"/>
                </a:solidFill>
              </a:rPr>
              <a:t>ii </a:t>
            </a: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stabilirea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conexiunii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</a:rPr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0213"/>
            <a:ext cx="8596668" cy="3880773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Conectare</a:t>
            </a:r>
            <a:r>
              <a:rPr lang="en-US" dirty="0" smtClean="0">
                <a:solidFill>
                  <a:schemeClr val="tx1"/>
                </a:solidFill>
              </a:rPr>
              <a:t> in general </a:t>
            </a:r>
            <a:r>
              <a:rPr lang="en-US" dirty="0" err="1" smtClean="0">
                <a:solidFill>
                  <a:schemeClr val="tx1"/>
                </a:solidFill>
              </a:rPr>
              <a:t>folosind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WebRTC</a:t>
            </a:r>
            <a:endParaRPr lang="ro-RO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Arctigor\Desktop\webrtc-20150528-16-638 - Copy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010" y="2160948"/>
            <a:ext cx="7074092" cy="46970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404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</a:t>
            </a:r>
            <a:r>
              <a:rPr lang="ro-RO" dirty="0" smtClean="0">
                <a:solidFill>
                  <a:schemeClr val="tx1"/>
                </a:solidFill>
              </a:rPr>
              <a:t>ș</a:t>
            </a:r>
            <a:r>
              <a:rPr lang="en-US" dirty="0" smtClean="0">
                <a:solidFill>
                  <a:schemeClr val="tx1"/>
                </a:solidFill>
              </a:rPr>
              <a:t>ii </a:t>
            </a: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stabilirea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conexiunii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Mecanism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semnalare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SDP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Session Description Protocol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ICE Candidate</a:t>
            </a:r>
            <a:endParaRPr lang="ro-RO" dirty="0">
              <a:solidFill>
                <a:schemeClr val="tx1"/>
              </a:solidFill>
            </a:endParaRPr>
          </a:p>
          <a:p>
            <a:pPr lvl="1"/>
            <a:r>
              <a:rPr lang="ro-RO" dirty="0">
                <a:solidFill>
                  <a:schemeClr val="tx1"/>
                </a:solidFill>
              </a:rPr>
              <a:t>Interactive Connectivity </a:t>
            </a:r>
            <a:r>
              <a:rPr lang="ro-RO" dirty="0" smtClean="0">
                <a:solidFill>
                  <a:schemeClr val="tx1"/>
                </a:solidFill>
              </a:rPr>
              <a:t>Establishment</a:t>
            </a:r>
            <a:r>
              <a:rPr lang="en-US" dirty="0" smtClean="0">
                <a:solidFill>
                  <a:schemeClr val="tx1"/>
                </a:solidFill>
              </a:rPr>
              <a:t> Candidate</a:t>
            </a:r>
            <a:endParaRPr lang="ro-RO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Ex: </a:t>
            </a:r>
            <a:r>
              <a:rPr lang="ro-RO" dirty="0" smtClean="0">
                <a:solidFill>
                  <a:schemeClr val="tx1"/>
                </a:solidFill>
              </a:rPr>
              <a:t>a=candidate:1 </a:t>
            </a:r>
            <a:r>
              <a:rPr lang="ro-RO" dirty="0">
                <a:solidFill>
                  <a:schemeClr val="tx1"/>
                </a:solidFill>
              </a:rPr>
              <a:t>1 </a:t>
            </a:r>
            <a:r>
              <a:rPr lang="ro-RO" b="1" dirty="0">
                <a:solidFill>
                  <a:schemeClr val="tx1"/>
                </a:solidFill>
              </a:rPr>
              <a:t>UDP </a:t>
            </a:r>
            <a:r>
              <a:rPr lang="ro-RO" dirty="0">
                <a:solidFill>
                  <a:schemeClr val="tx1"/>
                </a:solidFill>
              </a:rPr>
              <a:t>2130706431 </a:t>
            </a:r>
            <a:r>
              <a:rPr lang="ro-RO" b="1" dirty="0">
                <a:solidFill>
                  <a:schemeClr val="tx1"/>
                </a:solidFill>
              </a:rPr>
              <a:t>192.168.1.102 1816 </a:t>
            </a:r>
            <a:r>
              <a:rPr lang="ro-RO" dirty="0">
                <a:solidFill>
                  <a:schemeClr val="tx1"/>
                </a:solidFill>
              </a:rPr>
              <a:t>typ </a:t>
            </a:r>
            <a:r>
              <a:rPr lang="ro-RO" b="1" dirty="0">
                <a:solidFill>
                  <a:schemeClr val="tx1"/>
                </a:solidFill>
              </a:rPr>
              <a:t>host</a:t>
            </a:r>
            <a:endParaRPr lang="ro-R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8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RTC </a:t>
            </a:r>
            <a:r>
              <a:rPr lang="en-US" dirty="0" err="1" smtClean="0">
                <a:solidFill>
                  <a:schemeClr val="tx1"/>
                </a:solidFill>
              </a:rPr>
              <a:t>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WebRTC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WebRTC</a:t>
            </a:r>
            <a:r>
              <a:rPr lang="en-US" dirty="0" smtClean="0">
                <a:solidFill>
                  <a:schemeClr val="tx1"/>
                </a:solidFill>
              </a:rPr>
              <a:t> vs </a:t>
            </a:r>
            <a:r>
              <a:rPr lang="en-US" dirty="0" err="1" smtClean="0">
                <a:solidFill>
                  <a:schemeClr val="tx1"/>
                </a:solidFill>
              </a:rPr>
              <a:t>WebSocket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Tehnologiile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folosite</a:t>
            </a:r>
            <a:r>
              <a:rPr lang="en-US" dirty="0" smtClean="0">
                <a:solidFill>
                  <a:schemeClr val="tx1"/>
                </a:solidFill>
              </a:rPr>
              <a:t> in </a:t>
            </a:r>
            <a:r>
              <a:rPr lang="en-US" dirty="0" err="1" smtClean="0">
                <a:solidFill>
                  <a:schemeClr val="tx1"/>
                </a:solidFill>
              </a:rPr>
              <a:t>aplica</a:t>
            </a:r>
            <a:r>
              <a:rPr lang="ro-RO" dirty="0">
                <a:solidFill>
                  <a:schemeClr val="tx1"/>
                </a:solidFill>
              </a:rPr>
              <a:t>ț</a:t>
            </a:r>
            <a:r>
              <a:rPr lang="en-US" dirty="0" err="1" smtClean="0">
                <a:solidFill>
                  <a:schemeClr val="tx1"/>
                </a:solidFill>
              </a:rPr>
              <a:t>ie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Arhitectura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sistemului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Pa</a:t>
            </a:r>
            <a:r>
              <a:rPr lang="ro-RO" dirty="0" smtClean="0">
                <a:solidFill>
                  <a:schemeClr val="tx1"/>
                </a:solidFill>
              </a:rPr>
              <a:t>ș</a:t>
            </a:r>
            <a:r>
              <a:rPr lang="en-US" dirty="0" smtClean="0">
                <a:solidFill>
                  <a:schemeClr val="tx1"/>
                </a:solidFill>
              </a:rPr>
              <a:t>ii </a:t>
            </a:r>
            <a:r>
              <a:rPr lang="en-US" dirty="0" err="1" smtClean="0">
                <a:solidFill>
                  <a:schemeClr val="tx1"/>
                </a:solidFill>
              </a:rPr>
              <a:t>pentru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stabilirea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conexiunii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Testare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Concluzie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Intreb</a:t>
            </a:r>
            <a:r>
              <a:rPr lang="ro-RO" dirty="0" smtClean="0">
                <a:solidFill>
                  <a:schemeClr val="tx1"/>
                </a:solidFill>
              </a:rPr>
              <a:t>ă</a:t>
            </a:r>
            <a:r>
              <a:rPr lang="en-US" dirty="0" err="1" smtClean="0">
                <a:solidFill>
                  <a:schemeClr val="tx1"/>
                </a:solidFill>
              </a:rPr>
              <a:t>ri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19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</a:t>
            </a:r>
            <a:r>
              <a:rPr lang="ro-RO" dirty="0" smtClean="0">
                <a:solidFill>
                  <a:schemeClr val="tx1"/>
                </a:solidFill>
              </a:rPr>
              <a:t>ș</a:t>
            </a:r>
            <a:r>
              <a:rPr lang="en-US" dirty="0" smtClean="0">
                <a:solidFill>
                  <a:schemeClr val="tx1"/>
                </a:solidFill>
              </a:rPr>
              <a:t>ii </a:t>
            </a: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stabilirea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conexiunii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Ex. de SDP</a:t>
            </a:r>
          </a:p>
          <a:p>
            <a:pPr marL="400050" lvl="1" indent="0">
              <a:buNone/>
            </a:pPr>
            <a:r>
              <a:rPr lang="ro-RO" sz="2000" dirty="0">
                <a:solidFill>
                  <a:schemeClr val="tx1"/>
                </a:solidFill>
              </a:rPr>
              <a:t>v=0</a:t>
            </a:r>
          </a:p>
          <a:p>
            <a:pPr marL="400050" lvl="1" indent="0">
              <a:buNone/>
            </a:pPr>
            <a:r>
              <a:rPr lang="ro-RO" sz="2000" dirty="0">
                <a:solidFill>
                  <a:schemeClr val="tx1"/>
                </a:solidFill>
              </a:rPr>
              <a:t>o=- 222102017657494456 3 IN IP4 127.0.0.1</a:t>
            </a:r>
          </a:p>
          <a:p>
            <a:pPr marL="400050" lvl="1" indent="0">
              <a:buNone/>
            </a:pPr>
            <a:r>
              <a:rPr lang="ro-RO" sz="2000" dirty="0">
                <a:solidFill>
                  <a:schemeClr val="tx1"/>
                </a:solidFill>
              </a:rPr>
              <a:t>s=-</a:t>
            </a:r>
          </a:p>
          <a:p>
            <a:pPr marL="400050" lvl="1" indent="0">
              <a:buNone/>
            </a:pPr>
            <a:r>
              <a:rPr lang="ro-RO" sz="2000" dirty="0">
                <a:solidFill>
                  <a:schemeClr val="tx1"/>
                </a:solidFill>
              </a:rPr>
              <a:t>t=0 0</a:t>
            </a:r>
          </a:p>
          <a:p>
            <a:pPr marL="400050" lvl="1" indent="0">
              <a:buNone/>
            </a:pPr>
            <a:r>
              <a:rPr lang="ro-RO" sz="2000" dirty="0">
                <a:solidFill>
                  <a:schemeClr val="tx1"/>
                </a:solidFill>
              </a:rPr>
              <a:t>a=group:BUNDLE audio video data</a:t>
            </a:r>
          </a:p>
          <a:p>
            <a:pPr marL="400050" lvl="1" indent="0">
              <a:buNone/>
            </a:pPr>
            <a:r>
              <a:rPr lang="ro-RO" sz="2000" dirty="0">
                <a:solidFill>
                  <a:schemeClr val="tx1"/>
                </a:solidFill>
              </a:rPr>
              <a:t>a=msid-semantic: WMS W0n7COXd5Olue6nSuvGjlEzUVwf8DbNB0DcL</a:t>
            </a:r>
          </a:p>
          <a:p>
            <a:pPr marL="400050" lvl="1" indent="0">
              <a:buNone/>
            </a:pPr>
            <a:r>
              <a:rPr lang="ro-RO" sz="2000" dirty="0">
                <a:solidFill>
                  <a:schemeClr val="tx1"/>
                </a:solidFill>
              </a:rPr>
              <a:t>m=audio 9 UDP/TLS/RTP/SAVPF 111 103 104 9 0 8 106 105 13 126</a:t>
            </a:r>
          </a:p>
          <a:p>
            <a:pPr marL="400050" lvl="1" indent="0">
              <a:buNone/>
            </a:pPr>
            <a:r>
              <a:rPr lang="ro-RO" sz="2000" dirty="0">
                <a:solidFill>
                  <a:schemeClr val="tx1"/>
                </a:solidFill>
              </a:rPr>
              <a:t>c=IN IP4 0.0.0.0</a:t>
            </a:r>
          </a:p>
        </p:txBody>
      </p:sp>
    </p:spTree>
    <p:extLst>
      <p:ext uri="{BB962C8B-B14F-4D97-AF65-F5344CB8AC3E}">
        <p14:creationId xmlns:p14="http://schemas.microsoft.com/office/powerpoint/2010/main" val="260222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</a:t>
            </a:r>
            <a:r>
              <a:rPr lang="ro-RO" dirty="0" smtClean="0">
                <a:solidFill>
                  <a:schemeClr val="tx1"/>
                </a:solidFill>
              </a:rPr>
              <a:t>ș</a:t>
            </a:r>
            <a:r>
              <a:rPr lang="en-US" dirty="0" smtClean="0">
                <a:solidFill>
                  <a:schemeClr val="tx1"/>
                </a:solidFill>
              </a:rPr>
              <a:t>ii </a:t>
            </a: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stabilirea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conexiunii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Conexiunea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o-RO" dirty="0" smtClean="0">
                <a:solidFill>
                  <a:schemeClr val="tx1"/>
                </a:solidFill>
              </a:rPr>
              <a:t>î</a:t>
            </a:r>
            <a:r>
              <a:rPr lang="en-US" dirty="0" err="1" smtClean="0">
                <a:solidFill>
                  <a:schemeClr val="tx1"/>
                </a:solidFill>
              </a:rPr>
              <a:t>ntre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utilizatori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folosind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aplica</a:t>
            </a:r>
            <a:r>
              <a:rPr lang="ro-RO" dirty="0" smtClean="0">
                <a:solidFill>
                  <a:schemeClr val="tx1"/>
                </a:solidFill>
              </a:rPr>
              <a:t>ț</a:t>
            </a:r>
            <a:r>
              <a:rPr lang="en-US" dirty="0" err="1" smtClean="0">
                <a:solidFill>
                  <a:schemeClr val="tx1"/>
                </a:solidFill>
              </a:rPr>
              <a:t>ia</a:t>
            </a:r>
            <a:endParaRPr lang="ro-R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66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rctigor\Desktop\diagrama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062" y="0"/>
            <a:ext cx="6277969" cy="67556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327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RTC </a:t>
            </a:r>
            <a:r>
              <a:rPr lang="en-US" dirty="0" err="1" smtClean="0">
                <a:solidFill>
                  <a:schemeClr val="tx1"/>
                </a:solidFill>
              </a:rPr>
              <a:t>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WebRTC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WebRTC</a:t>
            </a:r>
            <a:r>
              <a:rPr lang="en-US" dirty="0" smtClean="0">
                <a:solidFill>
                  <a:schemeClr val="tx1"/>
                </a:solidFill>
              </a:rPr>
              <a:t> vs </a:t>
            </a:r>
            <a:r>
              <a:rPr lang="en-US" dirty="0" err="1" smtClean="0">
                <a:solidFill>
                  <a:schemeClr val="tx1"/>
                </a:solidFill>
              </a:rPr>
              <a:t>WebSocket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Tehnologiile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folosite</a:t>
            </a:r>
            <a:r>
              <a:rPr lang="en-US" dirty="0" smtClean="0">
                <a:solidFill>
                  <a:schemeClr val="tx1"/>
                </a:solidFill>
              </a:rPr>
              <a:t> in </a:t>
            </a:r>
            <a:r>
              <a:rPr lang="en-US" dirty="0" err="1" smtClean="0">
                <a:solidFill>
                  <a:schemeClr val="tx1"/>
                </a:solidFill>
              </a:rPr>
              <a:t>aplica</a:t>
            </a:r>
            <a:r>
              <a:rPr lang="ro-RO" dirty="0" smtClean="0">
                <a:solidFill>
                  <a:schemeClr val="tx1"/>
                </a:solidFill>
              </a:rPr>
              <a:t>ț</a:t>
            </a:r>
            <a:r>
              <a:rPr lang="en-US" dirty="0" err="1" smtClean="0">
                <a:solidFill>
                  <a:schemeClr val="tx1"/>
                </a:solidFill>
              </a:rPr>
              <a:t>ie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Arhitectura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sistemului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Pa</a:t>
            </a:r>
            <a:r>
              <a:rPr lang="ro-RO" dirty="0" smtClean="0">
                <a:solidFill>
                  <a:schemeClr val="tx1"/>
                </a:solidFill>
              </a:rPr>
              <a:t>ș</a:t>
            </a:r>
            <a:r>
              <a:rPr lang="en-US" dirty="0" smtClean="0">
                <a:solidFill>
                  <a:schemeClr val="tx1"/>
                </a:solidFill>
              </a:rPr>
              <a:t>ii </a:t>
            </a:r>
            <a:r>
              <a:rPr lang="en-US" dirty="0" err="1" smtClean="0">
                <a:solidFill>
                  <a:schemeClr val="tx1"/>
                </a:solidFill>
              </a:rPr>
              <a:t>pentru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stabilirea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conexiunii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Testare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Concluzie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Intreb</a:t>
            </a:r>
            <a:r>
              <a:rPr lang="ro-RO" dirty="0" smtClean="0">
                <a:solidFill>
                  <a:schemeClr val="tx1"/>
                </a:solidFill>
              </a:rPr>
              <a:t>ă</a:t>
            </a:r>
            <a:r>
              <a:rPr lang="en-US" dirty="0" err="1" smtClean="0">
                <a:solidFill>
                  <a:schemeClr val="tx1"/>
                </a:solidFill>
              </a:rPr>
              <a:t>ri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19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Testare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</a:rPr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Smoke testing</a:t>
            </a:r>
          </a:p>
          <a:p>
            <a:pPr lvl="1"/>
            <a:r>
              <a:rPr lang="ro-RO" dirty="0">
                <a:solidFill>
                  <a:schemeClr val="tx1"/>
                </a:solidFill>
              </a:rPr>
              <a:t>Î</a:t>
            </a:r>
            <a:r>
              <a:rPr lang="en-US" dirty="0" err="1" smtClean="0">
                <a:solidFill>
                  <a:schemeClr val="tx1"/>
                </a:solidFill>
              </a:rPr>
              <a:t>nregistrare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Login/Logout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Ad</a:t>
            </a:r>
            <a:r>
              <a:rPr lang="ro-RO" dirty="0" smtClean="0">
                <a:solidFill>
                  <a:schemeClr val="tx1"/>
                </a:solidFill>
              </a:rPr>
              <a:t>ă</a:t>
            </a:r>
            <a:r>
              <a:rPr lang="en-US" dirty="0" err="1" smtClean="0">
                <a:solidFill>
                  <a:schemeClr val="tx1"/>
                </a:solidFill>
              </a:rPr>
              <a:t>ugare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prieteni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Conectare</a:t>
            </a:r>
            <a:r>
              <a:rPr lang="en-US" dirty="0" smtClean="0">
                <a:solidFill>
                  <a:schemeClr val="tx1"/>
                </a:solidFill>
              </a:rPr>
              <a:t> cu </a:t>
            </a:r>
            <a:r>
              <a:rPr lang="en-US" dirty="0" err="1" smtClean="0">
                <a:solidFill>
                  <a:schemeClr val="tx1"/>
                </a:solidFill>
              </a:rPr>
              <a:t>prieteni</a:t>
            </a:r>
            <a:endParaRPr lang="ro-R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528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Testare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9019"/>
            <a:ext cx="8596668" cy="3880773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Exemplu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scenari</a:t>
            </a:r>
            <a:r>
              <a:rPr lang="ro-RO" dirty="0" smtClean="0">
                <a:solidFill>
                  <a:schemeClr val="tx1"/>
                </a:solidFill>
              </a:rPr>
              <a:t>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de test</a:t>
            </a:r>
            <a:endParaRPr lang="ro-RO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899621"/>
              </p:ext>
            </p:extLst>
          </p:nvPr>
        </p:nvGraphicFramePr>
        <p:xfrm>
          <a:off x="4176215" y="172475"/>
          <a:ext cx="5609230" cy="6685524"/>
        </p:xfrm>
        <a:graphic>
          <a:graphicData uri="http://schemas.openxmlformats.org/drawingml/2006/table">
            <a:tbl>
              <a:tblPr firstRow="1" firstCol="1" bandRow="1"/>
              <a:tblGrid>
                <a:gridCol w="2828056"/>
                <a:gridCol w="2781174"/>
              </a:tblGrid>
              <a:tr h="184683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ţ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iunea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actuală</a:t>
                      </a:r>
                      <a:endParaRPr lang="ro-RO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9" marR="393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Rezultatul</a:t>
                      </a: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asteptat</a:t>
                      </a:r>
                      <a:endParaRPr lang="ro-RO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9" marR="393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05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Utilizatorul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apăsa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linkul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 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înregistrare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din 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meniu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şi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introduce 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în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câmpurile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de text 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următoarele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informaţii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smoke,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smoke@szabi.dev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Smoke1Smoke, Smoke1Smoke </a:t>
                      </a:r>
                      <a:b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După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introducerea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infromatiilor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se 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apasă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butonul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 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înregistrare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o-RO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9" marR="393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Utilizatorul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cu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smoke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şi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parolă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Smoke1Smoke a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fost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iar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utilizatorul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redirecţionat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la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pagină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home.</a:t>
                      </a:r>
                      <a:endParaRPr lang="ro-RO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9" marR="393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05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Utilizatorul va apăsa linkul de înregistrare din meniu şi va introduce în câmpurile de text următoarele informaţii: smoke2, smoke2@szabi.dev, Smoke2Smoke, Smoke2Smoke </a:t>
                      </a:r>
                      <a:b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După introducerea infromatiilor se apasă butonul de înregistrare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o-RO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9" marR="393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Utilizatorul cu nume smoke2 şi parolă Smoke2Smoke a fost creat, iar utilizatorul este redirecţionat la pagină de home</a:t>
                      </a:r>
                      <a:endParaRPr lang="ro-RO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9" marR="393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05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Utilizatorul va apăsa linkul de înregistrare din meniu şi va introduce în câmpurile de text următoarele informaţii: smoke, </a:t>
                      </a:r>
                      <a:r>
                        <a:rPr lang="en-US" sz="1100" u="sng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2"/>
                        </a:rPr>
                        <a:t>smoke@szabi.dev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Smoke1Smoke, Smoke1Smoke </a:t>
                      </a:r>
                      <a:endParaRPr lang="ro-RO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După introducerea infromatiilor se apasă butonul de înregistrare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o-RO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9" marR="393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Utilizatorul va primi un mesaj de eroare că numele de utilizator există deja în baza de date, şi nu va fi redirecţionat pe pagină de home.</a:t>
                      </a:r>
                      <a:endParaRPr lang="ro-RO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9" marR="393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059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Utilizatorul va apăsa linkul de înregistrare din meniu şi va introduce în câmpurile de text următoarele informaţii: smoke, </a:t>
                      </a:r>
                      <a:r>
                        <a:rPr lang="en-US" sz="1100" u="sng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2"/>
                        </a:rPr>
                        <a:t>smoke_mail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Smoke1Smoke, Smoke1Smoke </a:t>
                      </a:r>
                      <a:endParaRPr lang="ro-RO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După introducerea infromatiilor se apasă butonul de înregistrare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o-RO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9" marR="393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Utilizatorul va primi un mesaj de eroare că formatul de email nu este valid, şi nu va fi redirecţionat pe pagină de home.</a:t>
                      </a:r>
                      <a:endParaRPr lang="ro-RO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9" marR="393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2605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Utilizatorul va apăsa linkul de înregistrare din meniu şi nu va completă toate câmpurile de text, după care va apasă butonul de înregistrare</a:t>
                      </a:r>
                      <a:endParaRPr lang="ro-RO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9" marR="393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Utilizatorul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primi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un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mesaj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eroare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că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să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completeze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toate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câmpurile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texit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şi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nu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fi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redirecţionat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pagină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home.</a:t>
                      </a:r>
                      <a:endParaRPr lang="ro-RO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39" marR="393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778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RTC </a:t>
            </a:r>
            <a:r>
              <a:rPr lang="en-US" dirty="0" err="1" smtClean="0">
                <a:solidFill>
                  <a:schemeClr val="tx1"/>
                </a:solidFill>
              </a:rPr>
              <a:t>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WebRTC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WebRTC</a:t>
            </a:r>
            <a:r>
              <a:rPr lang="en-US" dirty="0" smtClean="0">
                <a:solidFill>
                  <a:schemeClr val="tx1"/>
                </a:solidFill>
              </a:rPr>
              <a:t> vs </a:t>
            </a:r>
            <a:r>
              <a:rPr lang="en-US" dirty="0" err="1" smtClean="0">
                <a:solidFill>
                  <a:schemeClr val="tx1"/>
                </a:solidFill>
              </a:rPr>
              <a:t>WebSocket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Tehnologiile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folosite</a:t>
            </a:r>
            <a:r>
              <a:rPr lang="en-US" dirty="0" smtClean="0">
                <a:solidFill>
                  <a:schemeClr val="tx1"/>
                </a:solidFill>
              </a:rPr>
              <a:t> in </a:t>
            </a:r>
            <a:r>
              <a:rPr lang="en-US" dirty="0" err="1" smtClean="0">
                <a:solidFill>
                  <a:schemeClr val="tx1"/>
                </a:solidFill>
              </a:rPr>
              <a:t>aplica</a:t>
            </a:r>
            <a:r>
              <a:rPr lang="ro-RO" dirty="0">
                <a:solidFill>
                  <a:schemeClr val="tx1"/>
                </a:solidFill>
              </a:rPr>
              <a:t>ț</a:t>
            </a:r>
            <a:r>
              <a:rPr lang="en-US" dirty="0" err="1" smtClean="0">
                <a:solidFill>
                  <a:schemeClr val="tx1"/>
                </a:solidFill>
              </a:rPr>
              <a:t>ie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Arhitectura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sistemului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Pa</a:t>
            </a:r>
            <a:r>
              <a:rPr lang="ro-RO" dirty="0" smtClean="0">
                <a:solidFill>
                  <a:schemeClr val="tx1"/>
                </a:solidFill>
              </a:rPr>
              <a:t>ș</a:t>
            </a:r>
            <a:r>
              <a:rPr lang="en-US" dirty="0" smtClean="0">
                <a:solidFill>
                  <a:schemeClr val="tx1"/>
                </a:solidFill>
              </a:rPr>
              <a:t>ii </a:t>
            </a:r>
            <a:r>
              <a:rPr lang="en-US" dirty="0" err="1" smtClean="0">
                <a:solidFill>
                  <a:schemeClr val="tx1"/>
                </a:solidFill>
              </a:rPr>
              <a:t>pentru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stabilirea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conexiunii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Testare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Concluzie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Intreb</a:t>
            </a:r>
            <a:r>
              <a:rPr lang="ro-RO" dirty="0" smtClean="0">
                <a:solidFill>
                  <a:schemeClr val="tx1"/>
                </a:solidFill>
              </a:rPr>
              <a:t>ă</a:t>
            </a:r>
            <a:r>
              <a:rPr lang="en-US" dirty="0" err="1" smtClean="0">
                <a:solidFill>
                  <a:schemeClr val="tx1"/>
                </a:solidFill>
              </a:rPr>
              <a:t>ri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88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Concluzie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Peer-to-peer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</a:t>
            </a:r>
            <a:r>
              <a:rPr lang="ro-RO" dirty="0" smtClean="0">
                <a:solidFill>
                  <a:schemeClr val="tx1"/>
                </a:solidFill>
              </a:rPr>
              <a:t>ă</a:t>
            </a:r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ro-RO" dirty="0" smtClean="0">
                <a:solidFill>
                  <a:schemeClr val="tx1"/>
                </a:solidFill>
              </a:rPr>
              <a:t>ă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pluginuri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Mecanism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semnalare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proprie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Implementat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o-RO" dirty="0" smtClean="0">
                <a:solidFill>
                  <a:schemeClr val="tx1"/>
                </a:solidFill>
              </a:rPr>
              <a:t>î</a:t>
            </a:r>
            <a:r>
              <a:rPr lang="en-US" dirty="0" smtClean="0">
                <a:solidFill>
                  <a:schemeClr val="tx1"/>
                </a:solidFill>
              </a:rPr>
              <a:t>n </a:t>
            </a:r>
            <a:r>
              <a:rPr lang="en-US" dirty="0" err="1" smtClean="0">
                <a:solidFill>
                  <a:schemeClr val="tx1"/>
                </a:solidFill>
              </a:rPr>
              <a:t>majoritatea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browserelor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48057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RTC </a:t>
            </a:r>
            <a:r>
              <a:rPr lang="en-US" dirty="0" err="1" smtClean="0">
                <a:solidFill>
                  <a:schemeClr val="tx1"/>
                </a:solidFill>
              </a:rPr>
              <a:t>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WebRTC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WebRTC</a:t>
            </a:r>
            <a:r>
              <a:rPr lang="en-US" dirty="0" smtClean="0">
                <a:solidFill>
                  <a:schemeClr val="tx1"/>
                </a:solidFill>
              </a:rPr>
              <a:t> vs </a:t>
            </a:r>
            <a:r>
              <a:rPr lang="en-US" dirty="0" err="1" smtClean="0">
                <a:solidFill>
                  <a:schemeClr val="tx1"/>
                </a:solidFill>
              </a:rPr>
              <a:t>WebSocket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Tehnologiile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folosite</a:t>
            </a:r>
            <a:r>
              <a:rPr lang="en-US" dirty="0" smtClean="0">
                <a:solidFill>
                  <a:schemeClr val="tx1"/>
                </a:solidFill>
              </a:rPr>
              <a:t> in </a:t>
            </a:r>
            <a:r>
              <a:rPr lang="en-US" dirty="0" err="1" smtClean="0">
                <a:solidFill>
                  <a:schemeClr val="tx1"/>
                </a:solidFill>
              </a:rPr>
              <a:t>aplicatie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Arhitectura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sistemului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Pasii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pentru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stabilirea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conexiunii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Testare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Concluzie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Intrebari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17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325" y="0"/>
            <a:ext cx="6168788" cy="6168788"/>
          </a:xfrm>
        </p:spPr>
      </p:pic>
    </p:spTree>
    <p:extLst>
      <p:ext uri="{BB962C8B-B14F-4D97-AF65-F5344CB8AC3E}">
        <p14:creationId xmlns:p14="http://schemas.microsoft.com/office/powerpoint/2010/main" val="69247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RTC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WebRTC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WebRTC</a:t>
            </a:r>
            <a:r>
              <a:rPr lang="en-US" dirty="0" smtClean="0">
                <a:solidFill>
                  <a:schemeClr val="tx1"/>
                </a:solidFill>
              </a:rPr>
              <a:t> vs </a:t>
            </a:r>
            <a:r>
              <a:rPr lang="en-US" dirty="0" err="1" smtClean="0">
                <a:solidFill>
                  <a:schemeClr val="tx1"/>
                </a:solidFill>
              </a:rPr>
              <a:t>WebSocket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Tehnologiile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folosite</a:t>
            </a:r>
            <a:r>
              <a:rPr lang="en-US" dirty="0" smtClean="0">
                <a:solidFill>
                  <a:schemeClr val="tx1"/>
                </a:solidFill>
              </a:rPr>
              <a:t> in </a:t>
            </a:r>
            <a:r>
              <a:rPr lang="en-US" dirty="0" err="1" smtClean="0">
                <a:solidFill>
                  <a:schemeClr val="tx1"/>
                </a:solidFill>
              </a:rPr>
              <a:t>aplica</a:t>
            </a:r>
            <a:r>
              <a:rPr lang="ro-RO" dirty="0" smtClean="0">
                <a:solidFill>
                  <a:schemeClr val="tx1"/>
                </a:solidFill>
              </a:rPr>
              <a:t>ț</a:t>
            </a:r>
            <a:r>
              <a:rPr lang="en-US" dirty="0" err="1" smtClean="0">
                <a:solidFill>
                  <a:schemeClr val="tx1"/>
                </a:solidFill>
              </a:rPr>
              <a:t>ie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Arhitectura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sistemului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Pa</a:t>
            </a:r>
            <a:r>
              <a:rPr lang="ro-RO" dirty="0" smtClean="0">
                <a:solidFill>
                  <a:schemeClr val="tx1"/>
                </a:solidFill>
              </a:rPr>
              <a:t>ș</a:t>
            </a:r>
            <a:r>
              <a:rPr lang="en-US" dirty="0" smtClean="0">
                <a:solidFill>
                  <a:schemeClr val="tx1"/>
                </a:solidFill>
              </a:rPr>
              <a:t>ii </a:t>
            </a:r>
            <a:r>
              <a:rPr lang="en-US" dirty="0" err="1" smtClean="0">
                <a:solidFill>
                  <a:schemeClr val="tx1"/>
                </a:solidFill>
              </a:rPr>
              <a:t>pentru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stabilirea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conexiunii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Testare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Concluzie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Intreb</a:t>
            </a:r>
            <a:r>
              <a:rPr lang="ro-RO" dirty="0" smtClean="0">
                <a:solidFill>
                  <a:schemeClr val="tx1"/>
                </a:solidFill>
              </a:rPr>
              <a:t>ă</a:t>
            </a:r>
            <a:r>
              <a:rPr lang="en-US" dirty="0" err="1" smtClean="0">
                <a:solidFill>
                  <a:schemeClr val="tx1"/>
                </a:solidFill>
              </a:rPr>
              <a:t>ri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3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Mul</a:t>
            </a:r>
            <a:r>
              <a:rPr lang="ro-RO" dirty="0" smtClean="0">
                <a:solidFill>
                  <a:schemeClr val="tx1"/>
                </a:solidFill>
              </a:rPr>
              <a:t>ț</a:t>
            </a:r>
            <a:r>
              <a:rPr lang="en-US" dirty="0" err="1" smtClean="0">
                <a:solidFill>
                  <a:schemeClr val="tx1"/>
                </a:solidFill>
              </a:rPr>
              <a:t>umesc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Frumos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Bene Szabolcs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5726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RTC </a:t>
            </a:r>
            <a:r>
              <a:rPr lang="en-US" dirty="0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WebRTC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RTC: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Real Time Communication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nterschimbare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informa</a:t>
            </a:r>
            <a:r>
              <a:rPr lang="ro-RO" dirty="0" smtClean="0">
                <a:solidFill>
                  <a:schemeClr val="tx1"/>
                </a:solidFill>
              </a:rPr>
              <a:t>ț</a:t>
            </a:r>
            <a:r>
              <a:rPr lang="en-US" dirty="0" smtClean="0">
                <a:solidFill>
                  <a:schemeClr val="tx1"/>
                </a:solidFill>
              </a:rPr>
              <a:t>ii </a:t>
            </a:r>
            <a:r>
              <a:rPr lang="ro-RO" dirty="0" smtClean="0">
                <a:solidFill>
                  <a:schemeClr val="tx1"/>
                </a:solidFill>
              </a:rPr>
              <a:t>î</a:t>
            </a:r>
            <a:r>
              <a:rPr lang="en-US" dirty="0" smtClean="0">
                <a:solidFill>
                  <a:schemeClr val="tx1"/>
                </a:solidFill>
              </a:rPr>
              <a:t>n </a:t>
            </a:r>
            <a:r>
              <a:rPr lang="en-US" dirty="0" err="1" smtClean="0">
                <a:solidFill>
                  <a:schemeClr val="tx1"/>
                </a:solidFill>
              </a:rPr>
              <a:t>timp</a:t>
            </a:r>
            <a:r>
              <a:rPr lang="en-US" dirty="0" smtClean="0">
                <a:solidFill>
                  <a:schemeClr val="tx1"/>
                </a:solidFill>
              </a:rPr>
              <a:t> real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Tip de </a:t>
            </a:r>
            <a:r>
              <a:rPr lang="en-US" dirty="0" err="1" smtClean="0">
                <a:solidFill>
                  <a:schemeClr val="tx1"/>
                </a:solidFill>
              </a:rPr>
              <a:t>informa</a:t>
            </a:r>
            <a:r>
              <a:rPr lang="ro-RO" dirty="0" smtClean="0">
                <a:solidFill>
                  <a:schemeClr val="tx1"/>
                </a:solidFill>
              </a:rPr>
              <a:t>ț</a:t>
            </a:r>
            <a:r>
              <a:rPr lang="en-US" dirty="0" smtClean="0">
                <a:solidFill>
                  <a:schemeClr val="tx1"/>
                </a:solidFill>
              </a:rPr>
              <a:t>ii</a:t>
            </a:r>
            <a:r>
              <a:rPr lang="en-US" dirty="0" smtClean="0">
                <a:solidFill>
                  <a:schemeClr val="tx1"/>
                </a:solidFill>
              </a:rPr>
              <a:t>: multimedia, audio, text, </a:t>
            </a:r>
            <a:r>
              <a:rPr lang="en-US" dirty="0" smtClean="0">
                <a:solidFill>
                  <a:schemeClr val="tx1"/>
                </a:solidFill>
              </a:rPr>
              <a:t>bi</a:t>
            </a:r>
            <a:r>
              <a:rPr lang="ro-RO" dirty="0" smtClean="0">
                <a:solidFill>
                  <a:schemeClr val="tx1"/>
                </a:solidFill>
              </a:rPr>
              <a:t>ț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WebRTC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Comunicare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o-RO" dirty="0" smtClean="0">
                <a:solidFill>
                  <a:schemeClr val="tx1"/>
                </a:solidFill>
              </a:rPr>
              <a:t>î</a:t>
            </a:r>
            <a:r>
              <a:rPr lang="en-US" dirty="0" smtClean="0">
                <a:solidFill>
                  <a:schemeClr val="tx1"/>
                </a:solidFill>
              </a:rPr>
              <a:t>n </a:t>
            </a:r>
            <a:r>
              <a:rPr lang="en-US" dirty="0" err="1" smtClean="0">
                <a:solidFill>
                  <a:schemeClr val="tx1"/>
                </a:solidFill>
              </a:rPr>
              <a:t>timp</a:t>
            </a:r>
            <a:r>
              <a:rPr lang="en-US" dirty="0" smtClean="0">
                <a:solidFill>
                  <a:schemeClr val="tx1"/>
                </a:solidFill>
              </a:rPr>
              <a:t> real </a:t>
            </a:r>
            <a:r>
              <a:rPr lang="en-US" dirty="0" err="1" smtClean="0">
                <a:solidFill>
                  <a:schemeClr val="tx1"/>
                </a:solidFill>
              </a:rPr>
              <a:t>pe</a:t>
            </a:r>
            <a:r>
              <a:rPr lang="en-US" dirty="0" smtClean="0">
                <a:solidFill>
                  <a:schemeClr val="tx1"/>
                </a:solidFill>
              </a:rPr>
              <a:t> web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</a:t>
            </a:r>
            <a:r>
              <a:rPr lang="ro-RO" dirty="0" smtClean="0">
                <a:solidFill>
                  <a:schemeClr val="tx1"/>
                </a:solidFill>
              </a:rPr>
              <a:t>ă</a:t>
            </a:r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ro-RO" dirty="0" smtClean="0">
                <a:solidFill>
                  <a:schemeClr val="tx1"/>
                </a:solidFill>
              </a:rPr>
              <a:t>ă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pluginuri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Implementat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o-RO" dirty="0" smtClean="0">
                <a:solidFill>
                  <a:schemeClr val="tx1"/>
                </a:solidFill>
              </a:rPr>
              <a:t>î</a:t>
            </a:r>
            <a:r>
              <a:rPr lang="en-US" dirty="0" smtClean="0">
                <a:solidFill>
                  <a:schemeClr val="tx1"/>
                </a:solidFill>
              </a:rPr>
              <a:t>n </a:t>
            </a:r>
            <a:r>
              <a:rPr lang="en-US" dirty="0" err="1" smtClean="0">
                <a:solidFill>
                  <a:schemeClr val="tx1"/>
                </a:solidFill>
              </a:rPr>
              <a:t>browsere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915" y="102412"/>
            <a:ext cx="4316508" cy="3655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953" y="3816313"/>
            <a:ext cx="2857500" cy="2000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808" y="3758387"/>
            <a:ext cx="2123145" cy="189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6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RTC </a:t>
            </a:r>
            <a:r>
              <a:rPr lang="en-US" dirty="0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WebRTC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9962"/>
            <a:ext cx="8596668" cy="3880773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Arhitectura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WebRTC-ului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Web API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WebRTC</a:t>
            </a:r>
            <a:r>
              <a:rPr lang="en-US" dirty="0" smtClean="0">
                <a:solidFill>
                  <a:schemeClr val="tx1"/>
                </a:solidFill>
              </a:rPr>
              <a:t> C++ API</a:t>
            </a:r>
            <a:endParaRPr lang="ro-RO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111" y="1930400"/>
            <a:ext cx="7572943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9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RTC </a:t>
            </a:r>
            <a:r>
              <a:rPr lang="en-US" dirty="0" err="1">
                <a:solidFill>
                  <a:schemeClr val="tx1"/>
                </a:solidFill>
              </a:rPr>
              <a:t>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WebRTC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Tipuri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conexiuni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Peer-to-peer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Multi-Unicast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Mixer RTP cu un Unicast</a:t>
            </a:r>
            <a:endParaRPr lang="ro-RO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579" y="1522354"/>
            <a:ext cx="2060810" cy="816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108" y="2568635"/>
            <a:ext cx="2045281" cy="1827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449" y="4571371"/>
            <a:ext cx="4411069" cy="1528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179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RTC </a:t>
            </a:r>
            <a:r>
              <a:rPr lang="en-US" dirty="0" err="1" smtClean="0">
                <a:solidFill>
                  <a:schemeClr val="tx1"/>
                </a:solidFill>
              </a:rPr>
              <a:t>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WebRTC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WebRTC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vs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WebSocket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Tehnologiile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folosite</a:t>
            </a:r>
            <a:r>
              <a:rPr lang="en-US" dirty="0" smtClean="0">
                <a:solidFill>
                  <a:schemeClr val="tx1"/>
                </a:solidFill>
              </a:rPr>
              <a:t> in </a:t>
            </a:r>
            <a:r>
              <a:rPr lang="en-US" dirty="0" err="1" smtClean="0">
                <a:solidFill>
                  <a:schemeClr val="tx1"/>
                </a:solidFill>
              </a:rPr>
              <a:t>aplica</a:t>
            </a:r>
            <a:r>
              <a:rPr lang="ro-RO" dirty="0">
                <a:solidFill>
                  <a:schemeClr val="tx1"/>
                </a:solidFill>
              </a:rPr>
              <a:t>ț</a:t>
            </a:r>
            <a:r>
              <a:rPr lang="en-US" dirty="0" err="1" smtClean="0">
                <a:solidFill>
                  <a:schemeClr val="tx1"/>
                </a:solidFill>
              </a:rPr>
              <a:t>ie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Arhitectura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sistemului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Pa</a:t>
            </a:r>
            <a:r>
              <a:rPr lang="ro-RO" dirty="0" smtClean="0">
                <a:solidFill>
                  <a:schemeClr val="tx1"/>
                </a:solidFill>
              </a:rPr>
              <a:t>ș</a:t>
            </a:r>
            <a:r>
              <a:rPr lang="en-US" dirty="0" smtClean="0">
                <a:solidFill>
                  <a:schemeClr val="tx1"/>
                </a:solidFill>
              </a:rPr>
              <a:t>ii </a:t>
            </a:r>
            <a:r>
              <a:rPr lang="en-US" dirty="0" err="1" smtClean="0">
                <a:solidFill>
                  <a:schemeClr val="tx1"/>
                </a:solidFill>
              </a:rPr>
              <a:t>pentru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stabilirea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conexiunii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Testare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Concluzie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Intreb</a:t>
            </a:r>
            <a:r>
              <a:rPr lang="ro-RO" dirty="0" smtClean="0">
                <a:solidFill>
                  <a:schemeClr val="tx1"/>
                </a:solidFill>
              </a:rPr>
              <a:t>ă</a:t>
            </a:r>
            <a:r>
              <a:rPr lang="en-US" dirty="0" err="1" smtClean="0">
                <a:solidFill>
                  <a:schemeClr val="tx1"/>
                </a:solidFill>
              </a:rPr>
              <a:t>ri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88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86" y="595954"/>
            <a:ext cx="8596668" cy="13208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WebRTC</a:t>
            </a:r>
            <a:r>
              <a:rPr lang="en-US" dirty="0">
                <a:solidFill>
                  <a:schemeClr val="tx1"/>
                </a:solidFill>
              </a:rPr>
              <a:t> vs </a:t>
            </a:r>
            <a:r>
              <a:rPr lang="en-US" dirty="0" err="1">
                <a:solidFill>
                  <a:schemeClr val="tx1"/>
                </a:solidFill>
              </a:rPr>
              <a:t>WebSocket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</a:rPr>
            </a:br>
            <a:endParaRPr lang="ro-RO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9237"/>
              </p:ext>
            </p:extLst>
          </p:nvPr>
        </p:nvGraphicFramePr>
        <p:xfrm>
          <a:off x="663686" y="1583141"/>
          <a:ext cx="9028341" cy="4817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6001"/>
                <a:gridCol w="4582340"/>
              </a:tblGrid>
              <a:tr h="381651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WebRTC</a:t>
                      </a:r>
                      <a:endParaRPr lang="ro-RO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WebScockets</a:t>
                      </a:r>
                      <a:endParaRPr lang="ro-RO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57475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Peer-to-Peer</a:t>
                      </a:r>
                      <a:endParaRPr lang="ro-RO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Acesta este principalul avantaj folosind WebRTC, deoarece nu este nevoie de un webserver pentru transmiterea datelor</a:t>
                      </a:r>
                      <a:endParaRPr lang="ro-RO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WebSockets are nevoie de un webserver centralizat pentru a trimite datele, mesajele sau imaginile video.</a:t>
                      </a:r>
                      <a:endParaRPr lang="ro-RO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57475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Comunicarea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bidirecta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între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client-client;</a:t>
                      </a:r>
                      <a:endParaRPr lang="ro-RO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Are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nevoie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un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serviciu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extern,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numit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signalling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care se transmit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informaţii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reţea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pentru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stabilirea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conexiunii</a:t>
                      </a:r>
                      <a:r>
                        <a:rPr lang="en-US" sz="15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ro-RO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Comunicarea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bidirectionala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între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client-server-client,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reducând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astfel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viteza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trimitere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datelor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la un client la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altul</a:t>
                      </a:r>
                      <a:endParaRPr lang="ro-RO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18105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Suportul pentru WebRTC este oferit numai de ultimele versiuni ale majorităţii browserelor. Ex: Chrome, Firefox, Opera</a:t>
                      </a:r>
                      <a:endParaRPr lang="ro-RO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Suportul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pentru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socketuri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oferit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toate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browserele</a:t>
                      </a:r>
                      <a:r>
                        <a:rPr lang="en-US" sz="15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ro-RO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18105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Folosind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funcţionalitatea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DataChannel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se pot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trimite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date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neprelucrate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la un client la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altul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fără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folosi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vreun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server de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comunicare</a:t>
                      </a:r>
                      <a:endParaRPr lang="ro-RO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Clienţii trebuie să folosească neaparat ajutorul unui server pentru a putea comunica între ei.</a:t>
                      </a:r>
                      <a:endParaRPr lang="ro-RO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6741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Datele nu sunt transmise pe căi de “incredere”</a:t>
                      </a:r>
                      <a:endParaRPr lang="ro-RO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Datele sunt transmise pe căi de “incredere”</a:t>
                      </a:r>
                      <a:endParaRPr lang="ro-RO" sz="15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18105">
                <a:tc gridSpan="2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Pentru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 se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putea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face broadcast (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comunicare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între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mai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mult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2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clienţi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în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aceasi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timp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),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soluţia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aceeasi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la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ambele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tehnologii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nevoie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un server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centralizat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Dezavantajul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că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datele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mari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trebuie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transmise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pot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ajunge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mai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tarziu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la client.</a:t>
                      </a:r>
                      <a:endParaRPr lang="ro-RO" sz="15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51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WebRTC</a:t>
            </a:r>
            <a:r>
              <a:rPr lang="en-US" dirty="0">
                <a:solidFill>
                  <a:schemeClr val="tx1"/>
                </a:solidFill>
              </a:rPr>
              <a:t> vs </a:t>
            </a:r>
            <a:r>
              <a:rPr lang="en-US" dirty="0" err="1">
                <a:solidFill>
                  <a:schemeClr val="tx1"/>
                </a:solidFill>
              </a:rPr>
              <a:t>WebSocket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Avantaje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Peer-to-peer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</a:t>
            </a:r>
            <a:r>
              <a:rPr lang="ro-RO" dirty="0" smtClean="0">
                <a:solidFill>
                  <a:schemeClr val="tx1"/>
                </a:solidFill>
              </a:rPr>
              <a:t>ă</a:t>
            </a:r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ro-RO" dirty="0" smtClean="0">
                <a:solidFill>
                  <a:schemeClr val="tx1"/>
                </a:solidFill>
              </a:rPr>
              <a:t>ă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pluginuri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libr</a:t>
            </a:r>
            <a:r>
              <a:rPr lang="ro-RO" dirty="0" smtClean="0">
                <a:solidFill>
                  <a:schemeClr val="tx1"/>
                </a:solidFill>
              </a:rPr>
              <a:t>ă</a:t>
            </a:r>
            <a:r>
              <a:rPr lang="en-US" dirty="0" err="1" smtClean="0">
                <a:solidFill>
                  <a:schemeClr val="tx1"/>
                </a:solidFill>
              </a:rPr>
              <a:t>rii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externe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Schimb</a:t>
            </a:r>
            <a:r>
              <a:rPr lang="en-US" dirty="0" smtClean="0">
                <a:solidFill>
                  <a:schemeClr val="tx1"/>
                </a:solidFill>
              </a:rPr>
              <a:t> de date </a:t>
            </a:r>
            <a:r>
              <a:rPr lang="en-US" dirty="0" smtClean="0">
                <a:solidFill>
                  <a:schemeClr val="tx1"/>
                </a:solidFill>
              </a:rPr>
              <a:t>f</a:t>
            </a:r>
            <a:r>
              <a:rPr lang="ro-RO" dirty="0" smtClean="0">
                <a:solidFill>
                  <a:schemeClr val="tx1"/>
                </a:solidFill>
              </a:rPr>
              <a:t>ă</a:t>
            </a:r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ro-RO" dirty="0" smtClean="0">
                <a:solidFill>
                  <a:schemeClr val="tx1"/>
                </a:solidFill>
              </a:rPr>
              <a:t>ă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ro-R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90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324</TotalTime>
  <Words>926</Words>
  <Application>Microsoft Office PowerPoint</Application>
  <PresentationFormat>Widescreen</PresentationFormat>
  <Paragraphs>196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Courier New</vt:lpstr>
      <vt:lpstr>Times New Roman</vt:lpstr>
      <vt:lpstr>Trebuchet MS</vt:lpstr>
      <vt:lpstr>Wingdings 3</vt:lpstr>
      <vt:lpstr>Facet</vt:lpstr>
      <vt:lpstr>Sistem de comunicație bazat pe tehnologii WebRTC</vt:lpstr>
      <vt:lpstr>Content</vt:lpstr>
      <vt:lpstr>Content</vt:lpstr>
      <vt:lpstr>RTC si WebRTC</vt:lpstr>
      <vt:lpstr>RTC si WebRTC</vt:lpstr>
      <vt:lpstr>RTC si WebRTC</vt:lpstr>
      <vt:lpstr>Content</vt:lpstr>
      <vt:lpstr>WebRTC vs WebSocket </vt:lpstr>
      <vt:lpstr>WebRTC vs WebSocket</vt:lpstr>
      <vt:lpstr>Content</vt:lpstr>
      <vt:lpstr>Tehnologiile folosite in aplicație</vt:lpstr>
      <vt:lpstr>Content</vt:lpstr>
      <vt:lpstr>Arhitectura sistemului</vt:lpstr>
      <vt:lpstr>Arhitectura sistemului</vt:lpstr>
      <vt:lpstr>Arhitectura sistemului</vt:lpstr>
      <vt:lpstr>Arhitectura sistemului</vt:lpstr>
      <vt:lpstr>Content</vt:lpstr>
      <vt:lpstr>Pașii pentru stabilirea conexiunii </vt:lpstr>
      <vt:lpstr>Pașii pentru stabilirea conexiunii</vt:lpstr>
      <vt:lpstr>Pașii pentru stabilirea conexiunii</vt:lpstr>
      <vt:lpstr>Pașii pentru stabilirea conexiunii</vt:lpstr>
      <vt:lpstr>PowerPoint Presentation</vt:lpstr>
      <vt:lpstr>Content</vt:lpstr>
      <vt:lpstr>Testare </vt:lpstr>
      <vt:lpstr>Testare</vt:lpstr>
      <vt:lpstr>Content</vt:lpstr>
      <vt:lpstr>Concluzie </vt:lpstr>
      <vt:lpstr>Content</vt:lpstr>
      <vt:lpstr>PowerPoint Presentation</vt:lpstr>
      <vt:lpstr>Mulțumesc Frumos  Bene Szabolcs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de comunicatie bazat pe tehnologii WebRTC</dc:title>
  <dc:creator>Bene, Szabolcs</dc:creator>
  <cp:lastModifiedBy>Szabolcs Bene</cp:lastModifiedBy>
  <cp:revision>36</cp:revision>
  <dcterms:created xsi:type="dcterms:W3CDTF">2016-06-24T10:27:38Z</dcterms:created>
  <dcterms:modified xsi:type="dcterms:W3CDTF">2016-06-26T12:01:53Z</dcterms:modified>
</cp:coreProperties>
</file>