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60"/>
    <a:srgbClr val="748A98"/>
    <a:srgbClr val="4F9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540" y="1973127"/>
            <a:ext cx="6387207" cy="1845755"/>
          </a:xfrm>
        </p:spPr>
        <p:txBody>
          <a:bodyPr>
            <a:normAutofit/>
          </a:bodyPr>
          <a:lstStyle/>
          <a:p>
            <a:pPr algn="l"/>
            <a:r>
              <a:rPr lang="ru-RU" sz="6600" b="1" dirty="0" smtClean="0">
                <a:solidFill>
                  <a:srgbClr val="374E60"/>
                </a:solidFill>
                <a:latin typeface="+mn-lt"/>
              </a:rPr>
              <a:t>Язык </a:t>
            </a:r>
            <a:r>
              <a:rPr lang="en-US" sz="6600" b="1" dirty="0" smtClean="0">
                <a:solidFill>
                  <a:srgbClr val="374E60"/>
                </a:solidFill>
                <a:latin typeface="+mn-lt"/>
              </a:rPr>
              <a:t>BAA-2019</a:t>
            </a:r>
            <a:endParaRPr lang="en-US" sz="6600" b="1" dirty="0">
              <a:solidFill>
                <a:srgbClr val="374E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5439" y="3818882"/>
            <a:ext cx="6903308" cy="991454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rgbClr val="748A98"/>
                </a:solidFill>
              </a:rPr>
              <a:t>Разработал студент 4 группы Борисов Антон Андреевич</a:t>
            </a:r>
            <a:endParaRPr lang="en-US" sz="3200" dirty="0">
              <a:solidFill>
                <a:srgbClr val="74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4333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Семантические</a:t>
            </a:r>
            <a:r>
              <a:rPr lang="ru-RU" dirty="0"/>
              <a:t> </a:t>
            </a:r>
            <a:r>
              <a:rPr lang="ru-RU" b="1" dirty="0">
                <a:solidFill>
                  <a:srgbClr val="374E60"/>
                </a:solidFill>
              </a:rPr>
              <a:t>правила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9400" y="1097492"/>
            <a:ext cx="10515600" cy="481224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2600" dirty="0"/>
              <a:t>Наличие функции </a:t>
            </a:r>
            <a:r>
              <a:rPr lang="ru-RU" sz="2600" dirty="0" err="1"/>
              <a:t>main</a:t>
            </a:r>
            <a:r>
              <a:rPr lang="ru-RU" sz="2600" dirty="0"/>
              <a:t> – точки входа в программу;</a:t>
            </a:r>
          </a:p>
          <a:p>
            <a:pPr lvl="0"/>
            <a:r>
              <a:rPr lang="ru-RU" sz="2600" dirty="0"/>
              <a:t>Единственность точки входа</a:t>
            </a:r>
            <a:r>
              <a:rPr lang="en-US" sz="2600" dirty="0"/>
              <a:t>; </a:t>
            </a:r>
            <a:endParaRPr lang="ru-RU" sz="2600" dirty="0"/>
          </a:p>
          <a:p>
            <a:pPr lvl="0"/>
            <a:r>
              <a:rPr lang="ru-RU" sz="2600" dirty="0"/>
              <a:t>Переопределение идентификаторов</a:t>
            </a:r>
            <a:r>
              <a:rPr lang="en-US" sz="2600" dirty="0"/>
              <a:t>;</a:t>
            </a:r>
            <a:endParaRPr lang="ru-RU" sz="2600" dirty="0"/>
          </a:p>
          <a:p>
            <a:pPr lvl="0"/>
            <a:r>
              <a:rPr lang="ru-RU" sz="2600" dirty="0"/>
              <a:t>Использование идентификаторов без их объявления;</a:t>
            </a:r>
          </a:p>
          <a:p>
            <a:pPr lvl="0"/>
            <a:r>
              <a:rPr lang="ru-RU" sz="2600" dirty="0"/>
              <a:t>Проверка соответствия типа функции и возвращаемого параметра;</a:t>
            </a:r>
          </a:p>
          <a:p>
            <a:pPr lvl="0"/>
            <a:r>
              <a:rPr lang="ru-RU" sz="2600" dirty="0"/>
              <a:t>Правильность передаваемых в функцию параметров: количество, типы; </a:t>
            </a:r>
          </a:p>
          <a:p>
            <a:pPr lvl="0"/>
            <a:r>
              <a:rPr lang="ru-RU" sz="2600" dirty="0"/>
              <a:t>Правильность </a:t>
            </a:r>
            <a:r>
              <a:rPr lang="ru-RU" sz="2600" dirty="0" smtClean="0"/>
              <a:t>выражений</a:t>
            </a:r>
            <a:r>
              <a:rPr lang="en-US" sz="2600" dirty="0"/>
              <a:t>; </a:t>
            </a:r>
            <a:endParaRPr lang="ru-RU" sz="2600" dirty="0"/>
          </a:p>
          <a:p>
            <a:pPr lvl="0"/>
            <a:r>
              <a:rPr lang="ru-RU" sz="2600" dirty="0"/>
              <a:t>Превышение размера строковых и числовых литералов; </a:t>
            </a:r>
          </a:p>
          <a:p>
            <a:pPr lvl="0"/>
            <a:r>
              <a:rPr lang="ru-RU" sz="2600" dirty="0"/>
              <a:t>Правильность составленного условия цикла/условного оператора</a:t>
            </a:r>
            <a:r>
              <a:rPr lang="ru-RU" sz="2600" dirty="0" smtClean="0"/>
              <a:t>.</a:t>
            </a:r>
          </a:p>
          <a:p>
            <a:pPr lvl="0"/>
            <a:r>
              <a:rPr lang="ru-RU" sz="2600" dirty="0" smtClean="0"/>
              <a:t>Деление на ноль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8933" y="24659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Преобразование выражений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28" y="1388533"/>
            <a:ext cx="4269614" cy="240294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3" y="4168917"/>
            <a:ext cx="3640801" cy="18932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08" y="4076047"/>
            <a:ext cx="3462867" cy="20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170392"/>
            <a:ext cx="6840415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Генератор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AB62E0-E677-4C3B-BF90-F06BB21C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65" y="3344333"/>
            <a:ext cx="5797088" cy="33126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25601" y="1394355"/>
            <a:ext cx="9558866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/>
              <a:t>Генератор кода– часть транслятора, выполняющая генерацию ассемблерного кода на основе полученных данных на предыдущих этапах трансляции. На вход генератора подаются таблица лексем и таблица идентификаторов, на основе которых генерируется файл с ассемблерным кодом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Генератор кода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281" y="1303867"/>
            <a:ext cx="2022891" cy="29019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18" y="1761067"/>
            <a:ext cx="2422282" cy="4100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32" y="1632335"/>
            <a:ext cx="2081181" cy="435747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997" y="1303867"/>
            <a:ext cx="2111656" cy="34165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180" y="5030872"/>
            <a:ext cx="4775812" cy="7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0666" y="314325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Тестирование</a:t>
            </a:r>
            <a:r>
              <a:rPr lang="en-US" b="1" dirty="0" smtClean="0">
                <a:solidFill>
                  <a:srgbClr val="374E60"/>
                </a:solidFill>
              </a:rPr>
              <a:t> </a:t>
            </a:r>
            <a:r>
              <a:rPr lang="ru-RU" b="1" dirty="0" smtClean="0">
                <a:solidFill>
                  <a:srgbClr val="374E60"/>
                </a:solidFill>
              </a:rPr>
              <a:t>транслятора</a:t>
            </a:r>
            <a:endParaRPr lang="ru-RU" b="1" dirty="0">
              <a:solidFill>
                <a:srgbClr val="374E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99" y="1539572"/>
            <a:ext cx="1963068" cy="10598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69" y="1761067"/>
            <a:ext cx="5187603" cy="488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345" y="3285559"/>
            <a:ext cx="2125122" cy="107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69" y="3429000"/>
            <a:ext cx="6644656" cy="526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282" y="4775134"/>
            <a:ext cx="2103302" cy="15241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469" y="4982678"/>
            <a:ext cx="6154337" cy="7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3267" y="1803794"/>
            <a:ext cx="7792081" cy="1845755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b="1" dirty="0" smtClean="0">
                <a:solidFill>
                  <a:srgbClr val="374E60"/>
                </a:solidFill>
                <a:latin typeface="+mn-lt"/>
              </a:rPr>
              <a:t>Спасибо за внимание</a:t>
            </a:r>
            <a:endParaRPr lang="en-US" sz="6600" b="1" dirty="0">
              <a:solidFill>
                <a:srgbClr val="374E6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5439" y="3818882"/>
            <a:ext cx="6903308" cy="991454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rgbClr val="748A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220" y="-167138"/>
            <a:ext cx="708660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Этапы разработки</a:t>
            </a:r>
            <a:endParaRPr lang="en-US" b="1" dirty="0">
              <a:solidFill>
                <a:srgbClr val="374E6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81400" y="3849358"/>
            <a:ext cx="5127625" cy="533400"/>
            <a:chOff x="1296" y="1454"/>
            <a:chExt cx="3230" cy="33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146" y="1476"/>
              <a:ext cx="2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Семантический анализатор</a:t>
              </a:r>
              <a:endParaRPr lang="en-US" sz="2400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81400" y="1158425"/>
            <a:ext cx="5029200" cy="533401"/>
            <a:chOff x="1296" y="2044"/>
            <a:chExt cx="3168" cy="336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117" y="2051"/>
              <a:ext cx="18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Спецификация языка</a:t>
              </a:r>
              <a:endParaRPr lang="en-US" sz="2400" dirty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81400" y="2052010"/>
            <a:ext cx="5029200" cy="533400"/>
            <a:chOff x="1296" y="2654"/>
            <a:chExt cx="3168" cy="336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123" y="2677"/>
              <a:ext cx="21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Лексический анализатор</a:t>
              </a:r>
              <a:endParaRPr lang="en-US" sz="2400" dirty="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41712" y="2942940"/>
            <a:ext cx="5167313" cy="533400"/>
            <a:chOff x="1296" y="3244"/>
            <a:chExt cx="3255" cy="336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123" y="3271"/>
              <a:ext cx="24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Синтаксический анализатор</a:t>
              </a:r>
              <a:endParaRPr lang="en-US" sz="2400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81400" y="4782785"/>
            <a:ext cx="5029200" cy="533400"/>
            <a:chOff x="1296" y="3244"/>
            <a:chExt cx="3168" cy="336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146" y="3269"/>
              <a:ext cx="13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Генератор кода</a:t>
              </a:r>
              <a:endParaRPr lang="en-US" sz="2400" dirty="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581400" y="5665116"/>
            <a:ext cx="5029200" cy="533400"/>
            <a:chOff x="1296" y="3244"/>
            <a:chExt cx="3168" cy="336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147" y="3275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ru-RU" sz="2400" dirty="0" smtClean="0"/>
                <a:t>Тестирование</a:t>
              </a:r>
              <a:endParaRPr lang="en-US" sz="2400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/>
                <a:t>6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4667" y="68792"/>
            <a:ext cx="4893733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Особенности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253331"/>
            <a:ext cx="10515600" cy="529986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Язык </a:t>
            </a:r>
            <a:r>
              <a:rPr lang="en-US" dirty="0"/>
              <a:t>B</a:t>
            </a:r>
            <a:r>
              <a:rPr lang="ru-RU" dirty="0" smtClean="0"/>
              <a:t>AA-201</a:t>
            </a:r>
            <a:r>
              <a:rPr lang="en-US" dirty="0" smtClean="0"/>
              <a:t>9</a:t>
            </a:r>
            <a:r>
              <a:rPr lang="ru-RU" dirty="0" smtClean="0"/>
              <a:t> </a:t>
            </a:r>
            <a:r>
              <a:rPr lang="ru-RU" dirty="0"/>
              <a:t>– это </a:t>
            </a:r>
            <a:r>
              <a:rPr lang="ru-RU" dirty="0" smtClean="0"/>
              <a:t>процедурный, </a:t>
            </a:r>
            <a:r>
              <a:rPr lang="ru-RU" dirty="0"/>
              <a:t>строго типизированный, транслируемый в ассемблер язык, не имеющий элементов ООП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Используется кодировка </a:t>
            </a:r>
            <a:r>
              <a:rPr lang="en-US" dirty="0" smtClean="0"/>
              <a:t>ASCII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 языке есть </a:t>
            </a:r>
            <a:r>
              <a:rPr lang="ru-RU" dirty="0" smtClean="0"/>
              <a:t>3 </a:t>
            </a:r>
            <a:r>
              <a:rPr lang="ru-RU" dirty="0"/>
              <a:t>типа данных: </a:t>
            </a:r>
            <a:r>
              <a:rPr lang="ru-RU" dirty="0" smtClean="0"/>
              <a:t>знаковый целочисленный, строковый</a:t>
            </a:r>
            <a:r>
              <a:rPr lang="ru-RU" dirty="0"/>
              <a:t> </a:t>
            </a:r>
            <a:r>
              <a:rPr lang="ru-RU" dirty="0" smtClean="0"/>
              <a:t>и символьный</a:t>
            </a:r>
            <a:r>
              <a:rPr lang="en-US" dirty="0" smtClean="0"/>
              <a:t>. </a:t>
            </a:r>
            <a:r>
              <a:rPr lang="ru-RU" dirty="0"/>
              <a:t>П</a:t>
            </a:r>
            <a:r>
              <a:rPr lang="ru-RU" dirty="0" smtClean="0"/>
              <a:t>реобразования </a:t>
            </a:r>
            <a:r>
              <a:rPr lang="ru-RU" dirty="0"/>
              <a:t>не допускаются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/>
              <a:t>Поддержка арифметических операторов + - * </a:t>
            </a:r>
            <a:r>
              <a:rPr lang="en-US" dirty="0" smtClean="0"/>
              <a:t>/</a:t>
            </a:r>
            <a:r>
              <a:rPr lang="ru-RU" dirty="0" smtClean="0"/>
              <a:t>%, </a:t>
            </a:r>
            <a:r>
              <a:rPr lang="ru-RU" dirty="0"/>
              <a:t>операторов </a:t>
            </a:r>
            <a:r>
              <a:rPr lang="ru-RU" dirty="0" smtClean="0"/>
              <a:t>сравнения</a:t>
            </a:r>
            <a:r>
              <a:rPr lang="en-US" dirty="0" smtClean="0"/>
              <a:t>, </a:t>
            </a:r>
            <a:r>
              <a:rPr lang="ru-RU" dirty="0" smtClean="0"/>
              <a:t>сокращенной записи арифметических операций </a:t>
            </a:r>
          </a:p>
          <a:p>
            <a:endParaRPr lang="ru-RU" dirty="0" smtClean="0"/>
          </a:p>
          <a:p>
            <a:r>
              <a:rPr lang="ru-RU" dirty="0"/>
              <a:t>Выражение </a:t>
            </a:r>
            <a:r>
              <a:rPr lang="ru-RU" dirty="0" smtClean="0"/>
              <a:t>могут </a:t>
            </a:r>
            <a:r>
              <a:rPr lang="ru-RU" dirty="0"/>
              <a:t>содержать вызов </a:t>
            </a:r>
            <a:r>
              <a:rPr lang="ru-RU" dirty="0" smtClean="0"/>
              <a:t>функции </a:t>
            </a:r>
          </a:p>
          <a:p>
            <a:endParaRPr lang="en-US" dirty="0" smtClean="0"/>
          </a:p>
          <a:p>
            <a:r>
              <a:rPr lang="ru-RU" dirty="0" smtClean="0"/>
              <a:t>Поддержка функций, процедур, циклов, условных выражений</a:t>
            </a:r>
            <a:r>
              <a:rPr lang="en-US" dirty="0" smtClean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рекурсии, комментариев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4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5067" y="144992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Функции стандартной 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3400" y="1152867"/>
            <a:ext cx="10515600" cy="4351338"/>
          </a:xfrm>
        </p:spPr>
        <p:txBody>
          <a:bodyPr/>
          <a:lstStyle/>
          <a:p>
            <a:r>
              <a:rPr lang="en-US" sz="2400" dirty="0" smtClean="0"/>
              <a:t>power(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a,int</a:t>
            </a:r>
            <a:r>
              <a:rPr lang="en-US" sz="2400" dirty="0" smtClean="0"/>
              <a:t> b) - </a:t>
            </a:r>
            <a:r>
              <a:rPr lang="ru-RU" sz="2400" dirty="0" smtClean="0"/>
              <a:t>Возведение числа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ru-RU" sz="2400" dirty="0" smtClean="0"/>
              <a:t> в степень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endParaRPr lang="ru-RU" sz="2400" dirty="0" smtClean="0"/>
          </a:p>
          <a:p>
            <a:r>
              <a:rPr lang="en-US" sz="2400" dirty="0"/>
              <a:t>random(</a:t>
            </a:r>
            <a:r>
              <a:rPr lang="en-US" sz="2400" dirty="0" err="1"/>
              <a:t>int</a:t>
            </a:r>
            <a:r>
              <a:rPr lang="en-US" sz="2400" dirty="0"/>
              <a:t> a</a:t>
            </a:r>
            <a:r>
              <a:rPr lang="en-US" sz="2400" dirty="0" smtClean="0"/>
              <a:t>) - </a:t>
            </a:r>
            <a:r>
              <a:rPr lang="ru-RU" sz="2400" dirty="0"/>
              <a:t>Г</a:t>
            </a:r>
            <a:r>
              <a:rPr lang="ru-RU" sz="2400" dirty="0" smtClean="0"/>
              <a:t>енерация случайного числа в диапазоне от –</a:t>
            </a:r>
            <a:r>
              <a:rPr lang="en-US" sz="2400" dirty="0" smtClean="0"/>
              <a:t>a </a:t>
            </a:r>
            <a:r>
              <a:rPr lang="ru-RU" sz="2400" dirty="0" smtClean="0"/>
              <a:t>до а</a:t>
            </a:r>
            <a:endParaRPr lang="en-US" sz="2400" dirty="0" smtClean="0"/>
          </a:p>
          <a:p>
            <a:r>
              <a:rPr lang="en-US" sz="2400" dirty="0" err="1" smtClean="0"/>
              <a:t>lenght</a:t>
            </a:r>
            <a:r>
              <a:rPr lang="en-US" sz="2400" dirty="0"/>
              <a:t>(char* </a:t>
            </a:r>
            <a:r>
              <a:rPr lang="en-US" sz="2400" dirty="0" err="1"/>
              <a:t>str</a:t>
            </a:r>
            <a:r>
              <a:rPr lang="en-US" sz="2400" dirty="0" smtClean="0"/>
              <a:t>)</a:t>
            </a:r>
            <a:r>
              <a:rPr lang="ru-RU" sz="2400" dirty="0" smtClean="0"/>
              <a:t> – Вычисление длины строки </a:t>
            </a:r>
            <a:r>
              <a:rPr lang="en-US" sz="2400" dirty="0" err="1" smtClean="0"/>
              <a:t>str</a:t>
            </a:r>
            <a:endParaRPr lang="en-US" sz="2400" dirty="0" smtClean="0"/>
          </a:p>
          <a:p>
            <a:r>
              <a:rPr lang="en-US" sz="2400" dirty="0" err="1" smtClean="0"/>
              <a:t>system_pause</a:t>
            </a:r>
            <a:r>
              <a:rPr lang="en-US" sz="2400" dirty="0" smtClean="0"/>
              <a:t>() – </a:t>
            </a:r>
            <a:r>
              <a:rPr lang="ru-RU" sz="2400" dirty="0" smtClean="0"/>
              <a:t>Ожидание нажатия пользователям клавиши</a:t>
            </a:r>
            <a:endParaRPr lang="en-US" sz="2400" dirty="0"/>
          </a:p>
          <a:p>
            <a:r>
              <a:rPr lang="en-US" sz="2400" dirty="0" err="1" smtClean="0"/>
              <a:t>outstr</a:t>
            </a:r>
            <a:r>
              <a:rPr lang="ru-RU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outstr</a:t>
            </a:r>
            <a:r>
              <a:rPr lang="en-US" sz="2400" dirty="0" smtClean="0"/>
              <a:t> , </a:t>
            </a:r>
            <a:r>
              <a:rPr lang="en-US" sz="2400" dirty="0" err="1" smtClean="0"/>
              <a:t>outstrline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 smtClean="0"/>
              <a:t>outnumline</a:t>
            </a:r>
            <a:r>
              <a:rPr lang="en-US" sz="2400" dirty="0" smtClean="0"/>
              <a:t> – </a:t>
            </a:r>
            <a:r>
              <a:rPr lang="ru-RU" sz="2400" dirty="0" smtClean="0"/>
              <a:t>Вывод строк в консоль с переносом и без переноса соответственно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25" y="3928347"/>
            <a:ext cx="3823193" cy="25895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89" y="3928347"/>
            <a:ext cx="2950310" cy="26072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99" y="3928347"/>
            <a:ext cx="2438611" cy="5944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303" y="5104120"/>
            <a:ext cx="200423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70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74E60"/>
                </a:solidFill>
              </a:rPr>
              <a:t>Лексический анализатор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801212-71CB-48D4-91C3-05D7F105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90" y="3309393"/>
            <a:ext cx="6347419" cy="33774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37268" y="1001069"/>
            <a:ext cx="10270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Цели лексического анализатора:</a:t>
            </a:r>
          </a:p>
          <a:p>
            <a:r>
              <a:rPr lang="ru-RU" sz="2400" dirty="0"/>
              <a:t>− убрать все лишние пробелы; </a:t>
            </a:r>
          </a:p>
          <a:p>
            <a:r>
              <a:rPr lang="ru-RU" sz="2400" dirty="0"/>
              <a:t>− выполнить распознавание лексем; </a:t>
            </a:r>
          </a:p>
          <a:p>
            <a:r>
              <a:rPr lang="ru-RU" sz="2400" dirty="0"/>
              <a:t>− построить таблицу лексем и таблицу идентификаторов; </a:t>
            </a:r>
          </a:p>
          <a:p>
            <a:r>
              <a:rPr lang="ru-RU" sz="2400" dirty="0"/>
              <a:t>− при неуспешном распознавании или обнаружении некоторых ошибок во входном тексте выдать сообщение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26443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5" y="4099353"/>
            <a:ext cx="4602879" cy="2537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133" y="-69240"/>
            <a:ext cx="10515600" cy="1038755"/>
          </a:xfrm>
        </p:spPr>
        <p:txBody>
          <a:bodyPr/>
          <a:lstStyle/>
          <a:p>
            <a:r>
              <a:rPr lang="ru-RU" b="1" dirty="0" smtClean="0">
                <a:solidFill>
                  <a:srgbClr val="374E60"/>
                </a:solidFill>
              </a:rPr>
              <a:t>Лексический анализатор</a:t>
            </a:r>
            <a:endParaRPr lang="ru-RU" b="1" dirty="0">
              <a:solidFill>
                <a:srgbClr val="374E6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285" y="876057"/>
            <a:ext cx="4089695" cy="32232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8243" y="855431"/>
            <a:ext cx="2423370" cy="49686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780" y="855431"/>
            <a:ext cx="5606463" cy="51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9067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Синтаксический</a:t>
            </a:r>
            <a:r>
              <a:rPr lang="ru-RU" dirty="0" smtClean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1667" y="1253331"/>
            <a:ext cx="10405533" cy="2455069"/>
          </a:xfrm>
        </p:spPr>
        <p:txBody>
          <a:bodyPr/>
          <a:lstStyle/>
          <a:p>
            <a:r>
              <a:rPr lang="ru-RU" dirty="0"/>
              <a:t>Синтаксический анализатор – часть компилятора, выполняющая синтаксический анализ, то есть проверку исходного кода на соответствие правилам грамматики. Входной информацией для синтаксического анализа является таблица лексем и таблица идентификаторов. Выходной информацией является дерево разбора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01433"/>
              </p:ext>
            </p:extLst>
          </p:nvPr>
        </p:nvGraphicFramePr>
        <p:xfrm>
          <a:off x="3149601" y="4034053"/>
          <a:ext cx="5554132" cy="230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5338855" imgH="2170919" progId="Visio.Drawing.11">
                  <p:embed/>
                </p:oleObj>
              </mc:Choice>
              <mc:Fallback>
                <p:oleObj r:id="rId3" imgW="5338855" imgH="2170919" progId="Visio.Drawing.11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1" y="4034053"/>
                        <a:ext cx="5554132" cy="2309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8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6600" y="2706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Синтаксический</a:t>
            </a:r>
            <a:r>
              <a:rPr lang="ru-RU" dirty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267" y="1824851"/>
            <a:ext cx="4808637" cy="32082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89" y="1596251"/>
            <a:ext cx="428281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201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374E60"/>
                </a:solidFill>
              </a:rPr>
              <a:t>Семантический</a:t>
            </a:r>
            <a:r>
              <a:rPr lang="ru-RU" dirty="0" smtClean="0"/>
              <a:t> </a:t>
            </a:r>
            <a:r>
              <a:rPr lang="ru-RU" b="1" dirty="0">
                <a:solidFill>
                  <a:srgbClr val="374E60"/>
                </a:solidFill>
              </a:rPr>
              <a:t>анализатор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F42E7F-2B51-483D-BC78-A17C0B40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35" y="3198797"/>
            <a:ext cx="6070532" cy="34688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68400" y="1139078"/>
            <a:ext cx="10524067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Семантический анализатор – часть транслятора, выполняющая семантический анализ, то есть проверку исходного кода на наличие ошибок, которые невозможно отследить при помощи регулярной и контекстно-свободной грамматики. Входными данными являются таблица лексем и идентификаторов.</a:t>
            </a:r>
          </a:p>
        </p:txBody>
      </p:sp>
    </p:spTree>
    <p:extLst>
      <p:ext uri="{BB962C8B-B14F-4D97-AF65-F5344CB8AC3E}">
        <p14:creationId xmlns:p14="http://schemas.microsoft.com/office/powerpoint/2010/main" val="9427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400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Visio.Drawing.11</vt:lpstr>
      <vt:lpstr>Язык BAA-2019</vt:lpstr>
      <vt:lpstr>Этапы разработки</vt:lpstr>
      <vt:lpstr>Особенности языка</vt:lpstr>
      <vt:lpstr>Функции стандартной библиотеки</vt:lpstr>
      <vt:lpstr>Лексический анализатор</vt:lpstr>
      <vt:lpstr>Лексический анализатор</vt:lpstr>
      <vt:lpstr>Синтаксический анализатор</vt:lpstr>
      <vt:lpstr>Синтаксический анализатор</vt:lpstr>
      <vt:lpstr>Семантический анализатор</vt:lpstr>
      <vt:lpstr>Семантические правила</vt:lpstr>
      <vt:lpstr>Преобразование выражений</vt:lpstr>
      <vt:lpstr>Генератор кода</vt:lpstr>
      <vt:lpstr>Генератор кода</vt:lpstr>
      <vt:lpstr>Тестирование транслятора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 Windows</cp:lastModifiedBy>
  <cp:revision>31</cp:revision>
  <dcterms:created xsi:type="dcterms:W3CDTF">2019-02-21T15:01:25Z</dcterms:created>
  <dcterms:modified xsi:type="dcterms:W3CDTF">2019-12-13T09:53:46Z</dcterms:modified>
</cp:coreProperties>
</file>