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3" r:id="rId12"/>
    <p:sldId id="266" r:id="rId13"/>
    <p:sldId id="269" r:id="rId14"/>
    <p:sldId id="267" r:id="rId15"/>
    <p:sldId id="270" r:id="rId16"/>
    <p:sldId id="271" r:id="rId17"/>
    <p:sldId id="272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E60"/>
    <a:srgbClr val="748A98"/>
    <a:srgbClr val="4F9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3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5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8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0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8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5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1540" y="1973127"/>
            <a:ext cx="6387207" cy="1845755"/>
          </a:xfrm>
        </p:spPr>
        <p:txBody>
          <a:bodyPr>
            <a:normAutofit/>
          </a:bodyPr>
          <a:lstStyle/>
          <a:p>
            <a:pPr algn="l"/>
            <a:r>
              <a:rPr lang="ru-RU" sz="6600" b="1" dirty="0" smtClean="0">
                <a:solidFill>
                  <a:srgbClr val="374E60"/>
                </a:solidFill>
                <a:latin typeface="+mn-lt"/>
              </a:rPr>
              <a:t>Язык </a:t>
            </a:r>
            <a:r>
              <a:rPr lang="en-US" sz="6600" b="1" dirty="0" smtClean="0">
                <a:solidFill>
                  <a:srgbClr val="374E60"/>
                </a:solidFill>
                <a:latin typeface="+mn-lt"/>
              </a:rPr>
              <a:t>BAA-2019</a:t>
            </a:r>
            <a:endParaRPr lang="en-US" sz="6600" b="1" dirty="0">
              <a:solidFill>
                <a:srgbClr val="374E6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5439" y="3818882"/>
            <a:ext cx="6903308" cy="991454"/>
          </a:xfrm>
        </p:spPr>
        <p:txBody>
          <a:bodyPr>
            <a:normAutofit/>
          </a:bodyPr>
          <a:lstStyle/>
          <a:p>
            <a:pPr algn="r"/>
            <a:r>
              <a:rPr lang="ru-RU" sz="3200" dirty="0">
                <a:solidFill>
                  <a:srgbClr val="748A98"/>
                </a:solidFill>
              </a:rPr>
              <a:t>Разработал студент 4 группы Борисов Антон Андреевич</a:t>
            </a:r>
            <a:endParaRPr lang="en-US" sz="3200" dirty="0">
              <a:solidFill>
                <a:srgbClr val="748A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4333" y="0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374E60"/>
                </a:solidFill>
              </a:rPr>
              <a:t>Семантические</a:t>
            </a:r>
            <a:r>
              <a:rPr lang="ru-RU" dirty="0"/>
              <a:t> </a:t>
            </a:r>
            <a:r>
              <a:rPr lang="ru-RU" b="1" dirty="0">
                <a:solidFill>
                  <a:srgbClr val="374E60"/>
                </a:solidFill>
              </a:rPr>
              <a:t>правила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9400" y="1097491"/>
            <a:ext cx="10515600" cy="5393249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2600" dirty="0"/>
              <a:t>Наличие функции </a:t>
            </a:r>
            <a:r>
              <a:rPr lang="ru-RU" sz="2600" dirty="0" err="1"/>
              <a:t>main</a:t>
            </a:r>
            <a:r>
              <a:rPr lang="ru-RU" sz="2600" dirty="0"/>
              <a:t> – точки входа в программу;</a:t>
            </a:r>
          </a:p>
          <a:p>
            <a:pPr lvl="0"/>
            <a:r>
              <a:rPr lang="ru-RU" sz="2600" dirty="0"/>
              <a:t>Единственность точки входа</a:t>
            </a:r>
            <a:r>
              <a:rPr lang="en-US" sz="2600" dirty="0"/>
              <a:t>; </a:t>
            </a:r>
            <a:endParaRPr lang="ru-RU" sz="2600" dirty="0"/>
          </a:p>
          <a:p>
            <a:pPr lvl="0"/>
            <a:r>
              <a:rPr lang="ru-RU" sz="2600" dirty="0"/>
              <a:t>Переопределение идентификаторов</a:t>
            </a:r>
            <a:r>
              <a:rPr lang="en-US" sz="2600" dirty="0" smtClean="0"/>
              <a:t>;</a:t>
            </a:r>
            <a:endParaRPr lang="ru-RU" sz="2600" dirty="0" smtClean="0"/>
          </a:p>
          <a:p>
            <a:pPr lvl="0"/>
            <a:r>
              <a:rPr lang="ru-RU" sz="2600" dirty="0" smtClean="0"/>
              <a:t>Правильность объявления переменной</a:t>
            </a:r>
            <a:endParaRPr lang="ru-RU" sz="2600" dirty="0"/>
          </a:p>
          <a:p>
            <a:pPr lvl="0"/>
            <a:r>
              <a:rPr lang="ru-RU" sz="2600" dirty="0"/>
              <a:t>Использование идентификаторов без их объявления;</a:t>
            </a:r>
          </a:p>
          <a:p>
            <a:pPr lvl="0"/>
            <a:r>
              <a:rPr lang="ru-RU" sz="2600" dirty="0"/>
              <a:t>Проверка соответствия типа функции и возвращаемого параметра;</a:t>
            </a:r>
          </a:p>
          <a:p>
            <a:pPr lvl="0"/>
            <a:r>
              <a:rPr lang="ru-RU" sz="2600" dirty="0"/>
              <a:t>Правильность передаваемых в функцию параметров: количество, типы; </a:t>
            </a:r>
          </a:p>
          <a:p>
            <a:pPr lvl="0"/>
            <a:r>
              <a:rPr lang="ru-RU" sz="2600" dirty="0"/>
              <a:t>Правильность </a:t>
            </a:r>
            <a:r>
              <a:rPr lang="ru-RU" sz="2600" dirty="0" smtClean="0"/>
              <a:t>выражений</a:t>
            </a:r>
            <a:r>
              <a:rPr lang="en-US" sz="2600" dirty="0"/>
              <a:t>; </a:t>
            </a:r>
            <a:endParaRPr lang="ru-RU" sz="2600" dirty="0"/>
          </a:p>
          <a:p>
            <a:pPr lvl="0"/>
            <a:r>
              <a:rPr lang="ru-RU" sz="2600" dirty="0"/>
              <a:t>Превышение размера строковых и числовых литералов; </a:t>
            </a:r>
          </a:p>
          <a:p>
            <a:pPr lvl="0"/>
            <a:r>
              <a:rPr lang="ru-RU" sz="2600" dirty="0"/>
              <a:t>Правильность составленного условия цикла/условного оператора</a:t>
            </a:r>
            <a:r>
              <a:rPr lang="ru-RU" sz="2600" dirty="0" smtClean="0"/>
              <a:t>.</a:t>
            </a:r>
          </a:p>
          <a:p>
            <a:pPr lvl="0"/>
            <a:r>
              <a:rPr lang="ru-RU" sz="2600" dirty="0" smtClean="0"/>
              <a:t>Деление на </a:t>
            </a:r>
            <a:r>
              <a:rPr lang="ru-RU" sz="2600" dirty="0" smtClean="0"/>
              <a:t>ноль</a:t>
            </a:r>
          </a:p>
          <a:p>
            <a:pPr lvl="0"/>
            <a:endParaRPr lang="ru-RU" sz="2600" dirty="0"/>
          </a:p>
          <a:p>
            <a:pPr lvl="0"/>
            <a:endParaRPr lang="ru-RU" sz="2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0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44257" y="1619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74E60"/>
                </a:solidFill>
              </a:rPr>
              <a:t>Польская запись</a:t>
            </a:r>
            <a:endParaRPr lang="ru-RU" b="1" dirty="0">
              <a:solidFill>
                <a:srgbClr val="374E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1057" y="1724025"/>
            <a:ext cx="10515600" cy="4351338"/>
          </a:xfrm>
        </p:spPr>
        <p:txBody>
          <a:bodyPr>
            <a:normAutofit/>
          </a:bodyPr>
          <a:lstStyle/>
          <a:p>
            <a:r>
              <a:rPr lang="ru-RU" sz="2600" dirty="0"/>
              <a:t>Польская запись - это альтернативный способ записи арифметических выражений, преимущество которого состоит в отсутствии скобок. Существует два типа польской записи: прямая и обратная, также известные как префиксная и постфиксная. Отличие их от классического, инфиксного способа заключается в том, что знаки операций пишутся не между, а, соответственно, до или после аргументов.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73540"/>
              </p:ext>
            </p:extLst>
          </p:nvPr>
        </p:nvGraphicFramePr>
        <p:xfrm>
          <a:off x="2740932" y="4492098"/>
          <a:ext cx="7012668" cy="19957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85708">
                  <a:extLst>
                    <a:ext uri="{9D8B030D-6E8A-4147-A177-3AD203B41FA5}">
                      <a16:colId xmlns:a16="http://schemas.microsoft.com/office/drawing/2014/main" val="1487861034"/>
                    </a:ext>
                  </a:extLst>
                </a:gridCol>
                <a:gridCol w="3126960">
                  <a:extLst>
                    <a:ext uri="{9D8B030D-6E8A-4147-A177-3AD203B41FA5}">
                      <a16:colId xmlns:a16="http://schemas.microsoft.com/office/drawing/2014/main" val="3950828281"/>
                    </a:ext>
                  </a:extLst>
                </a:gridCol>
              </a:tblGrid>
              <a:tr h="3326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Операция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Значение приоритета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263827"/>
                  </a:ext>
                </a:extLst>
              </a:tr>
              <a:tr h="3326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( 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976804"/>
                  </a:ext>
                </a:extLst>
              </a:tr>
              <a:tr h="3326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2546531"/>
                  </a:ext>
                </a:extLst>
              </a:tr>
              <a:tr h="3326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612443"/>
                  </a:ext>
                </a:extLst>
              </a:tr>
              <a:tr h="3326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3077688"/>
                  </a:ext>
                </a:extLst>
              </a:tr>
              <a:tr h="3326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44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2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48933" y="246592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74E60"/>
                </a:solidFill>
              </a:rPr>
              <a:t>Преобразование выражений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928" y="1388533"/>
            <a:ext cx="4269614" cy="240294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33" y="4168917"/>
            <a:ext cx="3640801" cy="18932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108" y="4076047"/>
            <a:ext cx="3462867" cy="20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0" y="170392"/>
            <a:ext cx="6840415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74E60"/>
                </a:solidFill>
              </a:rPr>
              <a:t>Генератор кода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0AB62E0-E677-4C3B-BF90-F06BB21CE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965" y="3344333"/>
            <a:ext cx="5797088" cy="331262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25601" y="1394355"/>
            <a:ext cx="9558866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/>
              <a:t>Генератор кода– часть транслятора, выполняющая генерацию ассемблерного кода на основе полученных данных на предыдущих этапах трансляции. На вход генератора подаются таблица лексем и таблица идентификаторов, на основе которых генерируется файл с ассемблерным кодом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374E60"/>
                </a:solidFill>
              </a:rPr>
              <a:t>Генератор кода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9281" y="1303867"/>
            <a:ext cx="2022891" cy="290199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18" y="1761067"/>
            <a:ext cx="2422282" cy="410001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332" y="1632335"/>
            <a:ext cx="2081181" cy="43574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997" y="1303867"/>
            <a:ext cx="2111656" cy="34165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0180" y="5030872"/>
            <a:ext cx="4775812" cy="76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0666" y="314325"/>
            <a:ext cx="10515600" cy="1325563"/>
          </a:xfrm>
        </p:spPr>
        <p:txBody>
          <a:bodyPr/>
          <a:lstStyle/>
          <a:p>
            <a:r>
              <a:rPr lang="ru-RU" b="1" dirty="0" smtClean="0">
                <a:solidFill>
                  <a:srgbClr val="374E60"/>
                </a:solidFill>
              </a:rPr>
              <a:t>Тестирование</a:t>
            </a:r>
            <a:r>
              <a:rPr lang="en-US" b="1" dirty="0" smtClean="0">
                <a:solidFill>
                  <a:srgbClr val="374E60"/>
                </a:solidFill>
              </a:rPr>
              <a:t> </a:t>
            </a:r>
            <a:r>
              <a:rPr lang="ru-RU" b="1" dirty="0" smtClean="0">
                <a:solidFill>
                  <a:srgbClr val="374E60"/>
                </a:solidFill>
              </a:rPr>
              <a:t>транслятора</a:t>
            </a:r>
            <a:endParaRPr lang="ru-RU" b="1" dirty="0">
              <a:solidFill>
                <a:srgbClr val="374E6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399" y="1539572"/>
            <a:ext cx="1963068" cy="10598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69" y="1761067"/>
            <a:ext cx="5187603" cy="4883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345" y="3285559"/>
            <a:ext cx="2125122" cy="10782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469" y="3429000"/>
            <a:ext cx="6644656" cy="5265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282" y="4775134"/>
            <a:ext cx="2103302" cy="152413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1469" y="4982678"/>
            <a:ext cx="6154337" cy="7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2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0706" y="365125"/>
            <a:ext cx="2946484" cy="24034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530" y="3609082"/>
            <a:ext cx="2756835" cy="21807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865" y="4799849"/>
            <a:ext cx="4017033" cy="16523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86" y="56704"/>
            <a:ext cx="6427214" cy="43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68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781" y="1617134"/>
            <a:ext cx="7368917" cy="307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90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3267" y="1803794"/>
            <a:ext cx="7792081" cy="1845755"/>
          </a:xfrm>
        </p:spPr>
        <p:txBody>
          <a:bodyPr>
            <a:normAutofit fontScale="90000"/>
          </a:bodyPr>
          <a:lstStyle/>
          <a:p>
            <a:pPr algn="l"/>
            <a:r>
              <a:rPr lang="ru-RU" sz="6600" b="1" dirty="0" smtClean="0">
                <a:solidFill>
                  <a:srgbClr val="374E60"/>
                </a:solidFill>
                <a:latin typeface="+mn-lt"/>
              </a:rPr>
              <a:t>Спасибо за внимание</a:t>
            </a:r>
            <a:endParaRPr lang="en-US" sz="6600" b="1" dirty="0">
              <a:solidFill>
                <a:srgbClr val="374E6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5439" y="3818882"/>
            <a:ext cx="6903308" cy="991454"/>
          </a:xfrm>
        </p:spPr>
        <p:txBody>
          <a:bodyPr>
            <a:normAutofit/>
          </a:bodyPr>
          <a:lstStyle/>
          <a:p>
            <a:pPr algn="r"/>
            <a:endParaRPr lang="en-US" sz="3200" dirty="0">
              <a:solidFill>
                <a:srgbClr val="748A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9220" y="-167138"/>
            <a:ext cx="7086600" cy="1325563"/>
          </a:xfrm>
        </p:spPr>
        <p:txBody>
          <a:bodyPr/>
          <a:lstStyle/>
          <a:p>
            <a:r>
              <a:rPr lang="ru-RU" b="1" dirty="0" smtClean="0">
                <a:solidFill>
                  <a:srgbClr val="374E60"/>
                </a:solidFill>
              </a:rPr>
              <a:t>Этапы разработки</a:t>
            </a:r>
            <a:endParaRPr lang="en-US" b="1" dirty="0">
              <a:solidFill>
                <a:srgbClr val="374E6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581400" y="3849358"/>
            <a:ext cx="5127625" cy="533400"/>
            <a:chOff x="1296" y="1454"/>
            <a:chExt cx="3230" cy="33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2146" y="1476"/>
              <a:ext cx="23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/>
                <a:t>Семантический анализатор</a:t>
              </a:r>
              <a:endParaRPr lang="en-US" sz="2400" dirty="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4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581400" y="1158425"/>
            <a:ext cx="5029200" cy="533401"/>
            <a:chOff x="1296" y="2044"/>
            <a:chExt cx="3168" cy="336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2117" y="2051"/>
              <a:ext cx="18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/>
                <a:t>Спецификация языка</a:t>
              </a:r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581400" y="2052010"/>
            <a:ext cx="5029200" cy="533400"/>
            <a:chOff x="1296" y="2654"/>
            <a:chExt cx="3168" cy="336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2123" y="2677"/>
              <a:ext cx="21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/>
                <a:t>Лексический анализатор</a:t>
              </a:r>
              <a:endParaRPr lang="en-US" sz="2400" dirty="0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3541712" y="2942940"/>
            <a:ext cx="5167313" cy="533400"/>
            <a:chOff x="1296" y="3244"/>
            <a:chExt cx="3255" cy="336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2123" y="3271"/>
              <a:ext cx="24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/>
                <a:t>Синтаксический анализатор</a:t>
              </a:r>
              <a:endParaRPr lang="en-US" sz="2400" dirty="0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3586956" y="4529272"/>
            <a:ext cx="5029200" cy="533400"/>
            <a:chOff x="1296" y="3244"/>
            <a:chExt cx="3168" cy="336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gray">
            <a:xfrm>
              <a:off x="2146" y="3269"/>
              <a:ext cx="15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/>
                <a:t>Польской записи</a:t>
              </a:r>
              <a:endParaRPr lang="en-US" sz="2400" dirty="0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5</a:t>
              </a:r>
            </a:p>
          </p:txBody>
        </p:sp>
      </p:grp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3581400" y="6087947"/>
            <a:ext cx="5029200" cy="533400"/>
            <a:chOff x="1296" y="3244"/>
            <a:chExt cx="3168" cy="336"/>
          </a:xfrm>
        </p:grpSpPr>
        <p:sp>
          <p:nvSpPr>
            <p:cNvPr id="30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gray">
            <a:xfrm>
              <a:off x="2147" y="3275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/>
                <a:t>Тестирование</a:t>
              </a:r>
              <a:endParaRPr lang="en-US" sz="2400" dirty="0"/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/>
                <a:t>7</a:t>
              </a:r>
              <a:endParaRPr lang="en-US" sz="2400" b="1" dirty="0"/>
            </a:p>
          </p:txBody>
        </p:sp>
      </p:grpSp>
      <p:grpSp>
        <p:nvGrpSpPr>
          <p:cNvPr id="31" name="Group 22"/>
          <p:cNvGrpSpPr>
            <a:grpSpLocks/>
          </p:cNvGrpSpPr>
          <p:nvPr/>
        </p:nvGrpSpPr>
        <p:grpSpPr bwMode="auto">
          <a:xfrm>
            <a:off x="3581400" y="5332292"/>
            <a:ext cx="5029200" cy="533400"/>
            <a:chOff x="1296" y="3244"/>
            <a:chExt cx="3168" cy="336"/>
          </a:xfrm>
        </p:grpSpPr>
        <p:sp>
          <p:nvSpPr>
            <p:cNvPr id="34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gray">
            <a:xfrm>
              <a:off x="2146" y="3269"/>
              <a:ext cx="13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/>
                <a:t>Генератор кода</a:t>
              </a:r>
              <a:endParaRPr lang="en-US" sz="2400" dirty="0"/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/>
                <a:t>6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4667" y="68792"/>
            <a:ext cx="4893733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74E60"/>
                </a:solidFill>
              </a:rPr>
              <a:t>Особенности языка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400" y="1253331"/>
            <a:ext cx="10515600" cy="529986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Язык </a:t>
            </a:r>
            <a:r>
              <a:rPr lang="en-US" dirty="0"/>
              <a:t>B</a:t>
            </a:r>
            <a:r>
              <a:rPr lang="ru-RU" dirty="0" smtClean="0"/>
              <a:t>AA-201</a:t>
            </a:r>
            <a:r>
              <a:rPr lang="en-US" dirty="0" smtClean="0"/>
              <a:t>9</a:t>
            </a:r>
            <a:r>
              <a:rPr lang="ru-RU" dirty="0" smtClean="0"/>
              <a:t> </a:t>
            </a:r>
            <a:r>
              <a:rPr lang="ru-RU" dirty="0"/>
              <a:t>– это </a:t>
            </a:r>
            <a:r>
              <a:rPr lang="ru-RU" dirty="0" smtClean="0"/>
              <a:t>процедурный, </a:t>
            </a:r>
            <a:r>
              <a:rPr lang="ru-RU" dirty="0"/>
              <a:t>строго типизированный, транслируемый в ассемблер язык, не имеющий элементов ООП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/>
              <a:t>Используется кодировка </a:t>
            </a:r>
            <a:r>
              <a:rPr lang="en-US" dirty="0" smtClean="0"/>
              <a:t>ASCII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В языке есть </a:t>
            </a:r>
            <a:r>
              <a:rPr lang="ru-RU" dirty="0" smtClean="0"/>
              <a:t>3 </a:t>
            </a:r>
            <a:r>
              <a:rPr lang="ru-RU" dirty="0"/>
              <a:t>типа данных: </a:t>
            </a:r>
            <a:r>
              <a:rPr lang="ru-RU" dirty="0" smtClean="0"/>
              <a:t>знаковый целочисленный, строковый</a:t>
            </a:r>
            <a:r>
              <a:rPr lang="ru-RU" dirty="0"/>
              <a:t> </a:t>
            </a:r>
            <a:r>
              <a:rPr lang="ru-RU" dirty="0" smtClean="0"/>
              <a:t>и символьный</a:t>
            </a:r>
            <a:r>
              <a:rPr lang="en-US" dirty="0" smtClean="0"/>
              <a:t>. </a:t>
            </a:r>
            <a:r>
              <a:rPr lang="ru-RU" dirty="0"/>
              <a:t>П</a:t>
            </a:r>
            <a:r>
              <a:rPr lang="ru-RU" dirty="0" smtClean="0"/>
              <a:t>реобразования </a:t>
            </a:r>
            <a:r>
              <a:rPr lang="ru-RU" dirty="0"/>
              <a:t>не допускаются</a:t>
            </a:r>
            <a:r>
              <a:rPr lang="ru-RU" dirty="0" smtClean="0"/>
              <a:t>.</a:t>
            </a:r>
          </a:p>
          <a:p>
            <a:endParaRPr lang="en-US" dirty="0"/>
          </a:p>
          <a:p>
            <a:r>
              <a:rPr lang="ru-RU" dirty="0"/>
              <a:t>Поддержка арифметических операторов + - * </a:t>
            </a:r>
            <a:r>
              <a:rPr lang="en-US" dirty="0" smtClean="0"/>
              <a:t>/</a:t>
            </a:r>
            <a:r>
              <a:rPr lang="ru-RU" dirty="0" smtClean="0"/>
              <a:t>%, </a:t>
            </a:r>
            <a:r>
              <a:rPr lang="ru-RU" dirty="0"/>
              <a:t>операторов </a:t>
            </a:r>
            <a:r>
              <a:rPr lang="ru-RU" dirty="0" smtClean="0"/>
              <a:t>сравнения</a:t>
            </a:r>
            <a:r>
              <a:rPr lang="en-US" dirty="0" smtClean="0"/>
              <a:t>, </a:t>
            </a:r>
            <a:r>
              <a:rPr lang="ru-RU" dirty="0" smtClean="0"/>
              <a:t>сокращенной записи арифметических операций </a:t>
            </a:r>
          </a:p>
          <a:p>
            <a:endParaRPr lang="ru-RU" dirty="0" smtClean="0"/>
          </a:p>
          <a:p>
            <a:r>
              <a:rPr lang="ru-RU" dirty="0"/>
              <a:t>Выражение </a:t>
            </a:r>
            <a:r>
              <a:rPr lang="ru-RU" dirty="0" smtClean="0"/>
              <a:t>могут </a:t>
            </a:r>
            <a:r>
              <a:rPr lang="ru-RU" dirty="0"/>
              <a:t>содержать вызов </a:t>
            </a:r>
            <a:r>
              <a:rPr lang="ru-RU" dirty="0" smtClean="0"/>
              <a:t>функции </a:t>
            </a:r>
            <a:r>
              <a:rPr lang="ru-RU" dirty="0" smtClean="0"/>
              <a:t>, отрицательные идентификаторы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Поддержка функций, процедур, циклов, условных выражений</a:t>
            </a:r>
            <a:r>
              <a:rPr lang="en-US" dirty="0" smtClean="0"/>
              <a:t>,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рекурсии, комментариев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4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5067" y="144992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74E60"/>
                </a:solidFill>
              </a:rPr>
              <a:t>Функции стандартной библиотеки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3400" y="1152867"/>
            <a:ext cx="10515600" cy="4351338"/>
          </a:xfrm>
        </p:spPr>
        <p:txBody>
          <a:bodyPr/>
          <a:lstStyle/>
          <a:p>
            <a:r>
              <a:rPr lang="en-US" sz="2400" dirty="0" smtClean="0"/>
              <a:t>power(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a,int</a:t>
            </a:r>
            <a:r>
              <a:rPr lang="en-US" sz="2400" dirty="0" smtClean="0"/>
              <a:t> b) - </a:t>
            </a:r>
            <a:r>
              <a:rPr lang="ru-RU" sz="2400" dirty="0" smtClean="0"/>
              <a:t>Возведение числа</a:t>
            </a: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ru-RU" sz="2400" dirty="0" smtClean="0"/>
              <a:t> в степень</a:t>
            </a:r>
            <a:r>
              <a:rPr lang="en-US" sz="2400" dirty="0" smtClean="0"/>
              <a:t> </a:t>
            </a:r>
            <a:r>
              <a:rPr lang="en-US" sz="2400" dirty="0"/>
              <a:t>b</a:t>
            </a:r>
            <a:endParaRPr lang="ru-RU" sz="2400" dirty="0" smtClean="0"/>
          </a:p>
          <a:p>
            <a:r>
              <a:rPr lang="en-US" sz="2400" dirty="0"/>
              <a:t>random(</a:t>
            </a:r>
            <a:r>
              <a:rPr lang="en-US" sz="2400" dirty="0" err="1"/>
              <a:t>int</a:t>
            </a:r>
            <a:r>
              <a:rPr lang="en-US" sz="2400" dirty="0"/>
              <a:t> a</a:t>
            </a:r>
            <a:r>
              <a:rPr lang="en-US" sz="2400" dirty="0" smtClean="0"/>
              <a:t>) - </a:t>
            </a:r>
            <a:r>
              <a:rPr lang="ru-RU" sz="2400" dirty="0"/>
              <a:t>Г</a:t>
            </a:r>
            <a:r>
              <a:rPr lang="ru-RU" sz="2400" dirty="0" smtClean="0"/>
              <a:t>енерация случайного числа в диапазоне от –</a:t>
            </a:r>
            <a:r>
              <a:rPr lang="en-US" sz="2400" dirty="0" smtClean="0"/>
              <a:t>a </a:t>
            </a:r>
            <a:r>
              <a:rPr lang="ru-RU" sz="2400" dirty="0" smtClean="0"/>
              <a:t>до а</a:t>
            </a:r>
            <a:endParaRPr lang="en-US" sz="2400" dirty="0" smtClean="0"/>
          </a:p>
          <a:p>
            <a:r>
              <a:rPr lang="en-US" sz="2400" dirty="0" err="1" smtClean="0"/>
              <a:t>lenght</a:t>
            </a:r>
            <a:r>
              <a:rPr lang="en-US" sz="2400" dirty="0"/>
              <a:t>(char* </a:t>
            </a:r>
            <a:r>
              <a:rPr lang="en-US" sz="2400" dirty="0" err="1"/>
              <a:t>str</a:t>
            </a:r>
            <a:r>
              <a:rPr lang="en-US" sz="2400" dirty="0" smtClean="0"/>
              <a:t>)</a:t>
            </a:r>
            <a:r>
              <a:rPr lang="ru-RU" sz="2400" dirty="0" smtClean="0"/>
              <a:t> – Вычисление длины строки </a:t>
            </a:r>
            <a:r>
              <a:rPr lang="en-US" sz="2400" dirty="0" err="1" smtClean="0"/>
              <a:t>str</a:t>
            </a:r>
            <a:endParaRPr lang="en-US" sz="2400" dirty="0" smtClean="0"/>
          </a:p>
          <a:p>
            <a:r>
              <a:rPr lang="en-US" sz="2400" dirty="0" err="1" smtClean="0"/>
              <a:t>system_pause</a:t>
            </a:r>
            <a:r>
              <a:rPr lang="en-US" sz="2400" dirty="0" smtClean="0"/>
              <a:t>() – </a:t>
            </a:r>
            <a:r>
              <a:rPr lang="ru-RU" sz="2400" dirty="0" smtClean="0"/>
              <a:t>Ожидание нажатия пользователям клавиши</a:t>
            </a:r>
            <a:endParaRPr lang="en-US" sz="2400" dirty="0"/>
          </a:p>
          <a:p>
            <a:r>
              <a:rPr lang="en-US" sz="2400" dirty="0" err="1" smtClean="0"/>
              <a:t>outstr</a:t>
            </a:r>
            <a:r>
              <a:rPr lang="ru-RU" sz="2400" dirty="0" smtClean="0"/>
              <a:t>,</a:t>
            </a:r>
            <a:r>
              <a:rPr lang="en-US" sz="2400" dirty="0"/>
              <a:t> </a:t>
            </a:r>
            <a:r>
              <a:rPr lang="en-US" sz="2400" dirty="0" err="1" smtClean="0"/>
              <a:t>outnum</a:t>
            </a:r>
            <a:r>
              <a:rPr lang="en-US" sz="2400" dirty="0" smtClean="0"/>
              <a:t> </a:t>
            </a:r>
            <a:r>
              <a:rPr lang="en-US" sz="2400" dirty="0" smtClean="0"/>
              <a:t>, </a:t>
            </a:r>
            <a:r>
              <a:rPr lang="en-US" sz="2400" dirty="0" err="1" smtClean="0"/>
              <a:t>outstrline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err="1" smtClean="0"/>
              <a:t>outnumline</a:t>
            </a:r>
            <a:r>
              <a:rPr lang="en-US" sz="2400" dirty="0" smtClean="0"/>
              <a:t> – </a:t>
            </a:r>
            <a:r>
              <a:rPr lang="ru-RU" sz="2400" dirty="0" smtClean="0"/>
              <a:t>Вывод строк в консоль </a:t>
            </a:r>
            <a:r>
              <a:rPr lang="ru-RU" sz="2400" dirty="0" smtClean="0"/>
              <a:t>без переноса </a:t>
            </a:r>
            <a:r>
              <a:rPr lang="ru-RU" sz="2400" dirty="0" smtClean="0"/>
              <a:t>и </a:t>
            </a:r>
            <a:r>
              <a:rPr lang="ru-RU" sz="2400" dirty="0"/>
              <a:t>с</a:t>
            </a:r>
            <a:r>
              <a:rPr lang="ru-RU" sz="2400" dirty="0" smtClean="0"/>
              <a:t> переносом </a:t>
            </a:r>
            <a:r>
              <a:rPr lang="ru-RU" sz="2400" dirty="0" smtClean="0"/>
              <a:t>соответственно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89" y="3928347"/>
            <a:ext cx="2950310" cy="26072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399" y="3928347"/>
            <a:ext cx="2438611" cy="5944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303" y="5104120"/>
            <a:ext cx="2004234" cy="8001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376" y="3962995"/>
            <a:ext cx="3646499" cy="22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70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74E60"/>
                </a:solidFill>
              </a:rPr>
              <a:t>Лексический анализатор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2801212-71CB-48D4-91C3-05D7F1056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90" y="3309393"/>
            <a:ext cx="6347419" cy="337741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37268" y="1001069"/>
            <a:ext cx="102700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Цели лексического анализатора:</a:t>
            </a:r>
          </a:p>
          <a:p>
            <a:r>
              <a:rPr lang="ru-RU" sz="2400" dirty="0"/>
              <a:t>− убрать все лишние </a:t>
            </a:r>
            <a:r>
              <a:rPr lang="ru-RU" sz="2400" dirty="0" smtClean="0"/>
              <a:t>пробелы и комментарии; </a:t>
            </a:r>
            <a:endParaRPr lang="ru-RU" sz="2400" dirty="0"/>
          </a:p>
          <a:p>
            <a:r>
              <a:rPr lang="ru-RU" sz="2400" dirty="0"/>
              <a:t>− выполнить распознавание лексем; </a:t>
            </a:r>
          </a:p>
          <a:p>
            <a:r>
              <a:rPr lang="ru-RU" sz="2400" dirty="0"/>
              <a:t>− построить таблицу лексем и таблицу идентификаторов; </a:t>
            </a:r>
          </a:p>
          <a:p>
            <a:r>
              <a:rPr lang="ru-RU" sz="2400" dirty="0"/>
              <a:t>− при неуспешном распознавании или обнаружении некоторых ошибок во входном тексте выдать сообщение об ошибке.</a:t>
            </a:r>
          </a:p>
        </p:txBody>
      </p:sp>
    </p:spTree>
    <p:extLst>
      <p:ext uri="{BB962C8B-B14F-4D97-AF65-F5344CB8AC3E}">
        <p14:creationId xmlns:p14="http://schemas.microsoft.com/office/powerpoint/2010/main" val="26443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85" y="4099353"/>
            <a:ext cx="4602879" cy="25376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2133" y="-69240"/>
            <a:ext cx="10515600" cy="1038755"/>
          </a:xfrm>
        </p:spPr>
        <p:txBody>
          <a:bodyPr/>
          <a:lstStyle/>
          <a:p>
            <a:r>
              <a:rPr lang="ru-RU" b="1" dirty="0" smtClean="0">
                <a:solidFill>
                  <a:srgbClr val="374E60"/>
                </a:solidFill>
              </a:rPr>
              <a:t>Лексический анализатор</a:t>
            </a:r>
            <a:endParaRPr lang="ru-RU" b="1" dirty="0">
              <a:solidFill>
                <a:srgbClr val="374E6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285" y="876057"/>
            <a:ext cx="4089695" cy="32232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243" y="855431"/>
            <a:ext cx="2423370" cy="49686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780" y="855431"/>
            <a:ext cx="5606463" cy="51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9067" y="0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374E60"/>
                </a:solidFill>
              </a:rPr>
              <a:t>Синтаксический</a:t>
            </a:r>
            <a:r>
              <a:rPr lang="ru-RU" dirty="0" smtClean="0"/>
              <a:t> </a:t>
            </a:r>
            <a:r>
              <a:rPr lang="ru-RU" b="1" dirty="0">
                <a:solidFill>
                  <a:srgbClr val="374E60"/>
                </a:solidFill>
              </a:rPr>
              <a:t>анализатор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1667" y="1253331"/>
            <a:ext cx="10405533" cy="2455069"/>
          </a:xfrm>
        </p:spPr>
        <p:txBody>
          <a:bodyPr/>
          <a:lstStyle/>
          <a:p>
            <a:r>
              <a:rPr lang="ru-RU" dirty="0"/>
              <a:t>Синтаксический анализатор – часть компилятора, выполняющая синтаксический анализ, то есть проверку исходного кода на соответствие правилам грамматики. Входной информацией для синтаксического анализа является таблица лексем и таблица идентификаторов. Выходной информацией является дерево разбора</a:t>
            </a:r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201433"/>
              </p:ext>
            </p:extLst>
          </p:nvPr>
        </p:nvGraphicFramePr>
        <p:xfrm>
          <a:off x="3149601" y="4034053"/>
          <a:ext cx="5554132" cy="230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3" imgW="5338855" imgH="2170919" progId="Visio.Drawing.11">
                  <p:embed/>
                </p:oleObj>
              </mc:Choice>
              <mc:Fallback>
                <p:oleObj r:id="rId3" imgW="5338855" imgH="2170919" progId="Visio.Drawing.11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1" y="4034053"/>
                        <a:ext cx="5554132" cy="23094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8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6600" y="270688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374E60"/>
                </a:solidFill>
              </a:rPr>
              <a:t>Синтаксический</a:t>
            </a:r>
            <a:r>
              <a:rPr lang="ru-RU" dirty="0"/>
              <a:t> </a:t>
            </a:r>
            <a:r>
              <a:rPr lang="ru-RU" b="1" dirty="0">
                <a:solidFill>
                  <a:srgbClr val="374E60"/>
                </a:solidFill>
              </a:rPr>
              <a:t>анализатор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0267" y="1824851"/>
            <a:ext cx="4808637" cy="32082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189" y="1596251"/>
            <a:ext cx="4282811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8201" y="0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374E60"/>
                </a:solidFill>
              </a:rPr>
              <a:t>Семантический</a:t>
            </a:r>
            <a:r>
              <a:rPr lang="ru-RU" dirty="0" smtClean="0"/>
              <a:t> </a:t>
            </a:r>
            <a:r>
              <a:rPr lang="ru-RU" b="1" dirty="0">
                <a:solidFill>
                  <a:srgbClr val="374E60"/>
                </a:solidFill>
              </a:rPr>
              <a:t>анализатор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BF42E7F-2B51-483D-BC78-A17C0B408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40" y="3977947"/>
            <a:ext cx="6315345" cy="35770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93253" y="1003415"/>
            <a:ext cx="10524067" cy="297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/>
              <a:t>Основные действия семантического анализатора</a:t>
            </a:r>
            <a:r>
              <a:rPr lang="ru-RU" sz="2200" dirty="0" smtClean="0"/>
              <a:t>:</a:t>
            </a: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 smtClean="0"/>
              <a:t> </a:t>
            </a:r>
            <a:r>
              <a:rPr lang="ru-RU" sz="2200" dirty="0"/>
              <a:t>1) проверка соблюдения в исходной программе семантических правил входного языка; </a:t>
            </a:r>
            <a:endParaRPr lang="ru-RU" sz="2200" dirty="0" smtClean="0"/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 smtClean="0"/>
              <a:t>2</a:t>
            </a:r>
            <a:r>
              <a:rPr lang="ru-RU" sz="2200" dirty="0"/>
              <a:t>) дополнение внутреннего представления программы в компиляторе </a:t>
            </a:r>
            <a:r>
              <a:rPr lang="ru-RU" sz="2200" dirty="0" err="1"/>
              <a:t>oпeраторами</a:t>
            </a:r>
            <a:r>
              <a:rPr lang="ru-RU" sz="2200" dirty="0"/>
              <a:t> и действиями, неявно предусмотренными семантикой входного языка; </a:t>
            </a:r>
            <a:endParaRPr lang="ru-RU" sz="2200" dirty="0" smtClean="0"/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 smtClean="0"/>
              <a:t>3</a:t>
            </a:r>
            <a:r>
              <a:rPr lang="ru-RU" sz="2200" dirty="0"/>
              <a:t>) проверка элементарных семантических (смысловых) норм языка программирования.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427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499</Words>
  <Application>Microsoft Office PowerPoint</Application>
  <PresentationFormat>Широкоэкранный</PresentationFormat>
  <Paragraphs>84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Visio.Drawing.11</vt:lpstr>
      <vt:lpstr>Язык BAA-2019</vt:lpstr>
      <vt:lpstr>Этапы разработки</vt:lpstr>
      <vt:lpstr>Особенности языка</vt:lpstr>
      <vt:lpstr>Функции стандартной библиотеки</vt:lpstr>
      <vt:lpstr>Лексический анализатор</vt:lpstr>
      <vt:lpstr>Лексический анализатор</vt:lpstr>
      <vt:lpstr>Синтаксический анализатор</vt:lpstr>
      <vt:lpstr>Синтаксический анализатор</vt:lpstr>
      <vt:lpstr>Семантический анализатор</vt:lpstr>
      <vt:lpstr>Семантические правила</vt:lpstr>
      <vt:lpstr>Польская запись</vt:lpstr>
      <vt:lpstr>Преобразование выражений</vt:lpstr>
      <vt:lpstr>Генератор кода</vt:lpstr>
      <vt:lpstr>Генератор кода</vt:lpstr>
      <vt:lpstr>Тестирование транслятора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Пользователь Windows</cp:lastModifiedBy>
  <cp:revision>40</cp:revision>
  <dcterms:created xsi:type="dcterms:W3CDTF">2019-02-21T15:01:25Z</dcterms:created>
  <dcterms:modified xsi:type="dcterms:W3CDTF">2019-12-13T12:11:20Z</dcterms:modified>
</cp:coreProperties>
</file>