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5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0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4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7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F2EF-E2E6-41A7-A08D-132B2A46EFD6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E2EF-615E-4967-A629-299832866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necosoft.ru/ibm_rational_userupreven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RUP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56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Общая модель</a:t>
            </a:r>
            <a:r>
              <a:rPr lang="en-US" sz="4800" dirty="0"/>
              <a:t> RUP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0" y="723900"/>
            <a:ext cx="12014200" cy="6045200"/>
          </a:xfrm>
        </p:spPr>
        <p:txBody>
          <a:bodyPr>
            <a:normAutofit fontScale="92500"/>
          </a:bodyPr>
          <a:lstStyle/>
          <a:p>
            <a:r>
              <a:rPr lang="ru-RU" dirty="0"/>
              <a:t>Основными фазами RUP являются:</a:t>
            </a:r>
          </a:p>
          <a:p>
            <a:r>
              <a:rPr lang="ru-RU" b="1" dirty="0"/>
              <a:t>Фаза начала проекта (</a:t>
            </a:r>
            <a:r>
              <a:rPr lang="ru-RU" b="1" dirty="0" err="1"/>
              <a:t>Inception</a:t>
            </a:r>
            <a:r>
              <a:rPr lang="ru-RU" b="1" dirty="0"/>
              <a:t>).</a:t>
            </a:r>
            <a:r>
              <a:rPr lang="ru-RU" dirty="0"/>
              <a:t> Определяются основные цели проекта, бюджет проекта, основные средства его выполнения – технологии, инструменты, ключевой персонал, составляются предварительные планы проекта. Основная цель этой фазы – достичь компромисса между всеми заинтересованными лицами относительно задач проекта.</a:t>
            </a:r>
          </a:p>
          <a:p>
            <a:r>
              <a:rPr lang="ru-RU" b="1" dirty="0"/>
              <a:t>Фаза проработки (</a:t>
            </a:r>
            <a:r>
              <a:rPr lang="ru-RU" b="1" dirty="0" err="1"/>
              <a:t>Elaboration</a:t>
            </a:r>
            <a:r>
              <a:rPr lang="ru-RU" b="1" dirty="0"/>
              <a:t>).</a:t>
            </a:r>
            <a:r>
              <a:rPr lang="ru-RU" dirty="0"/>
              <a:t> Основная цель этой фазы – на базе основных, наиболее существенных требований разработать стабильную базовую архитектуру продукта, которая позволяет решать поставленные перед системой задачи и в дальнейшем используются как основа разработки системы.</a:t>
            </a:r>
          </a:p>
          <a:p>
            <a:r>
              <a:rPr lang="ru-RU" b="1" dirty="0"/>
              <a:t>Фаза построения (</a:t>
            </a:r>
            <a:r>
              <a:rPr lang="ru-RU" b="1" dirty="0" err="1"/>
              <a:t>Construction</a:t>
            </a:r>
            <a:r>
              <a:rPr lang="ru-RU" b="1" dirty="0"/>
              <a:t>).</a:t>
            </a:r>
            <a:r>
              <a:rPr lang="ru-RU" dirty="0"/>
              <a:t> Основная цель этой фазы – детальное прояснение требований и разработка системы, удовлетворяющей им, на основе спроектированной ранее архитектуры.</a:t>
            </a:r>
          </a:p>
          <a:p>
            <a:r>
              <a:rPr lang="ru-RU" b="1" dirty="0"/>
              <a:t>Фаза передачи (</a:t>
            </a:r>
            <a:r>
              <a:rPr lang="ru-RU" b="1" dirty="0" err="1"/>
              <a:t>Transition</a:t>
            </a:r>
            <a:r>
              <a:rPr lang="ru-RU" b="1" dirty="0"/>
              <a:t>).</a:t>
            </a:r>
            <a:r>
              <a:rPr lang="ru-RU" dirty="0"/>
              <a:t> Цель фазы – сделать систему полностью доступной конечным пользователям. Здесь происходит окончательное развертывание системы в ее рабочей среде, подгонка мелких деталей под нужды пользователей. </a:t>
            </a:r>
          </a:p>
          <a:p>
            <a:r>
              <a:rPr lang="ru-RU" dirty="0"/>
              <a:t>В рамках каждой фазы возможно проведение нескольких итераций, количество которых определяется сложностью выполняемого проекта.</a:t>
            </a:r>
          </a:p>
          <a:p>
            <a:r>
              <a:rPr lang="ru-RU" dirty="0"/>
              <a:t>Деятельности (основные процессы) RUP делятся на 5 рабочих и 4 поддерживающие.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31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П</a:t>
            </a:r>
            <a:r>
              <a:rPr lang="ru-RU" sz="4800" dirty="0" smtClean="0"/>
              <a:t>роцессы </a:t>
            </a:r>
            <a:r>
              <a:rPr lang="en-US" sz="4800" dirty="0"/>
              <a:t>RUP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0" y="723900"/>
            <a:ext cx="12014200" cy="6045200"/>
          </a:xfrm>
        </p:spPr>
        <p:txBody>
          <a:bodyPr/>
          <a:lstStyle/>
          <a:p>
            <a:endParaRPr lang="en-US" dirty="0"/>
          </a:p>
          <a:p>
            <a:r>
              <a:rPr lang="ru-RU" b="1" dirty="0"/>
              <a:t>Моделирование предметной области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b="1" dirty="0" err="1" smtClean="0"/>
              <a:t>Business</a:t>
            </a:r>
            <a:r>
              <a:rPr lang="ru-RU" b="1" dirty="0" smtClean="0"/>
              <a:t> </a:t>
            </a:r>
            <a:r>
              <a:rPr lang="ru-RU" b="1" dirty="0" err="1" smtClean="0"/>
              <a:t>Modeling</a:t>
            </a:r>
            <a:r>
              <a:rPr lang="ru-RU" dirty="0" smtClean="0"/>
              <a:t>)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Определение требований (</a:t>
            </a:r>
            <a:r>
              <a:rPr lang="ru-RU" b="1" dirty="0" err="1" smtClean="0"/>
              <a:t>Requirements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Анализ </a:t>
            </a:r>
            <a:r>
              <a:rPr lang="ru-RU" b="1" dirty="0"/>
              <a:t>и проектирование (</a:t>
            </a:r>
            <a:r>
              <a:rPr lang="ru-RU" b="1" dirty="0" err="1"/>
              <a:t>Analysis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 smtClean="0"/>
              <a:t>Design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Реализация </a:t>
            </a:r>
            <a:r>
              <a:rPr lang="ru-RU" b="1" dirty="0"/>
              <a:t>(</a:t>
            </a:r>
            <a:r>
              <a:rPr lang="ru-RU" b="1" dirty="0" err="1" smtClean="0"/>
              <a:t>Implementation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Тестирование </a:t>
            </a:r>
            <a:r>
              <a:rPr lang="ru-RU" b="1" dirty="0"/>
              <a:t>(</a:t>
            </a:r>
            <a:r>
              <a:rPr lang="ru-RU" b="1" dirty="0" err="1" smtClean="0"/>
              <a:t>Test</a:t>
            </a:r>
            <a:r>
              <a:rPr lang="ru-RU" b="1" dirty="0" smtClean="0"/>
              <a:t>)</a:t>
            </a:r>
          </a:p>
          <a:p>
            <a:r>
              <a:rPr lang="ru-RU" b="1" dirty="0"/>
              <a:t>Развертывание (</a:t>
            </a:r>
            <a:r>
              <a:rPr lang="ru-RU" b="1" dirty="0" err="1"/>
              <a:t>Deployment</a:t>
            </a:r>
            <a:r>
              <a:rPr lang="ru-RU" b="1" dirty="0" smtClean="0"/>
              <a:t>).</a:t>
            </a:r>
          </a:p>
          <a:p>
            <a:r>
              <a:rPr lang="ru-RU" b="1" dirty="0"/>
              <a:t>Управление конфигурациями (</a:t>
            </a:r>
            <a:r>
              <a:rPr lang="ru-RU" b="1" dirty="0" err="1"/>
              <a:t>Configuration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Change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 smtClean="0"/>
              <a:t>).</a:t>
            </a:r>
          </a:p>
          <a:p>
            <a:r>
              <a:rPr lang="ru-RU" b="1" dirty="0"/>
              <a:t>Управление проектом (</a:t>
            </a:r>
            <a:r>
              <a:rPr lang="ru-RU" b="1" dirty="0" err="1"/>
              <a:t>Project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 smtClean="0"/>
              <a:t>).</a:t>
            </a:r>
          </a:p>
          <a:p>
            <a:r>
              <a:rPr lang="ru-RU" b="1" dirty="0"/>
              <a:t>Управление средой проекта (</a:t>
            </a:r>
            <a:r>
              <a:rPr lang="ru-RU" b="1" dirty="0" err="1"/>
              <a:t>Environment</a:t>
            </a:r>
            <a:r>
              <a:rPr lang="ru-RU" b="1" dirty="0"/>
              <a:t>).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15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Процесс итерации </a:t>
            </a:r>
            <a:r>
              <a:rPr lang="en-US" sz="4800" dirty="0"/>
              <a:t>RUP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0" y="723900"/>
            <a:ext cx="12014200" cy="6045200"/>
          </a:xfrm>
        </p:spPr>
        <p:txBody>
          <a:bodyPr/>
          <a:lstStyle/>
          <a:p>
            <a:endParaRPr lang="en-US" dirty="0"/>
          </a:p>
          <a:p>
            <a:r>
              <a:rPr lang="ru-RU" dirty="0"/>
              <a:t>RUP предлагает итеративный подход к проектированию и разработке ПС, основанный на </a:t>
            </a:r>
            <a:r>
              <a:rPr lang="ru-RU" b="1" dirty="0"/>
              <a:t>спиральном</a:t>
            </a:r>
            <a:r>
              <a:rPr lang="ru-RU" dirty="0"/>
              <a:t> жизненном цикле. Весь жизненный цикл включает четыре фазы – вхождение в проект (исследование), развитие (уточнение плана), конструирование и развертывание. Каждая фаза складывается из последовательности итераций, число которых может быть любым. В каждой итерации перечисленные выше технологические процессы последовательно применяются к разработке небольшой части ПС. При этом допустимо предъявление результата заказчику. Он имеет возможность оценить выполненную реализацию, выдать свои замечания, которые могут привести к изменению и уточнению требований к ПС. Следующая итерация предполагает расширение уже разработанной части путем реализации и интеграции очередной порции требований и учета изменения требований в соответствии с замечаниями заказчика. Такая организация процесса имеет целый ряд преимуществ.</a:t>
            </a:r>
          </a:p>
        </p:txBody>
      </p:sp>
    </p:spTree>
    <p:extLst>
      <p:ext uri="{BB962C8B-B14F-4D97-AF65-F5344CB8AC3E}">
        <p14:creationId xmlns:p14="http://schemas.microsoft.com/office/powerpoint/2010/main" val="406200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Команда </a:t>
            </a:r>
            <a:r>
              <a:rPr lang="en-US" sz="4800" dirty="0"/>
              <a:t>RUP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0" y="723900"/>
            <a:ext cx="12014200" cy="6045200"/>
          </a:xfrm>
        </p:spPr>
        <p:txBody>
          <a:bodyPr>
            <a:normAutofit/>
          </a:bodyPr>
          <a:lstStyle/>
          <a:p>
            <a:r>
              <a:rPr lang="ru-RU" dirty="0"/>
              <a:t>В моделировании бизнеса участвуют:</a:t>
            </a:r>
          </a:p>
          <a:p>
            <a:r>
              <a:rPr lang="ru-RU" b="1" dirty="0"/>
              <a:t>бизнес-аналитик</a:t>
            </a:r>
            <a:r>
              <a:rPr lang="ru-RU" dirty="0"/>
              <a:t> – специалист организации-разработчика, который возглавляет и координирует работы по моделированию бизнеса;</a:t>
            </a:r>
          </a:p>
          <a:p>
            <a:r>
              <a:rPr lang="ru-RU" b="1" dirty="0"/>
              <a:t>бизнес-разработчик</a:t>
            </a:r>
            <a:r>
              <a:rPr lang="ru-RU" dirty="0"/>
              <a:t> – специалист организации-разработчика, который детализирует и уточняет бизнес модели, определяет бизнес-исполнителей их обязанности и действия;</a:t>
            </a:r>
          </a:p>
          <a:p>
            <a:r>
              <a:rPr lang="ru-RU" b="1" dirty="0"/>
              <a:t>заинтересованные лица</a:t>
            </a:r>
            <a:r>
              <a:rPr lang="ru-RU" dirty="0"/>
              <a:t> – люди, предоставляющие информацию. Это могут быть бизнес-исполнители или клиенты организации, а также прочие люди, заинтересованные как в собственно результатах моделирования, так и в будущей ПС.</a:t>
            </a:r>
          </a:p>
          <a:p>
            <a:r>
              <a:rPr lang="ru-RU" b="1" dirty="0"/>
              <a:t>эксперт – представитель</a:t>
            </a:r>
            <a:r>
              <a:rPr lang="ru-RU" dirty="0"/>
              <a:t> обследуемой организации, участвующий в разработке модели (консультации, организация встреч с заинтересованными лицами, оценка результатов). Эксперт, в частности, может быть одним из </a:t>
            </a:r>
            <a:r>
              <a:rPr lang="ru-RU" dirty="0" err="1"/>
              <a:t>бизне</a:t>
            </a:r>
            <a:r>
              <a:rPr lang="ru-RU" dirty="0"/>
              <a:t>-исполнителей.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2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Применимость </a:t>
            </a:r>
            <a:r>
              <a:rPr lang="en-US" sz="4800" dirty="0"/>
              <a:t>RUP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0" y="723900"/>
            <a:ext cx="12014200" cy="60452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dirty="0"/>
              <a:t>Для переработки устаревших систем (</a:t>
            </a:r>
            <a:r>
              <a:rPr lang="en-US" dirty="0">
                <a:hlinkClick r:id="rId2"/>
              </a:rPr>
              <a:t>http://www.finecosoft.ru/ibm_rational_userupreveng</a:t>
            </a:r>
            <a:r>
              <a:rPr lang="ru-RU" dirty="0"/>
              <a:t>)</a:t>
            </a:r>
          </a:p>
          <a:p>
            <a:pPr marL="342900" indent="-342900">
              <a:buFontTx/>
              <a:buChar char="-"/>
            </a:pPr>
            <a:endParaRPr lang="ru-RU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RUP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0" y="723900"/>
            <a:ext cx="12014200" cy="6045200"/>
          </a:xfrm>
        </p:spPr>
        <p:txBody>
          <a:bodyPr>
            <a:normAutofit/>
          </a:bodyPr>
          <a:lstStyle/>
          <a:p>
            <a:r>
              <a:rPr lang="ru-RU" sz="1800" dirty="0"/>
              <a:t>RUP - это методология, позволяющая в широком диапазоне выбирать степень формализации и итеративности процесса разработки в зависимости от особенностей проектов и разрабатывающей организации. За счет правильного выбора показателей возможно существенное снижение стоимости и/или сроков разработке при гарантии необходимого качества ПО. С другой стороны, RUP позволяет легко поднять степень формализма разработки, если это нужно, например, для выполнения дополнительных требований заказчика или для успешной сертификации на достаточно высокий уровень CMM. 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12" y="2276475"/>
            <a:ext cx="597217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3636" y="937198"/>
            <a:ext cx="4726207" cy="463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Rational Unified Process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63637" y="1861932"/>
            <a:ext cx="4726208" cy="463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Rational Objectory Process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63636" y="4870767"/>
            <a:ext cx="4726207" cy="463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Подход компании </a:t>
            </a:r>
            <a:r>
              <a:rPr lang="en-US" sz="2000" dirty="0">
                <a:solidFill>
                  <a:schemeClr val="tx1"/>
                </a:solidFill>
              </a:rPr>
              <a:t>Ericsson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63636" y="2786666"/>
            <a:ext cx="4951494" cy="162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71455" y="3708485"/>
            <a:ext cx="3073901" cy="476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Подход компании </a:t>
            </a:r>
            <a:r>
              <a:rPr lang="en-US" sz="2000" dirty="0">
                <a:solidFill>
                  <a:schemeClr val="tx1"/>
                </a:solidFill>
              </a:rPr>
              <a:t>Rational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960950" y="3708484"/>
            <a:ext cx="1228893" cy="47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UML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71456" y="3032425"/>
            <a:ext cx="4518388" cy="463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Objectory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Process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8772939" y="937198"/>
            <a:ext cx="0" cy="439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8772938" y="4918013"/>
            <a:ext cx="1188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1967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781262" y="3815239"/>
            <a:ext cx="1180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1987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788657" y="3072181"/>
            <a:ext cx="1172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1995</a:t>
            </a:r>
            <a:endParaRPr lang="ru-RU" sz="2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788657" y="1969407"/>
            <a:ext cx="1699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1995 - 1997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2937" y="984444"/>
            <a:ext cx="1008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1998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945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7900" y="119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390" y="555897"/>
            <a:ext cx="2032000" cy="304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0591" y="555897"/>
            <a:ext cx="72071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Подход компании </a:t>
            </a:r>
            <a:r>
              <a:rPr lang="en-US" sz="2400" b="1" dirty="0"/>
              <a:t>Ericsson</a:t>
            </a:r>
            <a:r>
              <a:rPr lang="ru-RU" sz="2400" b="1" dirty="0"/>
              <a:t>. 1967 год.</a:t>
            </a:r>
          </a:p>
          <a:p>
            <a:endParaRPr lang="ru-RU" sz="2000" dirty="0"/>
          </a:p>
          <a:p>
            <a:r>
              <a:rPr lang="ru-RU" sz="2000" b="1" dirty="0"/>
              <a:t>Ивар Якобсон </a:t>
            </a:r>
            <a:r>
              <a:rPr lang="ru-RU" sz="2000" dirty="0"/>
              <a:t>разработал подход основанный на проектировании из блоков и интерфейсов между ними. </a:t>
            </a:r>
          </a:p>
          <a:p>
            <a:endParaRPr lang="ru-RU" sz="2000" dirty="0"/>
          </a:p>
          <a:p>
            <a:r>
              <a:rPr lang="ru-RU" sz="2000" dirty="0"/>
              <a:t>Блоки компилировались в исполняемые модули, устанавливаемые на нужную машину.</a:t>
            </a:r>
          </a:p>
          <a:p>
            <a:endParaRPr lang="ru-RU" sz="2000" dirty="0"/>
          </a:p>
          <a:p>
            <a:r>
              <a:rPr lang="ru-RU" sz="2000" dirty="0"/>
              <a:t>Подход позволял создавать новую конфигурацию системы путем замены одного блока на другой с аналогичным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661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3487" y="562665"/>
            <a:ext cx="100744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Objectory</a:t>
            </a:r>
            <a:r>
              <a:rPr lang="ru-RU" sz="2400" b="1" dirty="0"/>
              <a:t>. 1987</a:t>
            </a:r>
            <a:r>
              <a:rPr lang="en-US" sz="2400" b="1" dirty="0"/>
              <a:t> - 1995</a:t>
            </a:r>
            <a:r>
              <a:rPr lang="ru-RU" sz="2400" b="1" dirty="0"/>
              <a:t> год.</a:t>
            </a:r>
          </a:p>
          <a:p>
            <a:endParaRPr lang="en-US" sz="2000" dirty="0"/>
          </a:p>
          <a:p>
            <a:r>
              <a:rPr lang="ru-RU" sz="2000" dirty="0"/>
              <a:t>Ивар Якобсон покинул Эриксон и основал компанию </a:t>
            </a:r>
            <a:r>
              <a:rPr lang="en-US" sz="2000" b="1" dirty="0"/>
              <a:t>Objectory AB</a:t>
            </a:r>
            <a:r>
              <a:rPr lang="ru-RU" sz="2000" b="1" dirty="0"/>
              <a:t>.</a:t>
            </a:r>
            <a:r>
              <a:rPr lang="ru-RU" sz="2000" dirty="0"/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Компания разрабатывала процесс, названный </a:t>
            </a:r>
            <a:r>
              <a:rPr lang="ru-RU" sz="2000" dirty="0" err="1"/>
              <a:t>Ob</a:t>
            </a:r>
            <a:r>
              <a:rPr lang="en-US" sz="2000" dirty="0"/>
              <a:t>jectory</a:t>
            </a:r>
            <a:r>
              <a:rPr lang="ru-RU" sz="2000" dirty="0"/>
              <a:t> (сокращение от </a:t>
            </a:r>
            <a:r>
              <a:rPr lang="en-US" sz="2000" dirty="0"/>
              <a:t>Object Factory</a:t>
            </a:r>
            <a:r>
              <a:rPr lang="ru-RU" sz="2000" dirty="0"/>
              <a:t>). </a:t>
            </a:r>
          </a:p>
          <a:p>
            <a:endParaRPr lang="ru-RU" sz="2000" dirty="0"/>
          </a:p>
          <a:p>
            <a:r>
              <a:rPr lang="ru-RU" sz="2000" dirty="0"/>
              <a:t>Последовательные рабочие процессы были представлены в виде набора требований, вариантов использования, анализа, проектирования, реализации и тестирования. 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Работа над </a:t>
            </a:r>
            <a:r>
              <a:rPr lang="en-US" sz="2000" dirty="0"/>
              <a:t>Objectory </a:t>
            </a:r>
            <a:r>
              <a:rPr lang="ru-RU" sz="2000" dirty="0"/>
              <a:t>привяла к прояснению того, как работает инженер и как в основном работает бизнес.</a:t>
            </a:r>
          </a:p>
          <a:p>
            <a:endParaRPr lang="en-US" sz="2000" dirty="0"/>
          </a:p>
          <a:p>
            <a:r>
              <a:rPr lang="ru-RU" sz="2000" dirty="0"/>
              <a:t>Процесс распространили на другие области промышленности, помимо телекоммуникации и другие страны.</a:t>
            </a:r>
          </a:p>
        </p:txBody>
      </p:sp>
    </p:spTree>
    <p:extLst>
      <p:ext uri="{BB962C8B-B14F-4D97-AF65-F5344CB8AC3E}">
        <p14:creationId xmlns:p14="http://schemas.microsoft.com/office/powerpoint/2010/main" val="40336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039" y="554383"/>
            <a:ext cx="78998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Подход копании </a:t>
            </a:r>
            <a:r>
              <a:rPr lang="en-US" sz="2400" b="1" dirty="0"/>
              <a:t>Rational</a:t>
            </a:r>
            <a:r>
              <a:rPr lang="ru-RU" sz="2400" b="1" dirty="0"/>
              <a:t>. 1995 год.</a:t>
            </a:r>
          </a:p>
          <a:p>
            <a:endParaRPr lang="en-US" sz="2000" dirty="0"/>
          </a:p>
          <a:p>
            <a:r>
              <a:rPr lang="ru-RU" sz="2000" dirty="0"/>
              <a:t>Компания </a:t>
            </a:r>
            <a:r>
              <a:rPr lang="en-US" sz="2000" dirty="0"/>
              <a:t>Rational Software Corporation </a:t>
            </a:r>
            <a:r>
              <a:rPr lang="ru-RU" sz="2000" dirty="0"/>
              <a:t>приобретает </a:t>
            </a:r>
            <a:r>
              <a:rPr lang="en-US" sz="2000" dirty="0"/>
              <a:t>Objectory AB. </a:t>
            </a:r>
            <a:endParaRPr lang="ru-RU" sz="2000" dirty="0"/>
          </a:p>
          <a:p>
            <a:endParaRPr lang="ru-RU" sz="2000" dirty="0"/>
          </a:p>
          <a:p>
            <a:r>
              <a:rPr lang="en-US" sz="2000" b="1" dirty="0"/>
              <a:t>Objectory</a:t>
            </a:r>
            <a:r>
              <a:rPr lang="en-US" sz="2000" dirty="0"/>
              <a:t> </a:t>
            </a:r>
            <a:r>
              <a:rPr lang="ru-RU" sz="2000" dirty="0"/>
              <a:t>стал частью системы </a:t>
            </a:r>
            <a:r>
              <a:rPr lang="en-US" sz="2000" dirty="0"/>
              <a:t>Rational</a:t>
            </a:r>
            <a:r>
              <a:rPr lang="ru-RU" sz="2000" dirty="0"/>
              <a:t>. Система имела упор на архитектуру и итеративную разработку. </a:t>
            </a:r>
          </a:p>
          <a:p>
            <a:endParaRPr lang="ru-RU" sz="2000" dirty="0"/>
          </a:p>
          <a:p>
            <a:r>
              <a:rPr lang="ru-RU" sz="2000" dirty="0"/>
              <a:t>В 1996 году </a:t>
            </a:r>
            <a:r>
              <a:rPr lang="ru-RU" sz="2000" b="1" dirty="0" err="1"/>
              <a:t>Гради</a:t>
            </a:r>
            <a:r>
              <a:rPr lang="ru-RU" sz="2000" b="1" dirty="0"/>
              <a:t> Буч </a:t>
            </a:r>
            <a:r>
              <a:rPr lang="ru-RU" sz="2000" dirty="0"/>
              <a:t>в сформулировал два </a:t>
            </a:r>
          </a:p>
          <a:p>
            <a:r>
              <a:rPr lang="ru-RU" sz="2000" dirty="0"/>
              <a:t>основных принципа для архитектуры и итераций: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управляемая архитектурой разработка обычно является наилучшим способом создания очень сложных программных проектов.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чтобы стать успешным, объектно-ориентированный проект должен применять инкрементный и итеративный процесс.</a:t>
            </a:r>
          </a:p>
          <a:p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554383"/>
            <a:ext cx="2053068" cy="27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7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1279" y="560457"/>
            <a:ext cx="100900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/>
              <a:t>Ratio</a:t>
            </a:r>
            <a:r>
              <a:rPr lang="en-US" sz="2400" b="1" dirty="0"/>
              <a:t>n</a:t>
            </a:r>
            <a:r>
              <a:rPr lang="ru-RU" sz="2400" b="1" dirty="0" err="1"/>
              <a:t>al</a:t>
            </a:r>
            <a:r>
              <a:rPr lang="ru-RU" sz="2400" b="1" dirty="0"/>
              <a:t> Objectory </a:t>
            </a:r>
            <a:r>
              <a:rPr lang="ru-RU" sz="2400" b="1" dirty="0" err="1"/>
              <a:t>Process</a:t>
            </a:r>
            <a:r>
              <a:rPr lang="ru-RU" sz="2400" b="1" dirty="0"/>
              <a:t> (ROP). 1995 – 1997 год.</a:t>
            </a:r>
          </a:p>
          <a:p>
            <a:endParaRPr lang="ru-RU" sz="2000" dirty="0"/>
          </a:p>
          <a:p>
            <a:r>
              <a:rPr lang="ru-RU" sz="2000" dirty="0"/>
              <a:t>В 1994 году </a:t>
            </a:r>
            <a:r>
              <a:rPr lang="ru-RU" sz="2000" b="1" dirty="0" err="1"/>
              <a:t>Гради</a:t>
            </a:r>
            <a:r>
              <a:rPr lang="ru-RU" sz="2000" b="1" dirty="0"/>
              <a:t> Буч </a:t>
            </a:r>
            <a:r>
              <a:rPr lang="ru-RU" sz="2000" dirty="0"/>
              <a:t>и </a:t>
            </a:r>
            <a:r>
              <a:rPr lang="ru-RU" sz="2000" b="1" dirty="0"/>
              <a:t>Джеймс </a:t>
            </a:r>
            <a:r>
              <a:rPr lang="ru-RU" sz="2000" b="1" dirty="0" err="1"/>
              <a:t>Рамбо</a:t>
            </a:r>
            <a:r>
              <a:rPr lang="ru-RU" sz="2000" dirty="0"/>
              <a:t>, работавшие в компании </a:t>
            </a:r>
            <a:r>
              <a:rPr lang="ru-RU" sz="2000" dirty="0" err="1"/>
              <a:t>Rational</a:t>
            </a:r>
            <a:r>
              <a:rPr lang="ru-RU" sz="2000" dirty="0"/>
              <a:t> </a:t>
            </a:r>
            <a:r>
              <a:rPr lang="ru-RU" sz="2000" dirty="0" err="1"/>
              <a:t>Software</a:t>
            </a:r>
            <a:r>
              <a:rPr lang="ru-RU" sz="2000" dirty="0"/>
              <a:t>, объединили свои усилия для создания нового языка объектно-ориентированного моделирования. В 1995 году к ним присоединился </a:t>
            </a:r>
            <a:r>
              <a:rPr lang="ru-RU" sz="2000" b="1" dirty="0"/>
              <a:t>Ивар Якобсон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Совместно разрабатывают </a:t>
            </a:r>
            <a:r>
              <a:rPr lang="ru-RU" sz="2000" b="1" dirty="0" err="1"/>
              <a:t>Ratio</a:t>
            </a:r>
            <a:r>
              <a:rPr lang="en-US" sz="2000" b="1" dirty="0"/>
              <a:t>n</a:t>
            </a:r>
            <a:r>
              <a:rPr lang="ru-RU" sz="2000" b="1" dirty="0" err="1"/>
              <a:t>al</a:t>
            </a:r>
            <a:r>
              <a:rPr lang="ru-RU" sz="2000" b="1" dirty="0"/>
              <a:t> Objectory </a:t>
            </a:r>
            <a:r>
              <a:rPr lang="ru-RU" sz="2000" b="1" dirty="0" err="1"/>
              <a:t>Process</a:t>
            </a:r>
            <a:r>
              <a:rPr lang="ru-RU" sz="2000" b="1" dirty="0"/>
              <a:t> (ROP)</a:t>
            </a:r>
            <a:r>
              <a:rPr lang="en-US" sz="2000" b="1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Unified Modeling Language</a:t>
            </a:r>
          </a:p>
          <a:p>
            <a:r>
              <a:rPr lang="ru-RU" sz="2000" dirty="0"/>
              <a:t> (</a:t>
            </a:r>
            <a:r>
              <a:rPr lang="en-US" sz="2000" b="1" dirty="0"/>
              <a:t>UML</a:t>
            </a:r>
            <a:r>
              <a:rPr lang="ru-RU" sz="2000" b="1" dirty="0"/>
              <a:t>)</a:t>
            </a:r>
            <a:r>
              <a:rPr lang="en-US" sz="2000" dirty="0"/>
              <a:t> </a:t>
            </a:r>
            <a:r>
              <a:rPr lang="ru-RU" sz="2000" dirty="0"/>
              <a:t>который использовался в качестве языка моделирования для ROP.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79" y="3515112"/>
            <a:ext cx="2053068" cy="2710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58" y="3515112"/>
            <a:ext cx="2053068" cy="2701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605" y="3515112"/>
            <a:ext cx="1806700" cy="2710050"/>
          </a:xfrm>
          <a:prstGeom prst="rect">
            <a:avLst/>
          </a:prstGeom>
        </p:spPr>
      </p:pic>
      <p:sp>
        <p:nvSpPr>
          <p:cNvPr id="2" name="Знак ''плюс'' 1"/>
          <p:cNvSpPr/>
          <p:nvPr/>
        </p:nvSpPr>
        <p:spPr>
          <a:xfrm>
            <a:off x="3672253" y="4414964"/>
            <a:ext cx="849598" cy="9017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плюс'' 6"/>
          <p:cNvSpPr/>
          <p:nvPr/>
        </p:nvSpPr>
        <p:spPr>
          <a:xfrm>
            <a:off x="7813916" y="4414964"/>
            <a:ext cx="849598" cy="9017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591" y="555487"/>
            <a:ext cx="1008600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Rational Unified Process (RUP). 1998 </a:t>
            </a:r>
            <a:r>
              <a:rPr lang="ru-RU" sz="2400" b="1" dirty="0"/>
              <a:t>год</a:t>
            </a:r>
            <a:r>
              <a:rPr lang="en-US" sz="2400" b="1" dirty="0"/>
              <a:t>.</a:t>
            </a:r>
            <a:endParaRPr lang="ru-RU" sz="2400" b="1" dirty="0"/>
          </a:p>
          <a:p>
            <a:endParaRPr lang="en-US" sz="2000" dirty="0"/>
          </a:p>
          <a:p>
            <a:r>
              <a:rPr lang="ru-RU" sz="2000" dirty="0"/>
              <a:t>Основные принципы: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Ранняя идентификация и непрерывное (до окончания проекта) устранение основных рисков.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Концентрация на выполнении требований заказчиков к исполняемой программе (анализ и построение модели прецедентов).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Ожидание изменений в требованиях, проектных решениях и реализации в процессе разработки.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Компонентная архитектура, реализуемая и тестируемая на ранних стадиях проекта.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Постоянное обеспечение качества на всех этапах разработки проекта (продукта).</a:t>
            </a:r>
          </a:p>
          <a:p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Работа над проектом в сплочённой команде, ключевая роль в которой принадлежит архитекторам.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504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up и ag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18" y="925885"/>
            <a:ext cx="6310393" cy="55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50812" y="464220"/>
            <a:ext cx="9367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RUP </a:t>
            </a:r>
            <a:r>
              <a:rPr lang="ru-RU" sz="2400" b="1" dirty="0"/>
              <a:t>и другие методологии.</a:t>
            </a:r>
          </a:p>
        </p:txBody>
      </p:sp>
    </p:spTree>
    <p:extLst>
      <p:ext uri="{BB962C8B-B14F-4D97-AF65-F5344CB8AC3E}">
        <p14:creationId xmlns:p14="http://schemas.microsoft.com/office/powerpoint/2010/main" val="354793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Общая модель</a:t>
            </a:r>
            <a:r>
              <a:rPr lang="en-US" sz="4800" dirty="0"/>
              <a:t> RUP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00" y="723900"/>
            <a:ext cx="12014200" cy="6045200"/>
          </a:xfrm>
        </p:spPr>
        <p:txBody>
          <a:bodyPr/>
          <a:lstStyle/>
          <a:p>
            <a:r>
              <a:rPr lang="ru-RU" sz="2000" dirty="0"/>
              <a:t>Модель жизненного цикла RUP является довольно сложной, детально проработанной итеративно – инкрементной моделью с элементами каскадной модели. В модели RUP выделяются 4 основные фазы, 9 видов деятельности (процессов). Кроме того, в модели описывается ряд практик, которые следует применять или руководствоваться для успешного выполнения проекта. RUP ориентирован на поэтапное моделирование создаваемого продукта с помощью языка </a:t>
            </a:r>
            <a:r>
              <a:rPr lang="ru-RU" sz="2000" dirty="0" smtClean="0"/>
              <a:t>UML</a:t>
            </a:r>
          </a:p>
          <a:p>
            <a:endParaRPr lang="en-US" sz="2000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369442"/>
            <a:ext cx="6419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32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1020</Words>
  <Application>Microsoft Office PowerPoint</Application>
  <PresentationFormat>Широкоэкранный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 Office</vt:lpstr>
      <vt:lpstr>История RUP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Общая модель RUP</vt:lpstr>
      <vt:lpstr>Общая модель RUP</vt:lpstr>
      <vt:lpstr>Процессы RUP</vt:lpstr>
      <vt:lpstr>Процесс итерации RUP</vt:lpstr>
      <vt:lpstr>Команда RUP</vt:lpstr>
      <vt:lpstr>Применимость RUP</vt:lpstr>
      <vt:lpstr>RUP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Пинин</dc:creator>
  <cp:lastModifiedBy>SYNDIS</cp:lastModifiedBy>
  <cp:revision>100</cp:revision>
  <dcterms:created xsi:type="dcterms:W3CDTF">2017-03-20T17:29:45Z</dcterms:created>
  <dcterms:modified xsi:type="dcterms:W3CDTF">2017-03-29T15:31:58Z</dcterms:modified>
</cp:coreProperties>
</file>