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8"/>
  </p:notesMasterIdLst>
  <p:sldIdLst>
    <p:sldId id="282" r:id="rId2"/>
    <p:sldId id="283" r:id="rId3"/>
    <p:sldId id="257" r:id="rId4"/>
    <p:sldId id="260" r:id="rId5"/>
    <p:sldId id="265" r:id="rId6"/>
    <p:sldId id="300" r:id="rId7"/>
    <p:sldId id="301" r:id="rId8"/>
    <p:sldId id="302" r:id="rId9"/>
    <p:sldId id="259" r:id="rId10"/>
    <p:sldId id="266" r:id="rId11"/>
    <p:sldId id="261" r:id="rId12"/>
    <p:sldId id="262" r:id="rId13"/>
    <p:sldId id="264" r:id="rId14"/>
    <p:sldId id="286" r:id="rId15"/>
    <p:sldId id="288" r:id="rId16"/>
    <p:sldId id="287" r:id="rId17"/>
    <p:sldId id="289" r:id="rId18"/>
    <p:sldId id="295" r:id="rId19"/>
    <p:sldId id="296" r:id="rId20"/>
    <p:sldId id="297" r:id="rId21"/>
    <p:sldId id="267" r:id="rId22"/>
    <p:sldId id="291" r:id="rId23"/>
    <p:sldId id="292" r:id="rId24"/>
    <p:sldId id="294" r:id="rId25"/>
    <p:sldId id="290" r:id="rId26"/>
    <p:sldId id="268" r:id="rId27"/>
    <p:sldId id="269" r:id="rId28"/>
    <p:sldId id="303" r:id="rId29"/>
    <p:sldId id="275" r:id="rId30"/>
    <p:sldId id="276" r:id="rId31"/>
    <p:sldId id="277" r:id="rId32"/>
    <p:sldId id="278" r:id="rId33"/>
    <p:sldId id="279" r:id="rId34"/>
    <p:sldId id="280" r:id="rId35"/>
    <p:sldId id="273" r:id="rId36"/>
    <p:sldId id="274" r:id="rId3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5696" autoAdjust="0"/>
  </p:normalViewPr>
  <p:slideViewPr>
    <p:cSldViewPr>
      <p:cViewPr varScale="1">
        <p:scale>
          <a:sx n="88" d="100"/>
          <a:sy n="88" d="100"/>
        </p:scale>
        <p:origin x="130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9039C-440E-41F1-B34A-B6801A1DD04B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B24B9-45D0-4897-B6C4-C76E17644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90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этой стадии не нужно определять требования к проекту, а лишь уяснить для себя основные риски, масштаб задачи, ее реалистичность и решить, стоит ли приступать к серьезным исследованиям, </a:t>
            </a:r>
            <a:r>
              <a:rPr lang="ru-RU" dirty="0" err="1"/>
              <a:t>т.е</a:t>
            </a:r>
            <a:r>
              <a:rPr lang="ru-RU" dirty="0"/>
              <a:t>, к этапу развития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B24B9-45D0-4897-B6C4-C76E1764410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535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B24B9-45D0-4897-B6C4-C76E1764410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000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Некоторые требования выражаются как высокоуровневые свойства системы, не связанные с прецедентами, например, служба регистрации событий. Такие требования тоже ранжируются.</a:t>
            </a:r>
          </a:p>
          <a:p>
            <a:r>
              <a:rPr lang="ru-RU" dirty="0"/>
              <a:t>На основе такого ранжирования можно выделить архитектурно важные сценарии прецедента Оформление продажи, которые необходимо реализовать на начальных итерациях. Этот список не полон, в нем нужно отразить и остальные требования.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B24B9-45D0-4897-B6C4-C76E17644105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064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B24B9-45D0-4897-B6C4-C76E17644105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377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Приемы управления требованиями организованы в RUP в рабочий процесс разработки требований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B24B9-45D0-4897-B6C4-C76E1764410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596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="1" dirty="0"/>
              <a:t>Заинтересованные лица </a:t>
            </a:r>
            <a:r>
              <a:rPr lang="ru-RU" dirty="0"/>
              <a:t>– это все, на кого реализация новой системы или приложения может оказать материальное воздействие.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="1" dirty="0"/>
              <a:t>Документ -концепция </a:t>
            </a:r>
            <a:r>
              <a:rPr lang="ru-RU" dirty="0"/>
              <a:t>определяет точку зрения заинтересованных лиц на разрабатываемый продукт в терминах их основных потребностей и свойств продукта. Этот документ содержит описание неочевидных основных требований и составляет основу для более детального описания технических требований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B24B9-45D0-4897-B6C4-C76E1764410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90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дополнительной спецификации содержатся требования, ограничения и другая информация, не вошедшая в описание прецедентов или словарь терминов, включая атрибуты качества и специальные требования. </a:t>
            </a:r>
          </a:p>
          <a:p>
            <a:r>
              <a:rPr lang="ru-RU" dirty="0"/>
              <a:t>В дополнительную спецификацию можно включать следующие элементы: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Требования согласно модели FURPS+ — функциональные, требования к удобству использования, надежности, производительности и возможности поддержки.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Отчеты.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Ограничения на аппаратные и программные средства (операционные и сетевые системы и т.д.).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Ограничения, накладываемые на процесс разработки (например, процесс или средства разработки).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Другие ограничения проектирования или реализации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Международные соглашения (единицы измерения, языки и т.д.).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Документация (пользовательская, руководство по установке и администрированию) и справочная информация.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Соглашения о лицензировании или другие юридические соглашения.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Разбиение на пакеты.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Стандарты (технические, обеспечения качества и безопасности).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Физические требования к окружению (например, температурный режим эксплуатации или ограничения на вибрацию).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Операционные требования (например, способ обработки ошибок, частота архивации).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Информация из предметной области (например, о полном цикле обработки платежа по кредитной карточке).</a:t>
            </a:r>
          </a:p>
          <a:p>
            <a:r>
              <a:rPr lang="ru-RU" b="1" dirty="0"/>
              <a:t>Ограничения</a:t>
            </a:r>
            <a:r>
              <a:rPr lang="ru-RU" dirty="0"/>
              <a:t> (</a:t>
            </a:r>
            <a:r>
              <a:rPr lang="ru-RU" dirty="0" err="1"/>
              <a:t>constraints</a:t>
            </a:r>
            <a:r>
              <a:rPr lang="ru-RU" dirty="0"/>
              <a:t>) относятся не к поведению системы, а к проектированию. Они тоже являются требованиями, но название указывает на их ограничительный характер, например: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Необходимо использовать продукты </a:t>
            </a:r>
            <a:r>
              <a:rPr lang="ru-RU" dirty="0" err="1"/>
              <a:t>Oracle</a:t>
            </a:r>
            <a:r>
              <a:rPr lang="ru-RU" dirty="0"/>
              <a:t> (поскольку с этой компанией существует лицензионное соглашение).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Система должна работать в операционной системе </a:t>
            </a:r>
            <a:r>
              <a:rPr lang="ru-RU" dirty="0" err="1"/>
              <a:t>Linux</a:t>
            </a:r>
            <a:r>
              <a:rPr lang="ru-RU" dirty="0"/>
              <a:t> (она бесплатна).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B24B9-45D0-4897-B6C4-C76E1764410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215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Сбалансированный подход, как правило, заключается в совместном использовании модели прецедентов и традиционной спецификации требований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B24B9-45D0-4897-B6C4-C76E1764410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078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B24B9-45D0-4897-B6C4-C76E1764410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150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B24B9-45D0-4897-B6C4-C76E1764410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304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Elaboration </a:t>
            </a:r>
            <a:endParaRPr lang="ru-RU" dirty="0"/>
          </a:p>
          <a:p>
            <a:r>
              <a:rPr lang="ru-RU" dirty="0"/>
              <a:t>амер.  |</a:t>
            </a:r>
            <a:r>
              <a:rPr lang="en-US" dirty="0" err="1"/>
              <a:t>ɪˌlæbəˈreɪʃn</a:t>
            </a:r>
            <a:r>
              <a:rPr lang="en-US" dirty="0"/>
              <a:t>|  </a:t>
            </a:r>
            <a:r>
              <a:rPr lang="ru-RU" dirty="0"/>
              <a:t>американское произношение слова </a:t>
            </a:r>
            <a:r>
              <a:rPr lang="en-US" dirty="0"/>
              <a:t>elaboration</a:t>
            </a:r>
          </a:p>
          <a:p>
            <a:r>
              <a:rPr lang="ru-RU" dirty="0"/>
              <a:t>брит.  |</a:t>
            </a:r>
            <a:r>
              <a:rPr lang="en-US" dirty="0" err="1"/>
              <a:t>ɪlab</a:t>
            </a:r>
            <a:r>
              <a:rPr lang="en-US" dirty="0"/>
              <a:t>(ə)ˈ</a:t>
            </a:r>
            <a:r>
              <a:rPr lang="en-US" dirty="0" err="1"/>
              <a:t>reɪʃ</a:t>
            </a:r>
            <a:r>
              <a:rPr lang="en-US" dirty="0"/>
              <a:t>(ə)n|  </a:t>
            </a:r>
            <a:r>
              <a:rPr lang="ru-RU" dirty="0"/>
              <a:t>британское произношение слова </a:t>
            </a:r>
            <a:r>
              <a:rPr lang="en-US" dirty="0"/>
              <a:t>elaboration</a:t>
            </a:r>
          </a:p>
          <a:p>
            <a:r>
              <a:rPr lang="ru-RU" dirty="0"/>
              <a:t>разработка, выработка, развитие, уточнение, совершенствование, переработка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B24B9-45D0-4897-B6C4-C76E1764410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645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B24B9-45D0-4897-B6C4-C76E17644105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34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E3B1364-C590-4B29-BC90-07CD0A2E463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06793B9D-7108-40BE-B79B-62FB9C84936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58C79185-AAC2-43BD-AE57-6B19E0267D5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A6F3FFAF-C928-43C3-9162-C35C0AA1A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84D52F18-8285-4DF7-87B5-C09C2AFCA19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54A1964B-877D-4E12-BD89-08A615C1942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5C78C460-6870-4C8A-AF97-ECAFCD6259C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DA3828ED-9FCB-431E-92CA-C9AECF444F6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0365D80F-29F2-49FA-97A8-54DE6A0D1A3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5157E48E-CDCD-4A2F-B847-3311143D9A6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3589AE33-52E6-4C5D-B3B8-29F50CAAF66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142C5952-CF7B-4D52-B693-33C44B7BA5A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4391A672-4A18-4D4C-8032-2AA64725D9E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D9F58079-40C4-456D-A363-E29A4176C20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4FE3B7AB-C255-4C45-B7F6-E40C4DF1B8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6F34738A-A377-4AEC-A46C-3EC8610F8A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1E8EEA4B-683D-455A-9E49-BCBEA7EEB3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E52F6E-3FE3-4A1F-AE56-0FD50E19E1C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222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A0D4F60-8001-4C0A-A0DF-EF7C707BEE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1649E55-2E63-4711-AA12-EBAF654D62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9394F1-94FD-41A1-90FA-352787081DC2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1C8350FE-885B-4150-B6E0-E210722AFF8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52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FE82F4C-BF0B-4630-9107-9DF846F973E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06B20F0-81CF-4EE8-90B7-139BC906CB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DF1ACB-38DC-4BF8-9D5B-D8A64E384860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1A18A032-AAF4-43D2-9BCA-3EFBA6F69A4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49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797889C-2BC9-4FE4-85B6-9B84EA06515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16E97AD-205F-484D-89A5-245B1523E36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410B7-D169-4AD3-9C84-2598DF6A6A2F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77C40FF3-BDDB-4E19-84DC-88C0D695D81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30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E269B46-6CC5-47DE-A2C2-D832F7B998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682660B-087B-4B64-9EB3-0672CE764A3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0B066C-CB0A-443E-B6D7-40CE0B1A8E95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E888972-02DA-4C3D-BC83-F854CC3D469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02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08F842-3C08-4D0C-9D2E-214C797080B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3785DC7-8092-471C-93C3-3318CB60322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0502D8-058F-49E7-8425-3691086C378B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CC21982E-3B67-453A-8249-5430A634D0B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80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7488E69-14B3-489B-911B-8FD9EB6E03C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36FDE18-E7A3-4515-AB33-14C66944328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5AD288-266B-4B9D-AC82-C830E46AD4B2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1DC8229E-9F16-4546-A8F0-2AB96F9BF05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07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B8B1D7-3F28-4620-AFB9-5300926420A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809DC8-A333-4691-B9FF-1E0EB7A4EC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43D7B-37D5-47BA-9129-589BA3E7813D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AED27918-19D6-465E-98C8-880A72BBD15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44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46BE055-6CA5-4BD8-A262-FA24759232D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26EEA72-3D2D-4C8B-A51D-1217E507DE9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74444-E5F6-4C5D-B72D-7F8DB79082FA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D83BD5AD-B46A-49D3-B564-1B18F5DD5B7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04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C30E53A-78C1-400D-A046-F105ABF91C8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ED7897B-0395-4052-AE43-3BCF72E8A8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DDEA81-C139-44BC-8028-524CBC853600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99DCC1AB-408B-4059-AAB7-265BFDCD31F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30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37AC50A-94C9-40BB-854C-432A9D84408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8E3575D-FC44-43F3-B6E0-2A7B9404AC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B7822B-D81A-4479-BABF-478757AD35C0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D8CAA108-F168-4F58-8B09-E1E496B2DFA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86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DD0867C-A2D4-4D40-8CAA-303EFA3BAB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6CA8D2D-5EF8-44F7-8685-B768033A31B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E40C633C-FD6D-4F8F-A5A8-6D474A16EA75}" type="slidenum">
              <a:rPr lang="ru-RU" altLang="ru-RU"/>
              <a:pPr/>
              <a:t>‹#›</a:t>
            </a:fld>
            <a:endParaRPr lang="ru-RU" altLang="ru-RU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F21E5C98-9B87-4A6F-B3A9-79EFCF97FA2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2C200A31-7069-40E1-8BE3-62E464C8D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83C7BF94-BEA9-4EEC-8C99-D9176C669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66DE7473-2264-4E52-8151-49A9D8B7C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D2B2A01F-FAB7-4366-86CC-996F04C44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D1A52A1D-D4BB-4CAC-92BA-7702B1E22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BD537C62-0557-4D5A-96D3-23C5D5D73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1793217C-71B4-4171-BA98-571D6B83E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6A6F4692-6F87-4BC7-8071-C85A70D9E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A3D11AAC-88DC-4A43-9EA9-CED67E815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C2BD73B7-3D00-4F17-9DBC-0782F46A9C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85958CE6-F003-408E-A9A5-771E3692F4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112" name="Rectangle 16">
            <a:extLst>
              <a:ext uri="{FF2B5EF4-FFF2-40B4-BE49-F238E27FC236}">
                <a16:creationId xmlns:a16="http://schemas.microsoft.com/office/drawing/2014/main" id="{84D495F7-B3A3-4CBF-982D-78D746AAF5C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>
            <a:extLst>
              <a:ext uri="{FF2B5EF4-FFF2-40B4-BE49-F238E27FC236}">
                <a16:creationId xmlns:a16="http://schemas.microsoft.com/office/drawing/2014/main" id="{68E41FCB-3A8F-4C5B-A978-7C81007B2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04813"/>
            <a:ext cx="8229600" cy="811212"/>
          </a:xfrm>
        </p:spPr>
        <p:txBody>
          <a:bodyPr/>
          <a:lstStyle/>
          <a:p>
            <a:r>
              <a:rPr lang="en-US" altLang="ru-RU" sz="3200" b="1"/>
              <a:t>Rational Unified Process </a:t>
            </a:r>
            <a:r>
              <a:rPr lang="ru-RU" altLang="ru-RU" sz="3200" b="1"/>
              <a:t>как технология</a:t>
            </a:r>
          </a:p>
        </p:txBody>
      </p:sp>
      <p:sp>
        <p:nvSpPr>
          <p:cNvPr id="5123" name="Объект 2">
            <a:extLst>
              <a:ext uri="{FF2B5EF4-FFF2-40B4-BE49-F238E27FC236}">
                <a16:creationId xmlns:a16="http://schemas.microsoft.com/office/drawing/2014/main" id="{607CBACB-C105-4D59-94F2-DF3D9F5CA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472113"/>
          </a:xfrm>
        </p:spPr>
        <p:txBody>
          <a:bodyPr/>
          <a:lstStyle/>
          <a:p>
            <a:r>
              <a:rPr lang="en-US" altLang="ru-RU" sz="2400" b="1" dirty="0"/>
              <a:t>Rational Unified Process</a:t>
            </a:r>
            <a:r>
              <a:rPr lang="ru-RU" altLang="ru-RU" sz="2400" b="1" dirty="0"/>
              <a:t> </a:t>
            </a:r>
            <a:r>
              <a:rPr lang="ru-RU" altLang="ru-RU" sz="2400" dirty="0"/>
              <a:t>- процесс разработки программного обеспечения.</a:t>
            </a:r>
          </a:p>
          <a:p>
            <a:r>
              <a:rPr lang="ru-RU" altLang="ru-RU" sz="2400" b="1" dirty="0"/>
              <a:t>Процесс</a:t>
            </a:r>
            <a:r>
              <a:rPr lang="ru-RU" altLang="ru-RU" sz="2400" dirty="0"/>
              <a:t> - частично упорядоченный набор шагов, которые нужно проделать для достижения цели.</a:t>
            </a:r>
          </a:p>
          <a:p>
            <a:r>
              <a:rPr lang="ru-RU" altLang="ru-RU" sz="2400" dirty="0"/>
              <a:t>При разработке ПО </a:t>
            </a:r>
            <a:r>
              <a:rPr lang="ru-RU" altLang="ru-RU" sz="2400" b="1" dirty="0"/>
              <a:t>цель</a:t>
            </a:r>
            <a:r>
              <a:rPr lang="ru-RU" altLang="ru-RU" sz="2400" dirty="0"/>
              <a:t>: формирование или расширение существующего программного изделия.</a:t>
            </a:r>
          </a:p>
          <a:p>
            <a:r>
              <a:rPr lang="ru-RU" altLang="ru-RU" sz="2400" b="1" dirty="0"/>
              <a:t>Цель </a:t>
            </a:r>
            <a:r>
              <a:rPr lang="en-US" altLang="ru-RU" sz="2400" b="1" dirty="0"/>
              <a:t>RUP</a:t>
            </a:r>
            <a:r>
              <a:rPr lang="ru-RU" altLang="ru-RU" sz="2400" dirty="0"/>
              <a:t>: гарантировать высокое качество программного продукта, отвечающего потребностям конечных пользователей, в пределах предсказуемого временного графика и бюджета.</a:t>
            </a:r>
          </a:p>
          <a:p>
            <a:r>
              <a:rPr lang="en-US" altLang="ru-RU" sz="2400" dirty="0"/>
              <a:t>RUP </a:t>
            </a:r>
            <a:r>
              <a:rPr lang="ru-RU" altLang="ru-RU" sz="2400" dirty="0"/>
              <a:t>обеспечивает строгий подход к назначению задач и ответственности в пределах группы разработки.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9289ABA-C3F7-426F-B8B9-2CBA027A00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pPr eaLnBrk="1" hangingPunct="1"/>
            <a:r>
              <a:rPr lang="ru-RU" altLang="ru-RU" sz="3600" b="1"/>
              <a:t>Итерационный цикл</a:t>
            </a:r>
          </a:p>
        </p:txBody>
      </p:sp>
      <p:pic>
        <p:nvPicPr>
          <p:cNvPr id="11267" name="Picture 4">
            <a:extLst>
              <a:ext uri="{FF2B5EF4-FFF2-40B4-BE49-F238E27FC236}">
                <a16:creationId xmlns:a16="http://schemas.microsoft.com/office/drawing/2014/main" id="{2637C887-AA29-49B6-869A-7481A6686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7125"/>
            <a:ext cx="9144000" cy="562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9949E22-A64A-4731-8258-60DAA14C9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ru-RU" altLang="ru-RU" sz="3600" b="1"/>
              <a:t>Общее представление RUP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98474"/>
            <a:ext cx="8064896" cy="508543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8C437D0-EDA3-4BAA-9F9D-28E39B7B75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23875"/>
          </a:xfrm>
        </p:spPr>
        <p:txBody>
          <a:bodyPr/>
          <a:lstStyle/>
          <a:p>
            <a:pPr eaLnBrk="1" hangingPunct="1"/>
            <a:r>
              <a:rPr lang="ru-RU" altLang="ru-RU" sz="3200" b="1" dirty="0"/>
              <a:t>Общее представление RUP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155FF8E-8D6F-465D-A9DE-6D22AB05A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8054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800" dirty="0"/>
              <a:t>Общее представление RUP в двух измерениях: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 dirty="0"/>
              <a:t>горизонтальное измерение представляет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 dirty="0"/>
              <a:t>время 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 dirty="0"/>
              <a:t>отражает динамические аспекты процессов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 dirty="0"/>
              <a:t>оперирует такими понятиями</a:t>
            </a:r>
          </a:p>
          <a:p>
            <a:pPr lvl="2" eaLnBrk="1" hangingPunct="1">
              <a:lnSpc>
                <a:spcPct val="90000"/>
              </a:lnSpc>
            </a:pPr>
            <a:r>
              <a:rPr lang="ru-RU" altLang="ru-RU" sz="2000" dirty="0"/>
              <a:t>стадии,</a:t>
            </a:r>
          </a:p>
          <a:p>
            <a:pPr lvl="2" eaLnBrk="1" hangingPunct="1">
              <a:lnSpc>
                <a:spcPct val="90000"/>
              </a:lnSpc>
            </a:pPr>
            <a:r>
              <a:rPr lang="ru-RU" altLang="ru-RU" sz="2000" dirty="0"/>
              <a:t>итерации</a:t>
            </a:r>
          </a:p>
          <a:p>
            <a:pPr lvl="2" eaLnBrk="1" hangingPunct="1">
              <a:lnSpc>
                <a:spcPct val="90000"/>
              </a:lnSpc>
            </a:pPr>
            <a:r>
              <a:rPr lang="ru-RU" altLang="ru-RU" sz="2000" dirty="0"/>
              <a:t>контрольные точки;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 dirty="0"/>
              <a:t>вертикальное измерение отражает 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 dirty="0"/>
              <a:t>статические аспекты процессов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 dirty="0"/>
              <a:t>оперирует такими понятиями</a:t>
            </a:r>
          </a:p>
          <a:p>
            <a:pPr lvl="2" eaLnBrk="1" hangingPunct="1">
              <a:lnSpc>
                <a:spcPct val="90000"/>
              </a:lnSpc>
            </a:pPr>
            <a:r>
              <a:rPr lang="ru-RU" altLang="ru-RU" sz="2000" dirty="0"/>
              <a:t>виды деятельности (технологические операции),</a:t>
            </a:r>
          </a:p>
          <a:p>
            <a:pPr lvl="2" eaLnBrk="1" hangingPunct="1">
              <a:lnSpc>
                <a:spcPct val="90000"/>
              </a:lnSpc>
            </a:pPr>
            <a:r>
              <a:rPr lang="ru-RU" altLang="ru-RU" sz="2000" dirty="0"/>
              <a:t>рабочие продукты, </a:t>
            </a:r>
          </a:p>
          <a:p>
            <a:pPr lvl="2" eaLnBrk="1" hangingPunct="1">
              <a:lnSpc>
                <a:spcPct val="90000"/>
              </a:lnSpc>
            </a:pPr>
            <a:r>
              <a:rPr lang="ru-RU" altLang="ru-RU" sz="2000" dirty="0"/>
              <a:t>исполнители</a:t>
            </a:r>
          </a:p>
          <a:p>
            <a:pPr lvl="2" eaLnBrk="1" hangingPunct="1">
              <a:lnSpc>
                <a:spcPct val="90000"/>
              </a:lnSpc>
            </a:pPr>
            <a:r>
              <a:rPr lang="ru-RU" altLang="ru-RU" sz="2000" dirty="0"/>
              <a:t>дисциплины (технологические процессы).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8E7F885-39AA-46F6-865A-795A1B2F9D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ru-RU" altLang="ru-RU" sz="3200" b="1" dirty="0"/>
              <a:t>Начало (</a:t>
            </a:r>
            <a:r>
              <a:rPr lang="ru-RU" altLang="ru-RU" sz="3200" b="1" dirty="0" err="1"/>
              <a:t>Inception</a:t>
            </a:r>
            <a:r>
              <a:rPr lang="ru-RU" altLang="ru-RU" sz="3200" b="1" dirty="0"/>
              <a:t>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E48D922-19A4-4F85-9C97-13DE7526DC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ru-RU" sz="2800" dirty="0" smtClean="0"/>
              <a:t>Определяются </a:t>
            </a:r>
            <a:r>
              <a:rPr lang="ru-RU" sz="2800" dirty="0"/>
              <a:t>основные цели проекта, бюджет проекта, основные средства его выполнения – технологии, инструменты, ключевой персонал, составляются предварительные планы проекта. Основная цель этой фазы – достичь компромисса между всеми заинтересованными лицами относительно задач проекта.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ru-RU" altLang="ru-RU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D2D61D-04AD-4035-8AB1-22757546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27584"/>
          </a:xfrm>
        </p:spPr>
        <p:txBody>
          <a:bodyPr/>
          <a:lstStyle/>
          <a:p>
            <a:r>
              <a:rPr lang="ru-RU" sz="3200" b="1" dirty="0"/>
              <a:t>Принципы управления требованиями в RUP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B46C7A-DFF2-4D95-9E24-957FE3DE38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07" t="8272"/>
          <a:stretch/>
        </p:blipFill>
        <p:spPr>
          <a:xfrm>
            <a:off x="1043608" y="1484784"/>
            <a:ext cx="7848872" cy="52639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6593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002FE-BE67-4BC0-9413-B303382E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27584"/>
          </a:xfrm>
        </p:spPr>
        <p:txBody>
          <a:bodyPr/>
          <a:lstStyle/>
          <a:p>
            <a:r>
              <a:rPr lang="ru-RU" sz="3200" b="1" dirty="0"/>
              <a:t>Артефакты рабочего процесса разработки требований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AE1C15-5545-4F71-B522-7810C9C84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435280" cy="5256584"/>
          </a:xfrm>
        </p:spPr>
        <p:txBody>
          <a:bodyPr/>
          <a:lstStyle/>
          <a:p>
            <a:r>
              <a:rPr lang="ru-RU" sz="2800" b="1" dirty="0"/>
              <a:t>Запросы заинтересованных лиц </a:t>
            </a:r>
            <a:r>
              <a:rPr lang="ru-RU" sz="2800" dirty="0"/>
              <a:t>– коллекция различных запросов:</a:t>
            </a:r>
          </a:p>
          <a:p>
            <a:pPr lvl="1"/>
            <a:r>
              <a:rPr lang="ru-RU" sz="2400" dirty="0"/>
              <a:t>формальные запросы изменений, </a:t>
            </a:r>
          </a:p>
          <a:p>
            <a:pPr lvl="1"/>
            <a:r>
              <a:rPr lang="ru-RU" sz="2400" dirty="0"/>
              <a:t>потребности или другие пожелания заинтересованных лиц на протяжении жизненного цикла проекта, которые могут повлиять на требования к продукту</a:t>
            </a:r>
          </a:p>
          <a:p>
            <a:r>
              <a:rPr lang="ru-RU" sz="2800" b="1" dirty="0"/>
              <a:t>Документ-концепция</a:t>
            </a:r>
            <a:r>
              <a:rPr lang="ru-RU" sz="2800" dirty="0"/>
              <a:t> (</a:t>
            </a:r>
            <a:r>
              <a:rPr lang="ru-RU" sz="2800" dirty="0" err="1"/>
              <a:t>Vision</a:t>
            </a:r>
            <a:r>
              <a:rPr lang="ru-RU" sz="2800" dirty="0"/>
              <a:t> </a:t>
            </a:r>
            <a:r>
              <a:rPr lang="ru-RU" sz="2800" dirty="0" err="1"/>
              <a:t>document</a:t>
            </a:r>
            <a:r>
              <a:rPr lang="ru-RU" sz="2800" dirty="0"/>
              <a:t>):</a:t>
            </a:r>
          </a:p>
          <a:p>
            <a:pPr lvl="1"/>
            <a:r>
              <a:rPr lang="ru-RU" sz="2400" dirty="0"/>
              <a:t>кратко характеризует концепцию рассматриваемой системы: основные характеристики, функции, потребности заинтересованных лиц, а также основные предоставляемые услуги.</a:t>
            </a:r>
          </a:p>
        </p:txBody>
      </p:sp>
    </p:spTree>
    <p:extLst>
      <p:ext uri="{BB962C8B-B14F-4D97-AF65-F5344CB8AC3E}">
        <p14:creationId xmlns:p14="http://schemas.microsoft.com/office/powerpoint/2010/main" val="321311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002FE-BE67-4BC0-9413-B303382E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27584"/>
          </a:xfrm>
        </p:spPr>
        <p:txBody>
          <a:bodyPr/>
          <a:lstStyle/>
          <a:p>
            <a:r>
              <a:rPr lang="ru-RU" sz="3200" b="1" dirty="0"/>
              <a:t>Артефакты рабочего процесса разработки требований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AE1C15-5545-4F71-B522-7810C9C84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435280" cy="5256584"/>
          </a:xfrm>
        </p:spPr>
        <p:txBody>
          <a:bodyPr/>
          <a:lstStyle/>
          <a:p>
            <a:r>
              <a:rPr lang="ru-RU" sz="2800" b="1" dirty="0"/>
              <a:t>Модель прецедентов</a:t>
            </a:r>
            <a:r>
              <a:rPr lang="ru-RU" sz="2800" dirty="0"/>
              <a:t>, которая представляет собой организованный набор прецедентов, составляющих основную массу требований.</a:t>
            </a:r>
          </a:p>
          <a:p>
            <a:r>
              <a:rPr lang="ru-RU" sz="2800" b="1" dirty="0"/>
              <a:t>Дополнительные спецификации</a:t>
            </a:r>
            <a:r>
              <a:rPr lang="ru-RU" sz="2800" dirty="0"/>
              <a:t>, фиксирующие все требования, которые невозможно непосредственно связать с конкретными прецедентами:</a:t>
            </a:r>
          </a:p>
          <a:p>
            <a:pPr lvl="1"/>
            <a:r>
              <a:rPr lang="ru-RU" sz="2400" dirty="0"/>
              <a:t>нефункциональные требования и ограничения проектирования.</a:t>
            </a:r>
          </a:p>
          <a:p>
            <a:r>
              <a:rPr lang="ru-RU" sz="2800" dirty="0"/>
              <a:t>Эти артефакты вместе образуют единую форму – пакет </a:t>
            </a:r>
            <a:r>
              <a:rPr lang="ru-RU" sz="2800" b="1" dirty="0" err="1"/>
              <a:t>Modeгn</a:t>
            </a:r>
            <a:r>
              <a:rPr lang="ru-RU" sz="2800" b="1" dirty="0"/>
              <a:t> SRS </a:t>
            </a:r>
            <a:r>
              <a:rPr lang="ru-RU" sz="2800" b="1" dirty="0" err="1"/>
              <a:t>Package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5036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81883A-D11A-4044-B990-E307C8A1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 err="1"/>
              <a:t>Modern</a:t>
            </a:r>
            <a:r>
              <a:rPr lang="ru-RU" sz="2800" b="1" dirty="0"/>
              <a:t> </a:t>
            </a:r>
            <a:r>
              <a:rPr lang="ru-RU" sz="2800" b="1" dirty="0" err="1"/>
              <a:t>Software</a:t>
            </a:r>
            <a:r>
              <a:rPr lang="ru-RU" sz="2800" b="1" dirty="0"/>
              <a:t> </a:t>
            </a:r>
            <a:r>
              <a:rPr lang="ru-RU" sz="2800" b="1" dirty="0" err="1"/>
              <a:t>Requirements</a:t>
            </a:r>
            <a:r>
              <a:rPr lang="ru-RU" sz="2800" b="1" dirty="0"/>
              <a:t> </a:t>
            </a:r>
            <a:r>
              <a:rPr lang="ru-RU" sz="2800" b="1" dirty="0" err="1"/>
              <a:t>Specification</a:t>
            </a:r>
            <a:r>
              <a:rPr lang="ru-RU" sz="2800" b="1" dirty="0"/>
              <a:t> </a:t>
            </a:r>
            <a:r>
              <a:rPr lang="ru-RU" sz="2800" dirty="0"/>
              <a:t>– Спецификация требований к программному обеспечению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607AE1-36E2-4632-8CCD-79415D19F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r>
              <a:rPr lang="ru-RU" sz="2400" dirty="0"/>
              <a:t>Представляет собой набор артефактов, полностью описывающих внешнее поведение системы. </a:t>
            </a:r>
            <a:endParaRPr lang="en-US" sz="2400" dirty="0"/>
          </a:p>
          <a:p>
            <a:r>
              <a:rPr lang="ru-RU" sz="2400" dirty="0"/>
              <a:t>Создает концептуальную модель создаваемой системы.</a:t>
            </a:r>
          </a:p>
          <a:p>
            <a:r>
              <a:rPr lang="ru-RU" sz="2400" dirty="0"/>
              <a:t>Исходная информация для создания </a:t>
            </a:r>
            <a:r>
              <a:rPr lang="ru-RU" sz="2400" dirty="0" err="1"/>
              <a:t>Modern</a:t>
            </a:r>
            <a:r>
              <a:rPr lang="ru-RU" sz="2400" dirty="0"/>
              <a:t> SRS </a:t>
            </a:r>
            <a:r>
              <a:rPr lang="ru-RU" sz="2400" dirty="0" err="1"/>
              <a:t>Package</a:t>
            </a:r>
            <a:r>
              <a:rPr lang="ru-RU" sz="2400" dirty="0"/>
              <a:t> – документ-концепция (</a:t>
            </a:r>
            <a:r>
              <a:rPr lang="ru-RU" sz="2400" dirty="0" err="1"/>
              <a:t>Vision</a:t>
            </a:r>
            <a:r>
              <a:rPr lang="ru-RU" sz="2400" dirty="0"/>
              <a:t> </a:t>
            </a:r>
            <a:r>
              <a:rPr lang="ru-RU" sz="2400" dirty="0" err="1"/>
              <a:t>document</a:t>
            </a:r>
            <a:r>
              <a:rPr lang="ru-RU" sz="2400" dirty="0"/>
              <a:t>), определяющий потребности пользователей, цели, задачи, целевые рынки и функции системы</a:t>
            </a:r>
          </a:p>
          <a:p>
            <a:r>
              <a:rPr lang="ru-RU" sz="2400" dirty="0"/>
              <a:t>В пакете </a:t>
            </a:r>
            <a:r>
              <a:rPr lang="ru-RU" sz="2400" dirty="0" err="1"/>
              <a:t>Modern</a:t>
            </a:r>
            <a:r>
              <a:rPr lang="ru-RU" sz="2400" dirty="0"/>
              <a:t> SRS </a:t>
            </a:r>
            <a:r>
              <a:rPr lang="ru-RU" sz="2400" dirty="0" err="1"/>
              <a:t>Package</a:t>
            </a:r>
            <a:r>
              <a:rPr lang="ru-RU" sz="2400" dirty="0"/>
              <a:t> основное внимание уделяется деталям реализации этих функций.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65829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/>
          <a:lstStyle/>
          <a:p>
            <a:r>
              <a:rPr lang="ru-RU" sz="3200" dirty="0"/>
              <a:t>Стандарт </a:t>
            </a:r>
            <a:r>
              <a:rPr lang="en-US" sz="3200" dirty="0"/>
              <a:t>IEEE 830-1998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/>
          <a:lstStyle/>
          <a:p>
            <a:r>
              <a:rPr lang="ru-RU" sz="2400" dirty="0"/>
              <a:t>Методика составления спецификаций требований к программному обеспечению, рекомендуемая Институтом Инженеров по Электротехнике и Радиоэлектронике (IEEE</a:t>
            </a:r>
            <a:r>
              <a:rPr lang="ru-RU" sz="2400" dirty="0" smtClean="0"/>
              <a:t>)</a:t>
            </a:r>
          </a:p>
          <a:p>
            <a:pPr lvl="1"/>
            <a:r>
              <a:rPr lang="ru-RU" sz="2000" dirty="0"/>
              <a:t>Описывается содержание и качественные характеристики правильно составленной спецификации требований к программному обеспечению (SRS) и приводится несколько образцовых SRS</a:t>
            </a:r>
          </a:p>
        </p:txBody>
      </p:sp>
    </p:spTree>
    <p:extLst>
      <p:ext uri="{BB962C8B-B14F-4D97-AF65-F5344CB8AC3E}">
        <p14:creationId xmlns:p14="http://schemas.microsoft.com/office/powerpoint/2010/main" val="1985790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51520"/>
          </a:xfrm>
        </p:spPr>
        <p:txBody>
          <a:bodyPr/>
          <a:lstStyle/>
          <a:p>
            <a:r>
              <a:rPr lang="ru-RU" sz="3200" dirty="0"/>
              <a:t>Структура </a:t>
            </a:r>
            <a:r>
              <a:rPr lang="en-US" sz="3200" dirty="0"/>
              <a:t>SRS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84576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1. Введение</a:t>
            </a:r>
            <a:endParaRPr lang="ru-RU" sz="2400" dirty="0"/>
          </a:p>
          <a:p>
            <a:pPr marL="400050" lvl="1" indent="0">
              <a:buNone/>
            </a:pPr>
            <a:r>
              <a:rPr lang="ru-RU" sz="2000" dirty="0"/>
              <a:t>1.1	Назначение</a:t>
            </a:r>
          </a:p>
          <a:p>
            <a:pPr marL="400050" lvl="1" indent="0">
              <a:buNone/>
            </a:pPr>
            <a:r>
              <a:rPr lang="ru-RU" sz="2000" dirty="0"/>
              <a:t>1.2	Область действия</a:t>
            </a:r>
          </a:p>
          <a:p>
            <a:pPr marL="400050" lvl="1" indent="0">
              <a:buNone/>
            </a:pPr>
            <a:r>
              <a:rPr lang="ru-RU" sz="2000" dirty="0"/>
              <a:t>1.3	Определения, акронимы и сокращения</a:t>
            </a:r>
          </a:p>
          <a:p>
            <a:pPr marL="400050" lvl="1" indent="0">
              <a:buNone/>
            </a:pPr>
            <a:r>
              <a:rPr lang="ru-RU" sz="2000" dirty="0"/>
              <a:t>1.4	Публикации</a:t>
            </a:r>
          </a:p>
          <a:p>
            <a:pPr marL="400050" lvl="1" indent="0">
              <a:buNone/>
            </a:pPr>
            <a:r>
              <a:rPr lang="ru-RU" sz="2000" dirty="0"/>
              <a:t>1.5	Краткий обзор</a:t>
            </a:r>
          </a:p>
          <a:p>
            <a:pPr marL="0" indent="0">
              <a:buNone/>
            </a:pPr>
            <a:r>
              <a:rPr lang="ru-RU" sz="2400" dirty="0" smtClean="0"/>
              <a:t>2. Полное </a:t>
            </a:r>
            <a:r>
              <a:rPr lang="ru-RU" sz="2400" dirty="0"/>
              <a:t>описание</a:t>
            </a:r>
          </a:p>
          <a:p>
            <a:pPr marL="400050" lvl="1" indent="0">
              <a:buNone/>
            </a:pPr>
            <a:r>
              <a:rPr lang="ru-RU" sz="2000" dirty="0"/>
              <a:t>2.1	Перспектива изделия</a:t>
            </a:r>
          </a:p>
          <a:p>
            <a:pPr marL="400050" lvl="1" indent="0">
              <a:buNone/>
            </a:pPr>
            <a:r>
              <a:rPr lang="ru-RU" sz="2000" dirty="0"/>
              <a:t>2.2	Функции изделия</a:t>
            </a:r>
          </a:p>
          <a:p>
            <a:pPr marL="400050" lvl="1" indent="0">
              <a:buNone/>
            </a:pPr>
            <a:r>
              <a:rPr lang="ru-RU" sz="2000" dirty="0"/>
              <a:t>2.3	Характеристики пользователя</a:t>
            </a:r>
          </a:p>
          <a:p>
            <a:pPr marL="400050" lvl="1" indent="0">
              <a:buNone/>
            </a:pPr>
            <a:r>
              <a:rPr lang="ru-RU" sz="2000" dirty="0"/>
              <a:t>2.4	Ограничения</a:t>
            </a:r>
          </a:p>
          <a:p>
            <a:pPr marL="400050" lvl="1" indent="0">
              <a:buNone/>
            </a:pPr>
            <a:r>
              <a:rPr lang="ru-RU" sz="2000" dirty="0"/>
              <a:t>2.5	Допущения и зависимости</a:t>
            </a:r>
          </a:p>
          <a:p>
            <a:pPr marL="0" indent="0">
              <a:buNone/>
            </a:pPr>
            <a:r>
              <a:rPr lang="ru-RU" sz="2400" dirty="0" smtClean="0"/>
              <a:t>3. Специфические требования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5555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>
            <a:extLst>
              <a:ext uri="{FF2B5EF4-FFF2-40B4-BE49-F238E27FC236}">
                <a16:creationId xmlns:a16="http://schemas.microsoft.com/office/drawing/2014/main" id="{FA04ECB3-729B-49D3-A029-0CBE4D6A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404813"/>
            <a:ext cx="8229600" cy="576262"/>
          </a:xfrm>
        </p:spPr>
        <p:txBody>
          <a:bodyPr/>
          <a:lstStyle/>
          <a:p>
            <a:r>
              <a:rPr lang="ru-RU" altLang="ru-RU" sz="3600" b="1"/>
              <a:t>Характеристика </a:t>
            </a:r>
            <a:r>
              <a:rPr lang="en-US" altLang="ru-RU" sz="3600" b="1"/>
              <a:t>RUP</a:t>
            </a:r>
            <a:endParaRPr lang="ru-RU" altLang="ru-RU" sz="3600" b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BD0758-F0E7-4E86-A968-20B34DF21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4737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2400" dirty="0"/>
              <a:t>Процесс:</a:t>
            </a:r>
          </a:p>
          <a:p>
            <a:pPr>
              <a:defRPr/>
            </a:pPr>
            <a:r>
              <a:rPr lang="ru-RU" sz="2400" dirty="0"/>
              <a:t>итеративный</a:t>
            </a:r>
          </a:p>
          <a:p>
            <a:pPr>
              <a:defRPr/>
            </a:pPr>
            <a:r>
              <a:rPr lang="ru-RU" sz="2400" dirty="0"/>
              <a:t>управляемый</a:t>
            </a:r>
          </a:p>
          <a:p>
            <a:pPr>
              <a:defRPr/>
            </a:pPr>
            <a:r>
              <a:rPr lang="ru-RU" sz="2400" dirty="0"/>
              <a:t>заключается в создании и обслуживании моделей</a:t>
            </a:r>
          </a:p>
          <a:p>
            <a:pPr>
              <a:defRPr/>
            </a:pPr>
            <a:r>
              <a:rPr lang="ru-RU" sz="2400" dirty="0"/>
              <a:t>сосредотачивает внимание на первоначальной разработке и компоновке устойчивой архитектуры программы</a:t>
            </a:r>
          </a:p>
          <a:p>
            <a:pPr>
              <a:defRPr/>
            </a:pPr>
            <a:r>
              <a:rPr lang="ru-RU" sz="2400" dirty="0"/>
              <a:t>поддерживает объектно-ориентированную технологию</a:t>
            </a:r>
          </a:p>
          <a:p>
            <a:pPr>
              <a:defRPr/>
            </a:pPr>
            <a:r>
              <a:rPr lang="ru-RU" sz="2400" dirty="0"/>
              <a:t>с перестраиваемой конфигурацией</a:t>
            </a:r>
          </a:p>
          <a:p>
            <a:pPr>
              <a:defRPr/>
            </a:pPr>
            <a:r>
              <a:rPr lang="ru-RU" sz="2400" dirty="0"/>
              <a:t>поддерживается инструментальными средствами, которые автоматизируют большинство действий процесса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51520"/>
          </a:xfrm>
        </p:spPr>
        <p:txBody>
          <a:bodyPr/>
          <a:lstStyle/>
          <a:p>
            <a:r>
              <a:rPr lang="ru-RU" sz="3200" dirty="0"/>
              <a:t>Структура </a:t>
            </a:r>
            <a:r>
              <a:rPr lang="en-US" sz="3200" dirty="0"/>
              <a:t>SRS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84576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3. Специфические требования</a:t>
            </a:r>
          </a:p>
          <a:p>
            <a:pPr marL="0" indent="0">
              <a:buNone/>
            </a:pPr>
            <a:r>
              <a:rPr lang="ru-RU" sz="2400" dirty="0"/>
              <a:t>В приложении </a:t>
            </a:r>
            <a:r>
              <a:rPr lang="ru-RU" sz="2400" dirty="0" smtClean="0"/>
              <a:t>стандарта </a:t>
            </a:r>
            <a:r>
              <a:rPr lang="en-US" sz="2400" dirty="0"/>
              <a:t>IEEE </a:t>
            </a:r>
            <a:r>
              <a:rPr lang="en-US" sz="2400" dirty="0" smtClean="0"/>
              <a:t>830-1998</a:t>
            </a:r>
            <a:r>
              <a:rPr lang="ru-RU" sz="2400" dirty="0" smtClean="0"/>
              <a:t> приводятся шаблоны раздела 3:</a:t>
            </a:r>
          </a:p>
          <a:p>
            <a:r>
              <a:rPr lang="ru-RU" sz="2400" dirty="0" smtClean="0"/>
              <a:t>По </a:t>
            </a:r>
            <a:r>
              <a:rPr lang="ru-RU" sz="2400" dirty="0"/>
              <a:t>режимам</a:t>
            </a:r>
          </a:p>
          <a:p>
            <a:r>
              <a:rPr lang="ru-RU" sz="2400" dirty="0"/>
              <a:t>По классам пользователей</a:t>
            </a:r>
          </a:p>
          <a:p>
            <a:r>
              <a:rPr lang="ru-RU" sz="2400" dirty="0"/>
              <a:t>По объектам</a:t>
            </a:r>
          </a:p>
          <a:p>
            <a:r>
              <a:rPr lang="ru-RU" sz="2400" dirty="0"/>
              <a:t>По свойствам</a:t>
            </a:r>
          </a:p>
          <a:p>
            <a:r>
              <a:rPr lang="ru-RU" sz="2400" dirty="0"/>
              <a:t>По стимулам</a:t>
            </a:r>
          </a:p>
          <a:p>
            <a:r>
              <a:rPr lang="ru-RU" sz="2400" dirty="0"/>
              <a:t>По функциональной иерархии</a:t>
            </a:r>
          </a:p>
          <a:p>
            <a:r>
              <a:rPr lang="ru-RU" sz="2400" dirty="0"/>
              <a:t>Показывающий </a:t>
            </a:r>
            <a:r>
              <a:rPr lang="ru-RU" sz="2400" dirty="0" smtClean="0"/>
              <a:t>множественную </a:t>
            </a:r>
            <a:r>
              <a:rPr lang="ru-RU" sz="2400" dirty="0"/>
              <a:t>организацию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34758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8382024-7934-4732-ADBB-8802CDA703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8229600" cy="811212"/>
          </a:xfrm>
        </p:spPr>
        <p:txBody>
          <a:bodyPr/>
          <a:lstStyle/>
          <a:p>
            <a:pPr eaLnBrk="1" hangingPunct="1"/>
            <a:r>
              <a:rPr lang="ru-RU" altLang="ru-RU" sz="3600" b="1" dirty="0"/>
              <a:t>Уточнение (</a:t>
            </a:r>
            <a:r>
              <a:rPr lang="ru-RU" altLang="ru-RU" sz="3600" b="1" dirty="0" err="1"/>
              <a:t>Elaboration</a:t>
            </a:r>
            <a:r>
              <a:rPr lang="ru-RU" altLang="ru-RU" sz="3600" b="1" dirty="0"/>
              <a:t>)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29313CD-63F3-4CA2-BF3C-65A9B246C6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472113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Основная </a:t>
            </a:r>
            <a:r>
              <a:rPr lang="ru-RU" sz="2400" dirty="0"/>
              <a:t>цель этой фазы – на базе основных, </a:t>
            </a:r>
            <a:r>
              <a:rPr lang="ru-RU" sz="2400" dirty="0" smtClean="0"/>
              <a:t>наиболее </a:t>
            </a:r>
            <a:r>
              <a:rPr lang="ru-RU" sz="2400" dirty="0"/>
              <a:t>существенных требований разработать стабильную базовую архитектуру продукта, которая позволяет решать поставленные перед системой задачи и в дальнейшем используются как основа разработки системы.</a:t>
            </a:r>
          </a:p>
          <a:p>
            <a:pPr eaLnBrk="1" hangingPunct="1">
              <a:buNone/>
            </a:pPr>
            <a:r>
              <a:rPr lang="ru-RU" altLang="ru-RU" sz="2400" dirty="0" smtClean="0"/>
              <a:t>Фаза </a:t>
            </a:r>
            <a:r>
              <a:rPr lang="ru-RU" altLang="ru-RU" sz="2400" dirty="0"/>
              <a:t>развития — это первая </a:t>
            </a:r>
            <a:r>
              <a:rPr lang="ru-RU" altLang="ru-RU" sz="2400" dirty="0" smtClean="0"/>
              <a:t>последовательность итераций</a:t>
            </a:r>
            <a:r>
              <a:rPr lang="ru-RU" altLang="ru-RU" sz="2400" dirty="0"/>
              <a:t>, в течение которых решаются следующие задачи:</a:t>
            </a:r>
          </a:p>
          <a:p>
            <a:r>
              <a:rPr lang="ru-RU" altLang="ru-RU" sz="2400" dirty="0"/>
              <a:t>Изучается и стабилизируется большая часть требований</a:t>
            </a:r>
          </a:p>
          <a:p>
            <a:r>
              <a:rPr lang="ru-RU" altLang="ru-RU" sz="2400" dirty="0"/>
              <a:t>Обосновываются и устраняются основные риски</a:t>
            </a:r>
          </a:p>
          <a:p>
            <a:r>
              <a:rPr lang="ru-RU" altLang="ru-RU" sz="2400" dirty="0"/>
              <a:t>Реализуются и тестируются базовые архитектурные элементы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ru-RU" altLang="ru-RU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ru-RU" altLang="ru-RU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8382024-7934-4732-ADBB-8802CDA703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8229600" cy="811212"/>
          </a:xfrm>
        </p:spPr>
        <p:txBody>
          <a:bodyPr/>
          <a:lstStyle/>
          <a:p>
            <a:pPr eaLnBrk="1" hangingPunct="1"/>
            <a:r>
              <a:rPr lang="ru-RU" altLang="ru-RU" sz="3600" b="1" dirty="0"/>
              <a:t>Уточнение (</a:t>
            </a:r>
            <a:r>
              <a:rPr lang="ru-RU" altLang="ru-RU" sz="3600" b="1" dirty="0" err="1"/>
              <a:t>Elaboration</a:t>
            </a:r>
            <a:r>
              <a:rPr lang="ru-RU" altLang="ru-RU" sz="3600" b="1" dirty="0"/>
              <a:t>)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29313CD-63F3-4CA2-BF3C-65A9B246C6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472113"/>
          </a:xfrm>
        </p:spPr>
        <p:txBody>
          <a:bodyPr/>
          <a:lstStyle/>
          <a:p>
            <a:pPr eaLnBrk="1" hangingPunct="1">
              <a:buNone/>
            </a:pPr>
            <a:r>
              <a:rPr lang="ru-RU" altLang="ru-RU" sz="2400" dirty="0"/>
              <a:t>На начальных итерациях разрабатывается и обосновывается базовая архитектура:</a:t>
            </a:r>
          </a:p>
          <a:p>
            <a:pPr eaLnBrk="1" hangingPunct="1"/>
            <a:r>
              <a:rPr lang="ru-RU" altLang="ru-RU" sz="2400" dirty="0"/>
              <a:t>Разработка и реализация системы “не вглубь, а вширь”</a:t>
            </a:r>
          </a:p>
          <a:p>
            <a:pPr lvl="1" eaLnBrk="1" hangingPunct="1"/>
            <a:r>
              <a:rPr lang="ru-RU" altLang="ru-RU" sz="2000" dirty="0"/>
              <a:t>означает идентификацию отдельных процессов, слоев, пакетов и подсистем, их высокоуровневых функций и интерфейсов, модули могут содержать в основном заглушки.</a:t>
            </a:r>
          </a:p>
          <a:p>
            <a:pPr eaLnBrk="1" hangingPunct="1"/>
            <a:r>
              <a:rPr lang="ru-RU" altLang="ru-RU" sz="2400" dirty="0"/>
              <a:t>Уточнение локальных и удаленных интерфейсов между модулями (включая параметры и возвращаемые значения).</a:t>
            </a:r>
          </a:p>
          <a:p>
            <a:pPr eaLnBrk="1" hangingPunct="1"/>
            <a:r>
              <a:rPr lang="ru-RU" altLang="ru-RU" sz="2400" dirty="0"/>
              <a:t>Интегрирование существующих компонентов</a:t>
            </a:r>
          </a:p>
          <a:p>
            <a:pPr eaLnBrk="1" hangingPunct="1"/>
            <a:r>
              <a:rPr lang="ru-RU" altLang="ru-RU" sz="2400" dirty="0"/>
              <a:t>Реализация упрощенных сценариев, обеспечивающих параллельное проектирование, программирование и тестирование основных компонентов</a:t>
            </a:r>
          </a:p>
        </p:txBody>
      </p:sp>
    </p:spTree>
    <p:extLst>
      <p:ext uri="{BB962C8B-B14F-4D97-AF65-F5344CB8AC3E}">
        <p14:creationId xmlns:p14="http://schemas.microsoft.com/office/powerpoint/2010/main" val="3318464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FF9DCD-89FB-42F4-887A-147CFBF79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729" y="326366"/>
            <a:ext cx="8229600" cy="667544"/>
          </a:xfrm>
        </p:spPr>
        <p:txBody>
          <a:bodyPr/>
          <a:lstStyle/>
          <a:p>
            <a:r>
              <a:rPr lang="ru-RU" sz="3200" b="1" dirty="0"/>
              <a:t>Планирование следующей итерации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14BD61-5A83-4E04-87C9-202424C6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6890"/>
          </a:xfrm>
        </p:spPr>
        <p:txBody>
          <a:bodyPr/>
          <a:lstStyle/>
          <a:p>
            <a:r>
              <a:rPr lang="ru-RU" sz="2400" dirty="0"/>
              <a:t>Требования и итерации систематизируются в соответствии с рисками, границами и критичностью</a:t>
            </a:r>
          </a:p>
          <a:p>
            <a:pPr lvl="1"/>
            <a:r>
              <a:rPr lang="ru-RU" sz="2000" dirty="0"/>
              <a:t>эти критерии используются для распределения работы по итерациям.</a:t>
            </a:r>
          </a:p>
          <a:p>
            <a:r>
              <a:rPr lang="ru-RU" sz="2400" b="1" dirty="0"/>
              <a:t>Риск</a:t>
            </a:r>
            <a:r>
              <a:rPr lang="ru-RU" sz="2400" dirty="0"/>
              <a:t> (</a:t>
            </a:r>
            <a:r>
              <a:rPr lang="ru-RU" sz="2400" dirty="0" err="1"/>
              <a:t>risk</a:t>
            </a:r>
            <a:r>
              <a:rPr lang="ru-RU" sz="2400" dirty="0"/>
              <a:t>) — это техническая сложность или другой фактор, например, отсутствие информации о необходимых затратах или ресурсах.</a:t>
            </a:r>
          </a:p>
          <a:p>
            <a:r>
              <a:rPr lang="ru-RU" sz="2400" b="1" dirty="0"/>
              <a:t>Границы</a:t>
            </a:r>
            <a:r>
              <a:rPr lang="ru-RU" sz="2400" dirty="0"/>
              <a:t> (</a:t>
            </a:r>
            <a:r>
              <a:rPr lang="ru-RU" sz="2400" dirty="0" err="1"/>
              <a:t>coverage</a:t>
            </a:r>
            <a:r>
              <a:rPr lang="ru-RU" sz="2400" dirty="0"/>
              <a:t>) — на начальных итерациях нужно определить все основные части системы, т.е. выполнить реализацию множества компонентов “не вглубь, а вширь”.</a:t>
            </a:r>
          </a:p>
          <a:p>
            <a:r>
              <a:rPr lang="ru-RU" sz="2400" b="1" dirty="0"/>
              <a:t>Критичность</a:t>
            </a:r>
            <a:r>
              <a:rPr lang="ru-RU" sz="2400" dirty="0"/>
              <a:t> (</a:t>
            </a:r>
            <a:r>
              <a:rPr lang="ru-RU" sz="2400" dirty="0" err="1"/>
              <a:t>criticality</a:t>
            </a:r>
            <a:r>
              <a:rPr lang="ru-RU" sz="2400" dirty="0"/>
              <a:t>) — требуется реализовать функции, имеющие важное значение для системы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07066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FF9DCD-89FB-42F4-887A-147CFBF79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729" y="326366"/>
            <a:ext cx="8229600" cy="667544"/>
          </a:xfrm>
        </p:spPr>
        <p:txBody>
          <a:bodyPr/>
          <a:lstStyle/>
          <a:p>
            <a:r>
              <a:rPr lang="ru-RU" sz="3200" b="1" dirty="0"/>
              <a:t>Планирование следующей итерации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14BD61-5A83-4E04-87C9-202424C6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3672408"/>
          </a:xfrm>
        </p:spPr>
        <p:txBody>
          <a:bodyPr/>
          <a:lstStyle/>
          <a:p>
            <a:r>
              <a:rPr lang="ru-RU" sz="2400" dirty="0"/>
              <a:t>Прецеденты или их отдельные сценарии ранжируются с целью определения приоритетов при реализации</a:t>
            </a:r>
          </a:p>
          <a:p>
            <a:r>
              <a:rPr lang="ru-RU" sz="2400" dirty="0"/>
              <a:t>На начальных итерациях реализуются прецеденты с высоким рейтингом</a:t>
            </a:r>
          </a:p>
          <a:p>
            <a:r>
              <a:rPr lang="ru-RU" sz="2400" dirty="0"/>
              <a:t>Ранжирование выполняется перед началом первой итерации, затем перед началом второй и т.д. </a:t>
            </a:r>
          </a:p>
          <a:p>
            <a:pPr lvl="1"/>
            <a:r>
              <a:rPr lang="ru-RU" sz="2000" dirty="0"/>
              <a:t>Такой план является адаптивным, а не зафиксированным на начальной стадии проекта</a:t>
            </a:r>
          </a:p>
          <a:p>
            <a:endParaRPr lang="ru-RU" sz="2400" dirty="0"/>
          </a:p>
          <a:p>
            <a:endParaRPr lang="ru-RU" sz="2400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81E5500D-D3A1-4F92-AFAA-60FDAC626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016639"/>
              </p:ext>
            </p:extLst>
          </p:nvPr>
        </p:nvGraphicFramePr>
        <p:xfrm>
          <a:off x="470728" y="4581128"/>
          <a:ext cx="8493759" cy="236067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25008">
                  <a:extLst>
                    <a:ext uri="{9D8B030D-6E8A-4147-A177-3AD203B41FA5}">
                      <a16:colId xmlns:a16="http://schemas.microsoft.com/office/drawing/2014/main" val="3607235394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1938638845"/>
                    </a:ext>
                  </a:extLst>
                </a:gridCol>
                <a:gridCol w="3240359">
                  <a:extLst>
                    <a:ext uri="{9D8B030D-6E8A-4147-A177-3AD203B41FA5}">
                      <a16:colId xmlns:a16="http://schemas.microsoft.com/office/drawing/2014/main" val="790873089"/>
                    </a:ext>
                  </a:extLst>
                </a:gridCol>
              </a:tblGrid>
              <a:tr h="679124"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800" dirty="0">
                          <a:effectLst/>
                        </a:rPr>
                        <a:t>Приоритет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800">
                          <a:effectLst/>
                        </a:rPr>
                        <a:t>Требование</a:t>
                      </a:r>
                    </a:p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800">
                          <a:effectLst/>
                        </a:rPr>
                        <a:t>(прецедент или свойство)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800">
                          <a:effectLst/>
                        </a:rPr>
                        <a:t>Комментарий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4020320"/>
                  </a:ext>
                </a:extLst>
              </a:tr>
              <a:tr h="679124"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800" dirty="0">
                          <a:effectLst/>
                        </a:rPr>
                        <a:t>Высокий	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800" dirty="0">
                          <a:effectLst/>
                        </a:rPr>
                        <a:t>Оформление продажи</a:t>
                      </a:r>
                    </a:p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800" dirty="0">
                          <a:effectLst/>
                        </a:rPr>
                        <a:t>Регистрация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800" dirty="0">
                          <a:effectLst/>
                        </a:rPr>
                        <a:t>Самый высокий приоритет</a:t>
                      </a:r>
                    </a:p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800" dirty="0">
                          <a:effectLst/>
                        </a:rPr>
                        <a:t>Сложно добавить позднее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6651220"/>
                  </a:ext>
                </a:extLst>
              </a:tr>
              <a:tr h="904890"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800" dirty="0">
                          <a:effectLst/>
                        </a:rPr>
                        <a:t>Средний		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800" dirty="0">
                          <a:effectLst/>
                        </a:rPr>
                        <a:t>Поддержка пользователей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800" dirty="0">
                          <a:effectLst/>
                        </a:rPr>
                        <a:t>Влияет на безопасность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5183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369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8382024-7934-4732-ADBB-8802CDA703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8229600" cy="811212"/>
          </a:xfrm>
        </p:spPr>
        <p:txBody>
          <a:bodyPr/>
          <a:lstStyle/>
          <a:p>
            <a:pPr eaLnBrk="1" hangingPunct="1"/>
            <a:r>
              <a:rPr lang="ru-RU" altLang="ru-RU" sz="3600" b="1" dirty="0"/>
              <a:t>Уточнение (</a:t>
            </a:r>
            <a:r>
              <a:rPr lang="ru-RU" altLang="ru-RU" sz="3600" b="1" dirty="0" err="1"/>
              <a:t>Elaboration</a:t>
            </a:r>
            <a:r>
              <a:rPr lang="ru-RU" altLang="ru-RU" sz="3600" b="1" dirty="0"/>
              <a:t>)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29313CD-63F3-4CA2-BF3C-65A9B246C6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4721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2400" dirty="0"/>
              <a:t>Анализ предметной области и построение исполняемой архитектуры включает в себя:</a:t>
            </a:r>
          </a:p>
          <a:p>
            <a:pPr eaLnBrk="1" hangingPunct="1"/>
            <a:r>
              <a:rPr lang="ru-RU" altLang="ru-RU" sz="2400" dirty="0"/>
              <a:t>Документирование требований (включая детальное описание для большинства прецедентов использования).</a:t>
            </a:r>
          </a:p>
          <a:p>
            <a:pPr eaLnBrk="1" hangingPunct="1"/>
            <a:r>
              <a:rPr lang="ru-RU" altLang="ru-RU" sz="2400" dirty="0"/>
              <a:t>Спроектированную, реализованную и оттестированную исполняемую архитектуру.</a:t>
            </a:r>
          </a:p>
          <a:p>
            <a:pPr eaLnBrk="1" hangingPunct="1"/>
            <a:r>
              <a:rPr lang="ru-RU" altLang="ru-RU" sz="2400" dirty="0"/>
              <a:t>Обновленное экономическое обоснование и более точные оценки сроков и стоимости.</a:t>
            </a:r>
          </a:p>
          <a:p>
            <a:pPr eaLnBrk="1" hangingPunct="1"/>
            <a:r>
              <a:rPr lang="ru-RU" altLang="ru-RU" sz="2400" dirty="0"/>
              <a:t>Сниженные основные риски.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2400" dirty="0"/>
              <a:t>Успешное выполнение фазы означает достижение вехи архитектуры жизненного цикла (</a:t>
            </a:r>
            <a:r>
              <a:rPr lang="ru-RU" altLang="ru-RU" sz="2400" dirty="0" err="1"/>
              <a:t>Lifecycle</a:t>
            </a:r>
            <a:r>
              <a:rPr lang="ru-RU" altLang="ru-RU" sz="2400" dirty="0"/>
              <a:t> </a:t>
            </a:r>
            <a:r>
              <a:rPr lang="ru-RU" altLang="ru-RU" sz="2400" dirty="0" err="1"/>
              <a:t>Architecture</a:t>
            </a:r>
            <a:r>
              <a:rPr lang="ru-RU" altLang="ru-RU" sz="2400" dirty="0"/>
              <a:t> </a:t>
            </a:r>
            <a:r>
              <a:rPr lang="ru-RU" altLang="ru-RU" sz="2400" dirty="0" err="1"/>
              <a:t>Milestone</a:t>
            </a:r>
            <a:r>
              <a:rPr lang="ru-RU" altLang="ru-RU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79976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5D12BF5-01A7-482B-95C1-9491E7B35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ru-RU" altLang="ru-RU" sz="3600" b="1"/>
              <a:t>Построение (Construction)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FD8BE5F-0EFA-4A00-9C23-CC2830470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8229600" cy="45370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2800" dirty="0"/>
              <a:t>Во время этой фазы происходит реализация большей части функциональности продукта.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2800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2800" dirty="0"/>
              <a:t>Фаза </a:t>
            </a:r>
            <a:r>
              <a:rPr lang="ru-RU" altLang="ru-RU" sz="2800" b="1" dirty="0"/>
              <a:t>Построение</a:t>
            </a:r>
            <a:r>
              <a:rPr lang="ru-RU" altLang="ru-RU" sz="2800" dirty="0"/>
              <a:t> завершается</a:t>
            </a:r>
          </a:p>
          <a:p>
            <a:pPr eaLnBrk="1" hangingPunct="1"/>
            <a:r>
              <a:rPr lang="ru-RU" altLang="ru-RU" sz="2800" dirty="0"/>
              <a:t>первым внешним релизом системы</a:t>
            </a:r>
          </a:p>
          <a:p>
            <a:pPr eaLnBrk="1" hangingPunct="1"/>
            <a:r>
              <a:rPr lang="ru-RU" altLang="ru-RU" sz="2800" dirty="0"/>
              <a:t>руководством пользователя</a:t>
            </a:r>
          </a:p>
          <a:p>
            <a:pPr eaLnBrk="1" hangingPunct="1"/>
            <a:r>
              <a:rPr lang="ru-RU" altLang="ru-RU" sz="2800" dirty="0"/>
              <a:t>описанием текущей реализации</a:t>
            </a:r>
          </a:p>
          <a:p>
            <a:pPr eaLnBrk="1" hangingPunct="1"/>
            <a:r>
              <a:rPr lang="ru-RU" altLang="ru-RU" sz="2800" dirty="0"/>
              <a:t>вехой начальной функциональной готовности (</a:t>
            </a:r>
            <a:r>
              <a:rPr lang="ru-RU" altLang="ru-RU" sz="2800" dirty="0" err="1"/>
              <a:t>Initial</a:t>
            </a:r>
            <a:r>
              <a:rPr lang="ru-RU" altLang="ru-RU" sz="2800" dirty="0"/>
              <a:t> </a:t>
            </a:r>
            <a:r>
              <a:rPr lang="ru-RU" altLang="ru-RU" sz="2800" dirty="0" err="1"/>
              <a:t>Operational</a:t>
            </a:r>
            <a:r>
              <a:rPr lang="ru-RU" altLang="ru-RU" sz="2800" dirty="0"/>
              <a:t> </a:t>
            </a:r>
            <a:r>
              <a:rPr lang="ru-RU" altLang="ru-RU" sz="2800" dirty="0" err="1"/>
              <a:t>Capability</a:t>
            </a:r>
            <a:r>
              <a:rPr lang="ru-RU" altLang="ru-RU" sz="2800" dirty="0"/>
              <a:t>).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7472EFA-B427-4192-AE61-420FA32607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pPr eaLnBrk="1" hangingPunct="1"/>
            <a:r>
              <a:rPr lang="ru-RU" altLang="ru-RU" sz="3600" b="1"/>
              <a:t>Внедрение (Transition)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896568B-B521-46F6-879A-C370D9794B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1133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400" dirty="0"/>
              <a:t>Во время фазы </a:t>
            </a:r>
            <a:r>
              <a:rPr lang="ru-RU" altLang="ru-RU" sz="2400" b="1" dirty="0"/>
              <a:t>Внедрение</a:t>
            </a:r>
            <a:r>
              <a:rPr lang="ru-RU" altLang="ru-RU" sz="2400" dirty="0"/>
              <a:t> создается финальная версия продукта и передается от разработчика к заказчику.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400" dirty="0"/>
              <a:t>Это включает в себя 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400" dirty="0"/>
              <a:t>программу бета-тестирования, 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400" dirty="0"/>
              <a:t>обучение пользователей, 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400" dirty="0"/>
              <a:t>определение качества продукта.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400" dirty="0"/>
              <a:t>В случае, если качество не соответствует ожиданиям пользователей или критериям, установленным в фазе Начало, фаза Внедрение повторяется снова.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400" dirty="0"/>
              <a:t>Выполнение всех целей означает достижение вехи готового продукта (</a:t>
            </a:r>
            <a:r>
              <a:rPr lang="ru-RU" altLang="ru-RU" sz="2400" dirty="0" err="1"/>
              <a:t>Product</a:t>
            </a:r>
            <a:r>
              <a:rPr lang="ru-RU" altLang="ru-RU" sz="2400" dirty="0"/>
              <a:t> </a:t>
            </a:r>
            <a:r>
              <a:rPr lang="ru-RU" altLang="ru-RU" sz="2400" dirty="0" err="1"/>
              <a:t>Release</a:t>
            </a:r>
            <a:r>
              <a:rPr lang="ru-RU" altLang="ru-RU" sz="2400" dirty="0"/>
              <a:t>) и завершение полного цикла разработки.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Деятельности </a:t>
            </a:r>
            <a:r>
              <a:rPr lang="en-US" dirty="0" smtClean="0"/>
              <a:t>RUP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Деятельности (основные процессы) RUP </a:t>
            </a:r>
            <a:r>
              <a:rPr lang="ru-RU" dirty="0" smtClean="0"/>
              <a:t>делятся</a:t>
            </a:r>
            <a:r>
              <a:rPr lang="en-US" dirty="0" smtClean="0"/>
              <a:t> </a:t>
            </a:r>
            <a:r>
              <a:rPr lang="ru-RU" dirty="0" smtClean="0"/>
              <a:t>на:</a:t>
            </a:r>
          </a:p>
        </p:txBody>
      </p:sp>
    </p:spTree>
    <p:extLst>
      <p:ext uri="{BB962C8B-B14F-4D97-AF65-F5344CB8AC3E}">
        <p14:creationId xmlns:p14="http://schemas.microsoft.com/office/powerpoint/2010/main" val="2620742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2D83A73-7143-4286-A084-FFBF1EF1B8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95313"/>
          </a:xfrm>
        </p:spPr>
        <p:txBody>
          <a:bodyPr/>
          <a:lstStyle/>
          <a:p>
            <a:pPr eaLnBrk="1" hangingPunct="1"/>
            <a:r>
              <a:rPr lang="en-US" altLang="ru-RU" sz="3200" b="1"/>
              <a:t>Business modeling</a:t>
            </a:r>
            <a:r>
              <a:rPr lang="en-US" altLang="ru-RU" sz="3200"/>
              <a:t> (</a:t>
            </a:r>
            <a:r>
              <a:rPr lang="ru-RU" altLang="ru-RU" sz="3200" b="1">
                <a:cs typeface="Times New Roman" panose="02020603050405020304" pitchFamily="18" charset="0"/>
              </a:rPr>
              <a:t>бизнес-анализ</a:t>
            </a:r>
            <a:r>
              <a:rPr lang="en-US" altLang="ru-RU" sz="3200" b="1">
                <a:cs typeface="Times New Roman" panose="02020603050405020304" pitchFamily="18" charset="0"/>
              </a:rPr>
              <a:t>)</a:t>
            </a:r>
            <a:r>
              <a:rPr lang="ru-RU" altLang="ru-RU" sz="3200"/>
              <a:t> 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A99FD4F-A169-46F5-B495-428CC68626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507413" cy="5661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000" b="1"/>
              <a:t>Артефакты-модели</a:t>
            </a:r>
            <a:r>
              <a:rPr lang="ru-RU" altLang="ru-RU" sz="200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1800"/>
              <a:t>модель бизнес-процессов - определение бизнес-требований к разрабатываемой системе;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1800"/>
              <a:t>модель структуры предприятия - артефакт для разработки функциональной модели системы;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1800"/>
              <a:t>модели документов, бизнес-сущностей, модели сценариев бизнес-функций, модели состояний бизнес-сущностей - для проектирования пользовательского интерфейса, БД системы; представляют собой описание статического и динамического состояний системы с различных точек зрения;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1800"/>
              <a:t>модели бизнес-правил - артефакт используется для моделирования правил в ПО.</a:t>
            </a:r>
            <a:endParaRPr lang="ru-RU" altLang="ru-RU" sz="1800" b="1"/>
          </a:p>
          <a:p>
            <a:pPr eaLnBrk="1" hangingPunct="1">
              <a:lnSpc>
                <a:spcPct val="80000"/>
              </a:lnSpc>
            </a:pPr>
            <a:r>
              <a:rPr lang="ru-RU" altLang="ru-RU" sz="2000" b="1"/>
              <a:t>Артефакты-документы</a:t>
            </a:r>
            <a:r>
              <a:rPr lang="ru-RU" altLang="ru-RU" sz="200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1800"/>
              <a:t>оценка организации заказчика, структура бизнеса;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1800"/>
              <a:t>словарь терминов предметной области;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1800"/>
              <a:t>набор бизнес-правил;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1800"/>
              <a:t>коммерческое предложение;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1800"/>
              <a:t>спецификации бизнес-функций;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1800"/>
              <a:t>план работ на этапе бизнес-моделирования;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1800"/>
              <a:t>рекомендации по проведению бизнес-моделирования;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1800"/>
              <a:t>запросы на изменение.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5351CA1-70EB-4B1E-A93A-48666677D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pPr eaLnBrk="1" hangingPunct="1"/>
            <a:r>
              <a:rPr lang="ru-RU" altLang="ru-RU" sz="3600" b="1"/>
              <a:t>Принципы RUP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A48F783-B58A-48C7-BE0B-294223B621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8948"/>
            <a:ext cx="8229600" cy="489639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400" dirty="0"/>
              <a:t>Ранняя идентификация и непрерывное (до окончания проекта) устранение основных рисков.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400" dirty="0"/>
              <a:t>Концентрация на выполнении требований заказчиков к исполняемой программе (анализ и построение модели прецедентов).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400" dirty="0"/>
              <a:t>Ожидание изменений в требованиях, проектных решениях и реализации в процессе разработки.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400" dirty="0"/>
              <a:t>Компонентная архитектура, реализуемая и тестируемая на ранних стадиях проекта.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400" dirty="0"/>
              <a:t>Постоянное обеспечение качества на всех этапах разработки проекта (продукта).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400" dirty="0"/>
              <a:t>Работа над проектом в сплочённой команде, ключевая роль в которой принадлежит архитекторам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99CD2C5-A8BB-4B47-A262-97CE2C9F86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595313"/>
          </a:xfrm>
        </p:spPr>
        <p:txBody>
          <a:bodyPr/>
          <a:lstStyle/>
          <a:p>
            <a:pPr eaLnBrk="1" hangingPunct="1"/>
            <a:r>
              <a:rPr lang="ru-RU" altLang="ru-RU" sz="3200" b="1"/>
              <a:t>Requirements (требования) 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65E5AE7-3D0D-4D1A-A3BA-4D674C70B4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59499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400" b="1"/>
              <a:t>Артефакты-модели</a:t>
            </a:r>
            <a:r>
              <a:rPr lang="ru-RU" altLang="ru-RU" sz="240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/>
              <a:t>модель функции системы;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/>
              <a:t>модель сценариев функций системы;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/>
              <a:t>модель интерфейсов пользователя;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/>
              <a:t>модель сценариев работы пользователя системы;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/>
              <a:t>модель выходных форм;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/>
              <a:t>модель правил системы.</a:t>
            </a:r>
            <a:endParaRPr lang="ru-RU" altLang="ru-RU" sz="2000" b="1"/>
          </a:p>
          <a:p>
            <a:pPr eaLnBrk="1" hangingPunct="1">
              <a:lnSpc>
                <a:spcPct val="80000"/>
              </a:lnSpc>
            </a:pPr>
            <a:r>
              <a:rPr lang="ru-RU" altLang="ru-RU" sz="2400" b="1"/>
              <a:t>Артефакты-документы</a:t>
            </a:r>
            <a:r>
              <a:rPr lang="ru-RU" altLang="ru-RU" sz="240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/>
              <a:t>план управления требованиями;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/>
              <a:t>словарь терминов системы;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/>
              <a:t>спецификация на программную систему;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/>
              <a:t>спецификация на функции системы;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/>
              <a:t>правила системы;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/>
              <a:t>запросы заинтересованных лиц;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/>
              <a:t>план работ на этапе определения требований к системе;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/>
              <a:t>рекомендации по моделированию на этапе определения требований;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/>
              <a:t>запросы на изменение.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DC6E25C-9FD9-45D6-94A8-5C8ED3E96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27113"/>
          </a:xfrm>
        </p:spPr>
        <p:txBody>
          <a:bodyPr/>
          <a:lstStyle/>
          <a:p>
            <a:pPr eaLnBrk="1" hangingPunct="1"/>
            <a:r>
              <a:rPr lang="ru-RU" altLang="ru-RU" sz="3200" b="1"/>
              <a:t>Analysis and design (анализ и проектироание) 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96F23410-AB53-4414-A082-8292139EEF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5373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800" b="1"/>
              <a:t>Артефакты-модели</a:t>
            </a:r>
            <a:r>
              <a:rPr lang="ru-RU" altLang="ru-RU" sz="280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логическая модель данных;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физическая модель данных;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модель спецификаций компонентов системы;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сценарии взаимодействия классов, реализующих компоненты системы.</a:t>
            </a:r>
            <a:endParaRPr lang="ru-RU" altLang="ru-RU" sz="2400" b="1"/>
          </a:p>
          <a:p>
            <a:pPr eaLnBrk="1" hangingPunct="1">
              <a:lnSpc>
                <a:spcPct val="90000"/>
              </a:lnSpc>
            </a:pPr>
            <a:r>
              <a:rPr lang="ru-RU" altLang="ru-RU" sz="2800" b="1"/>
              <a:t>Артефакты-документы</a:t>
            </a:r>
            <a:r>
              <a:rPr lang="ru-RU" altLang="ru-RU" sz="280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архитектура программного обеспечения;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спецификации программных компонентов;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рекомендации на этапе анализа и проектирования;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план работ на этапе анализа и проектирования;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запросы на изменение.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E1A6C37-9E44-412D-88DB-E32D0A3DA9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92150"/>
            <a:ext cx="8686800" cy="523875"/>
          </a:xfrm>
        </p:spPr>
        <p:txBody>
          <a:bodyPr/>
          <a:lstStyle/>
          <a:p>
            <a:pPr eaLnBrk="1" hangingPunct="1"/>
            <a:r>
              <a:rPr lang="ru-RU" altLang="ru-RU" sz="3200" b="1"/>
              <a:t>Implementation (реализация, кодирование) 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C0026804-718F-4E6B-B6DC-88123730E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8229600" cy="51577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800" b="1"/>
              <a:t>Артефакты-модели</a:t>
            </a:r>
            <a:r>
              <a:rPr lang="ru-RU" altLang="ru-RU" sz="280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компонентная модель приложения.</a:t>
            </a:r>
            <a:endParaRPr lang="ru-RU" altLang="ru-RU" sz="2400" b="1"/>
          </a:p>
          <a:p>
            <a:pPr eaLnBrk="1" hangingPunct="1">
              <a:lnSpc>
                <a:spcPct val="90000"/>
              </a:lnSpc>
            </a:pPr>
            <a:r>
              <a:rPr lang="ru-RU" altLang="ru-RU" sz="2800" b="1"/>
              <a:t>Артефакты-код</a:t>
            </a:r>
            <a:r>
              <a:rPr lang="ru-RU" altLang="ru-RU" sz="280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элементы генерации кода, полученные в Rational Rose;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собственно код приложения;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документация.</a:t>
            </a:r>
            <a:endParaRPr lang="ru-RU" altLang="ru-RU" sz="2400" b="1"/>
          </a:p>
          <a:p>
            <a:pPr eaLnBrk="1" hangingPunct="1">
              <a:lnSpc>
                <a:spcPct val="90000"/>
              </a:lnSpc>
            </a:pPr>
            <a:r>
              <a:rPr lang="ru-RU" altLang="ru-RU" sz="2800" b="1"/>
              <a:t>Артефакты-документы</a:t>
            </a:r>
            <a:r>
              <a:rPr lang="ru-RU" altLang="ru-RU" sz="280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план сборки приложения;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план работ на этапе реализации.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2CDF1F4-DCDE-4F6F-800D-925F1D2D90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23875"/>
          </a:xfrm>
        </p:spPr>
        <p:txBody>
          <a:bodyPr/>
          <a:lstStyle/>
          <a:p>
            <a:pPr eaLnBrk="1" hangingPunct="1"/>
            <a:r>
              <a:rPr lang="ru-RU" altLang="ru-RU" sz="3200" b="1"/>
              <a:t>Test (тестирование) 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AB5C8BA-5104-40CA-8118-856EF34AB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5327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800" b="1"/>
              <a:t>Артефакты-модели</a:t>
            </a:r>
            <a:r>
              <a:rPr lang="ru-RU" altLang="ru-RU" sz="280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модель тестовых примеров;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функциональная модель тестовой программы;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модель спецификации компонентов тестовой программы;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сценарии взаимодействия классов, реализующих взаимодействие компонентов тестовой программы.</a:t>
            </a:r>
            <a:endParaRPr lang="ru-RU" altLang="ru-RU" sz="2400" b="1"/>
          </a:p>
          <a:p>
            <a:pPr eaLnBrk="1" hangingPunct="1">
              <a:lnSpc>
                <a:spcPct val="90000"/>
              </a:lnSpc>
            </a:pPr>
            <a:r>
              <a:rPr lang="ru-RU" altLang="ru-RU" sz="2800" b="1"/>
              <a:t>Артефакты-документы</a:t>
            </a:r>
            <a:r>
              <a:rPr lang="ru-RU" altLang="ru-RU" sz="280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описание тестовых примеров;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план тестирования;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план работ на этапе тестирования;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запросы на изменение.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A8FB273-2852-4CFE-BAA1-3E83586ACD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/>
            <a:r>
              <a:rPr lang="ru-RU" altLang="ru-RU" sz="3200" b="1"/>
              <a:t>Deployment (внедрение) 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5A6EF5F-EC55-4951-BCD2-2442124384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229600" cy="4383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800" b="1"/>
              <a:t>Артефакты-модели</a:t>
            </a:r>
            <a:r>
              <a:rPr lang="ru-RU" altLang="ru-RU" sz="280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модель размещения - описание размещения компонентов по узлам обработки.</a:t>
            </a:r>
            <a:endParaRPr lang="ru-RU" altLang="ru-RU" sz="2400" b="1"/>
          </a:p>
          <a:p>
            <a:pPr eaLnBrk="1" hangingPunct="1">
              <a:lnSpc>
                <a:spcPct val="90000"/>
              </a:lnSpc>
            </a:pPr>
            <a:r>
              <a:rPr lang="ru-RU" altLang="ru-RU" sz="2800" b="1"/>
              <a:t>Артефакты-документы</a:t>
            </a:r>
            <a:r>
              <a:rPr lang="ru-RU" altLang="ru-RU" sz="280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обучающие материалы;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документы по инсталляции;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описание версий системы;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400"/>
              <a:t>план внедрения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2DC1248-7E82-4F51-97C3-92A17F8E6E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/>
            <a:r>
              <a:rPr lang="ru-RU" altLang="ru-RU" sz="3600"/>
              <a:t>Разработка в RUP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63E2701-44AA-4E5C-9381-DFCAEE63AF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50403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400"/>
              <a:t>Значительная часть RUP связана с разработкой и эксплуатацией моделей разрабатываемой системы.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/>
              <a:t>Модели помогают понимать и очерчивать как проблему, так и ее решение.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/>
              <a:t>Модель - это упрощение действительности, помогающее охватить большую, сложную систему, не поддающуюся пониманию во все своей полноте.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zh-CN" sz="2400"/>
              <a:t>Основной упор в RUP делается не на подготовку документов как таковых, а на моделирование разрабатываемой системы.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zh-CN" sz="2400"/>
              <a:t>Модели помогают очерчивать как проблему, так и пути ее решения, и создаются они при помощи унифицированного языка Unified Modeling Language (UML), предложенного компанией Rational и впоследствии утвержденного OMG как стандарт </a:t>
            </a:r>
            <a:endParaRPr lang="ru-RU" altLang="ru-RU"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9B88ED2-0EB9-4E67-A068-4795DCCA49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pPr eaLnBrk="1" hangingPunct="1"/>
            <a:r>
              <a:rPr lang="ru-RU" altLang="ru-RU" sz="3600" b="1"/>
              <a:t>UML (Unified Modeling Language)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0A3CB0A-17B6-4A14-9439-7330885D7C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400"/>
              <a:t>Унифицированный язык моделирования UML (Unified Modeling Language) - это графический язык визуализации спецификации и документирования артефактов преимущественно программной системы. 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400"/>
              <a:t>Язык UML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000"/>
              <a:t>представляет собой стандартное средство создания чертежной системы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000"/>
              <a:t>определяет конкретные понятия</a:t>
            </a:r>
          </a:p>
          <a:p>
            <a:pPr lvl="2" eaLnBrk="1" hangingPunct="1">
              <a:lnSpc>
                <a:spcPct val="90000"/>
              </a:lnSpc>
            </a:pPr>
            <a:r>
              <a:rPr lang="ru-RU" altLang="ru-RU" sz="1800"/>
              <a:t>классы, написанные на определенных языках программирования, </a:t>
            </a:r>
          </a:p>
          <a:p>
            <a:pPr lvl="2" eaLnBrk="1" hangingPunct="1">
              <a:lnSpc>
                <a:spcPct val="90000"/>
              </a:lnSpc>
            </a:pPr>
            <a:r>
              <a:rPr lang="ru-RU" altLang="ru-RU" sz="1800"/>
              <a:t>схемы баз данных</a:t>
            </a:r>
          </a:p>
          <a:p>
            <a:pPr lvl="2" eaLnBrk="1" hangingPunct="1">
              <a:lnSpc>
                <a:spcPct val="90000"/>
              </a:lnSpc>
            </a:pPr>
            <a:r>
              <a:rPr lang="ru-RU" altLang="ru-RU" sz="1800"/>
              <a:t>программные компоненты с возможностью повторного использования.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zh-CN" sz="2000"/>
              <a:t>позволяет разработчикам определять, визуализировать, конструировать и документировать артефакты программных систем.</a:t>
            </a:r>
            <a:endParaRPr lang="ru-RU" altLang="ru-RU" sz="2000"/>
          </a:p>
          <a:p>
            <a:pPr eaLnBrk="1" hangingPunct="1">
              <a:lnSpc>
                <a:spcPct val="90000"/>
              </a:lnSpc>
            </a:pPr>
            <a:endParaRPr lang="ru-RU" altLang="ru-RU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1900BB2-941D-413D-8B55-49986854C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884238"/>
          </a:xfrm>
        </p:spPr>
        <p:txBody>
          <a:bodyPr/>
          <a:lstStyle/>
          <a:p>
            <a:pPr eaLnBrk="1" hangingPunct="1"/>
            <a:r>
              <a:rPr lang="ru-RU" altLang="ru-RU" sz="3600" b="1" dirty="0"/>
              <a:t>Итерационный цикл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FD327A5-A949-4090-A69C-F5490B826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824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400"/>
              <a:t>Итерационный цикл основывается на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000"/>
              <a:t>постоянном расширении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000"/>
              <a:t>дополнении системы в процессе нескольких итераций с периодической обратной связью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000"/>
              <a:t>адаптацией добавляемых модулей к существующему ядру системы. 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400"/>
              <a:t>Система постоянно разрастается шаг за шагом, поэтому такой подход называют итерационным и инкрементным. 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400"/>
              <a:t>Такой подход исключает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000"/>
              <a:t>слишком быстрое написание кода (без детальной проработки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000"/>
              <a:t>чрезмерно длительный этап детального проектирования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sz="2000"/>
              <a:t>построения моделей без обратной связи.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40E84F0-DE83-4950-851D-E19391E855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23875"/>
          </a:xfrm>
        </p:spPr>
        <p:txBody>
          <a:bodyPr/>
          <a:lstStyle/>
          <a:p>
            <a:pPr eaLnBrk="1" hangingPunct="1"/>
            <a:r>
              <a:rPr lang="ru-RU" altLang="ru-RU" sz="3600" b="1" dirty="0"/>
              <a:t>Итерационный цикл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F908920-1D55-47E1-B644-86FC4027A4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7324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400"/>
              <a:t>Последовательность нарастающих шагов или итераций.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/>
              <a:t>Каждая итерация включает в себя некоторые или большую часть дисциплин разработки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/>
              <a:t>выявление требований, 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/>
              <a:t>анализ, 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/>
              <a:t>проектирование, 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/>
              <a:t>реализация и т.п.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/>
              <a:t>У каждой итерации есть четко определенный набор целей, и она создает частично работающую реализацию конечной системы.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/>
              <a:t>Каждая последующая итерация строится на результатах предыдущих, развивает и усовершенствует систему до тех пор, пока не будет создан конечный продукт.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/>
              <a:t>Более ранние итерации больше концентрируются на требованиях, анализе и проектировании, более поздние - на реализации и тестировании.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4E6E6C7-E7D9-4060-938E-356129B4AF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ru-RU" altLang="ru-RU" sz="3600" b="1" dirty="0"/>
              <a:t>Статический аспект RUP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35162A2-787A-4D4D-A58D-E8D53489FC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484785"/>
            <a:ext cx="8229600" cy="4814416"/>
          </a:xfrm>
        </p:spPr>
        <p:txBody>
          <a:bodyPr/>
          <a:lstStyle/>
          <a:p>
            <a:pPr eaLnBrk="1" hangingPunct="1">
              <a:buNone/>
            </a:pPr>
            <a:r>
              <a:rPr lang="ru-RU" altLang="ru-RU" sz="2800" dirty="0"/>
              <a:t>Представлен четырьмя основными элементами:</a:t>
            </a:r>
          </a:p>
          <a:p>
            <a:pPr eaLnBrk="1" hangingPunct="1"/>
            <a:r>
              <a:rPr lang="ru-RU" altLang="zh-CN" sz="2800" dirty="0"/>
              <a:t>артефакты</a:t>
            </a:r>
            <a:r>
              <a:rPr lang="ru-RU" altLang="zh-CN" dirty="0"/>
              <a:t> (</a:t>
            </a:r>
            <a:r>
              <a:rPr lang="ru-RU" altLang="ru-RU" sz="2800" dirty="0"/>
              <a:t>рабочие продукты)</a:t>
            </a:r>
          </a:p>
          <a:p>
            <a:pPr eaLnBrk="1" hangingPunct="1"/>
            <a:r>
              <a:rPr lang="ru-RU" altLang="ru-RU" sz="2800" dirty="0"/>
              <a:t>роли</a:t>
            </a:r>
          </a:p>
          <a:p>
            <a:pPr eaLnBrk="1" hangingPunct="1"/>
            <a:r>
              <a:rPr lang="ru-RU" altLang="ru-RU" sz="2800" dirty="0"/>
              <a:t>виды деятельности</a:t>
            </a:r>
          </a:p>
          <a:p>
            <a:pPr eaLnBrk="1" hangingPunct="1"/>
            <a:r>
              <a:rPr lang="ru-RU" altLang="ru-RU" sz="2800" dirty="0"/>
              <a:t>дисциплины</a:t>
            </a:r>
          </a:p>
        </p:txBody>
      </p:sp>
    </p:spTree>
    <p:extLst>
      <p:ext uri="{BB962C8B-B14F-4D97-AF65-F5344CB8AC3E}">
        <p14:creationId xmlns:p14="http://schemas.microsoft.com/office/powerpoint/2010/main" val="237537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E83DE27D-3FD6-40DE-9B3B-F7F75C2A1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476672"/>
            <a:ext cx="8604250" cy="6308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400" dirty="0"/>
              <a:t>«</a:t>
            </a:r>
            <a:r>
              <a:rPr lang="ru-RU" altLang="ru-RU" sz="2400" b="1" dirty="0"/>
              <a:t>Роль</a:t>
            </a:r>
            <a:r>
              <a:rPr lang="ru-RU" altLang="ru-RU" sz="2400" dirty="0"/>
              <a:t>» (</a:t>
            </a:r>
            <a:r>
              <a:rPr lang="ru-RU" altLang="ru-RU" sz="2400" dirty="0" err="1"/>
              <a:t>role</a:t>
            </a:r>
            <a:r>
              <a:rPr lang="ru-RU" altLang="ru-RU" sz="2400" dirty="0"/>
              <a:t>) определяет 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 dirty="0"/>
              <a:t>поведение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 dirty="0"/>
              <a:t>ответственность личности или группы личностей, составляющих проектную команду.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400" dirty="0"/>
              <a:t>Одна личность может играть в проекте много различных ролей.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 dirty="0"/>
              <a:t>Под </a:t>
            </a:r>
            <a:r>
              <a:rPr lang="ru-RU" altLang="ru-RU" sz="2400" b="1" dirty="0"/>
              <a:t>видом деятельности</a:t>
            </a:r>
            <a:r>
              <a:rPr lang="ru-RU" altLang="ru-RU" sz="2400" dirty="0"/>
              <a:t> конкретного исполнителя понимается единица выполняемой им работы (соответствует понятию технологической операции): 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 dirty="0"/>
              <a:t>планирование итерации, 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 dirty="0"/>
              <a:t>определение вариантов использования и действующих лиц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 sz="2000" dirty="0"/>
              <a:t>выполнение теста на производительность.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400" dirty="0"/>
              <a:t>Каждый вид деятельности связан с конкретной ролью.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zh-CN" sz="2400" b="1" dirty="0"/>
              <a:t>Артефакты</a:t>
            </a:r>
            <a:r>
              <a:rPr lang="ru-RU" altLang="zh-CN" sz="2400" dirty="0"/>
              <a:t> — это некоторые продукты проекта, порождаемые или используемые в нем при работе над окончательным продуктом: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zh-CN" sz="2000" dirty="0"/>
              <a:t>модель, элемент модели, 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zh-CN" sz="2000" dirty="0"/>
              <a:t>документ, 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zh-CN" sz="2000" dirty="0"/>
              <a:t>исходный код, план</a:t>
            </a:r>
            <a:endParaRPr lang="ru-RU" altLang="ru-RU" sz="2400" dirty="0"/>
          </a:p>
        </p:txBody>
      </p:sp>
    </p:spTree>
    <p:extLst>
      <p:ext uri="{BB962C8B-B14F-4D97-AF65-F5344CB8AC3E}">
        <p14:creationId xmlns:p14="http://schemas.microsoft.com/office/powerpoint/2010/main" val="130127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46843EF-CF47-4257-B32B-4FF5F51E9A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23875"/>
          </a:xfrm>
        </p:spPr>
        <p:txBody>
          <a:bodyPr/>
          <a:lstStyle/>
          <a:p>
            <a:pPr eaLnBrk="1" hangingPunct="1"/>
            <a:r>
              <a:rPr lang="ru-RU" altLang="ru-RU" sz="3600" b="1"/>
              <a:t>Дисциплина (discipline)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229A715-3625-414A-BC40-235DC9ADD1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6610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400"/>
              <a:t>Дисциплина (discipline) соответствует понятию технологического процесса и представляет собой последовательность действий, приводящую к получения значимого результата.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400"/>
              <a:t>В рамках RUP определены шесть основных дисциплин: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/>
              <a:t>построение бизнес - моделей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/>
              <a:t>определение требований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/>
              <a:t>анализ и проектирование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/>
              <a:t>реализация, кодирование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/>
              <a:t>тестирование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/>
              <a:t>развертывание, внедрение</a:t>
            </a:r>
          </a:p>
          <a:p>
            <a:pPr eaLnBrk="1" hangingPunct="1">
              <a:lnSpc>
                <a:spcPct val="80000"/>
              </a:lnSpc>
            </a:pPr>
            <a:endParaRPr lang="ru-RU" altLang="ru-RU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altLang="ru-RU" sz="2400"/>
              <a:t>и три вспомогательных: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/>
              <a:t>управление конфигурацией и изменениями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/>
              <a:t>управление проектом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/>
              <a:t>создание инфраструктуры.</a:t>
            </a:r>
          </a:p>
        </p:txBody>
      </p:sp>
    </p:spTree>
    <p:extLst>
      <p:ext uri="{BB962C8B-B14F-4D97-AF65-F5344CB8AC3E}">
        <p14:creationId xmlns:p14="http://schemas.microsoft.com/office/powerpoint/2010/main" val="1567503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3D8650E-7E47-4D72-B9A8-CB4C5DE64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/>
          <a:lstStyle/>
          <a:p>
            <a:pPr eaLnBrk="1" hangingPunct="1"/>
            <a:r>
              <a:rPr lang="ru-RU" altLang="ru-RU" sz="3600" b="1"/>
              <a:t>Жизненный цикл разработки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5764014-3DBF-40DE-B773-CEB7269E48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229600" cy="3886200"/>
          </a:xfrm>
        </p:spPr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None/>
            </a:pPr>
            <a:r>
              <a:rPr lang="ru-RU" altLang="ru-RU" sz="2800"/>
              <a:t>Полный жизненный цикл разработки продукта состоит из четырех фаз, каждая из которых включает в себя одну или несколько итераций: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ru-RU" altLang="ru-RU" sz="2800"/>
              <a:t>Начало (Inception)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ru-RU" altLang="ru-RU" sz="2800"/>
              <a:t>Проектирование (Elaboration)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ru-RU" altLang="ru-RU" sz="2800"/>
              <a:t>Построение (Construction)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ru-RU" altLang="ru-RU" sz="2800"/>
              <a:t>Внедрение (Transition)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иксел">
  <a:themeElements>
    <a:clrScheme name="Пиксел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Пиксел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5230</TotalTime>
  <Words>2418</Words>
  <Application>Microsoft Office PowerPoint</Application>
  <PresentationFormat>Экран (4:3)</PresentationFormat>
  <Paragraphs>336</Paragraphs>
  <Slides>36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2" baseType="lpstr">
      <vt:lpstr>Arial</vt:lpstr>
      <vt:lpstr>Arial Black</vt:lpstr>
      <vt:lpstr>Calibri</vt:lpstr>
      <vt:lpstr>Times New Roman</vt:lpstr>
      <vt:lpstr>Wingdings</vt:lpstr>
      <vt:lpstr>Пиксел</vt:lpstr>
      <vt:lpstr>Rational Unified Process как технология</vt:lpstr>
      <vt:lpstr>Характеристика RUP</vt:lpstr>
      <vt:lpstr>Принципы RUP</vt:lpstr>
      <vt:lpstr>Итерационный цикл</vt:lpstr>
      <vt:lpstr>Итерационный цикл</vt:lpstr>
      <vt:lpstr>Статический аспект RUP</vt:lpstr>
      <vt:lpstr>Презентация PowerPoint</vt:lpstr>
      <vt:lpstr>Дисциплина (discipline)</vt:lpstr>
      <vt:lpstr>Жизненный цикл разработки</vt:lpstr>
      <vt:lpstr>Итерационный цикл</vt:lpstr>
      <vt:lpstr>Общее представление RUP</vt:lpstr>
      <vt:lpstr>Общее представление RUP</vt:lpstr>
      <vt:lpstr>Начало (Inception)</vt:lpstr>
      <vt:lpstr>Принципы управления требованиями в RUP</vt:lpstr>
      <vt:lpstr>Артефакты рабочего процесса разработки требований</vt:lpstr>
      <vt:lpstr>Артефакты рабочего процесса разработки требований</vt:lpstr>
      <vt:lpstr>Modern Software Requirements Specification – Спецификация требований к программному обеспечению</vt:lpstr>
      <vt:lpstr>Стандарт IEEE 830-1998</vt:lpstr>
      <vt:lpstr>Структура SRS</vt:lpstr>
      <vt:lpstr>Структура SRS</vt:lpstr>
      <vt:lpstr>Уточнение (Elaboration)</vt:lpstr>
      <vt:lpstr>Уточнение (Elaboration)</vt:lpstr>
      <vt:lpstr>Планирование следующей итерации</vt:lpstr>
      <vt:lpstr>Планирование следующей итерации</vt:lpstr>
      <vt:lpstr>Уточнение (Elaboration)</vt:lpstr>
      <vt:lpstr>Построение (Construction)</vt:lpstr>
      <vt:lpstr>Внедрение (Transition)</vt:lpstr>
      <vt:lpstr>Деятельности RUP </vt:lpstr>
      <vt:lpstr>Business modeling (бизнес-анализ) </vt:lpstr>
      <vt:lpstr>Requirements (требования) </vt:lpstr>
      <vt:lpstr>Analysis and design (анализ и проектироание) </vt:lpstr>
      <vt:lpstr>Implementation (реализация, кодирование) </vt:lpstr>
      <vt:lpstr>Test (тестирование) </vt:lpstr>
      <vt:lpstr>Deployment (внедрение) </vt:lpstr>
      <vt:lpstr>Разработка в RUP</vt:lpstr>
      <vt:lpstr>UML (Unified Modeling Language)</vt:lpstr>
    </vt:vector>
  </TitlesOfParts>
  <Company>Kontora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Rational Unified Process (RUP)</dc:title>
  <dc:creator>tools</dc:creator>
  <cp:lastModifiedBy>lenovo</cp:lastModifiedBy>
  <cp:revision>75</cp:revision>
  <dcterms:created xsi:type="dcterms:W3CDTF">2008-10-01T11:13:35Z</dcterms:created>
  <dcterms:modified xsi:type="dcterms:W3CDTF">2021-09-08T21:08:45Z</dcterms:modified>
</cp:coreProperties>
</file>