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5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2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73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98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56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87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595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6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81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97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21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55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77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0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AB2942-035F-4965-AA45-DC49B5ACE88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8D3B895-DDCC-4DAC-A00B-EA0D06B8D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502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67199-9C30-4D12-85DB-1CB87D5B0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503" y="550878"/>
            <a:ext cx="8676222" cy="32004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информационной безопасности для учебной </a:t>
            </a:r>
            <a:r>
              <a:rPr lang="ru-RU" dirty="0" smtClean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 </a:t>
            </a:r>
            <a:r>
              <a:rPr lang="ru-RU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Школы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3CEAB1D-8D7A-46F0-B73D-1D7851DCE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63340"/>
              </p:ext>
            </p:extLst>
          </p:nvPr>
        </p:nvGraphicFramePr>
        <p:xfrm>
          <a:off x="7375787" y="4494712"/>
          <a:ext cx="41926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631">
                  <a:extLst>
                    <a:ext uri="{9D8B030D-6E8A-4147-A177-3AD203B41FA5}">
                      <a16:colId xmlns:a16="http://schemas.microsoft.com/office/drawing/2014/main" val="31289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Презентацию подготовил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9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Студент 3 курса </a:t>
                      </a:r>
                      <a:r>
                        <a:rPr lang="ru-RU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ru-RU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группы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Борисов</a:t>
                      </a:r>
                      <a:r>
                        <a:rPr lang="ru-RU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Антон</a:t>
                      </a:r>
                      <a:endParaRPr lang="ru-RU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0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53301-9798-401A-81BF-D104CC3B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050971"/>
          </a:xfrm>
        </p:spPr>
        <p:txBody>
          <a:bodyPr>
            <a:normAutofit fontScale="90000"/>
          </a:bodyPr>
          <a:lstStyle/>
          <a:p>
            <a:pPr marL="0" indent="0"/>
            <a:r>
              <a:rPr lang="ru-R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информационной безопасности (ПИБ)организации или учреждения – совокупность правил, процедур, практических методов, руководящих принципов, документированных управленческих решений, направленных на защиту информации и связанных с ней ресурсов и используемых всеми </a:t>
            </a:r>
            <a:r>
              <a:rPr lang="ru-RU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сотрудниками </a:t>
            </a:r>
            <a:r>
              <a:rPr lang="ru-RU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 </a:t>
            </a:r>
            <a:r>
              <a:rPr lang="ru-R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в своей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672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459E7-E243-4324-BB39-ADCCCC53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и субъекты информационных отношений требуемые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ABE00-066A-4535-A98E-AA1DDE2E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и записи о учащихся, их родители, должности занимаемые родителями и их уровень дохода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и записи о учителях, их контактные данные, время работы, уровень дохода и прочее.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достижения школы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Намериваемые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 в школе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персонале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Паспортные данные сотрудников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работников сотрудников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Имущество школы</a:t>
            </a:r>
          </a:p>
        </p:txBody>
      </p:sp>
    </p:spTree>
    <p:extLst>
      <p:ext uri="{BB962C8B-B14F-4D97-AF65-F5344CB8AC3E}">
        <p14:creationId xmlns:p14="http://schemas.microsoft.com/office/powerpoint/2010/main" val="10700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7ABB-EE58-4391-BAFD-D60DFA7D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33306"/>
          </a:xfrm>
        </p:spPr>
        <p:txBody>
          <a:bodyPr/>
          <a:lstStyle/>
          <a:p>
            <a:r>
              <a:rPr lang="ru-RU" dirty="0"/>
              <a:t>Основные угрозы и их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0550B-B7DC-428B-9BA9-6C050A7B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26797"/>
            <a:ext cx="9905998" cy="4264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школы могут свойственны следующие искусственные угрозы:</a:t>
            </a:r>
          </a:p>
          <a:p>
            <a:r>
              <a:rPr lang="ru-RU" dirty="0"/>
              <a:t>Завладения паспортных данных персонала</a:t>
            </a:r>
          </a:p>
          <a:p>
            <a:r>
              <a:rPr lang="ru-RU" dirty="0"/>
              <a:t>Получение информации о уровнях доходов родителей с целью </a:t>
            </a:r>
            <a:r>
              <a:rPr lang="ru-RU" dirty="0" err="1"/>
              <a:t>шатажа</a:t>
            </a:r>
            <a:endParaRPr lang="ru-RU" dirty="0"/>
          </a:p>
          <a:p>
            <a:r>
              <a:rPr lang="ru-RU" dirty="0"/>
              <a:t>Получение информации о имуществе школы и времени работы персонала, </a:t>
            </a:r>
            <a:r>
              <a:rPr lang="ru-RU" dirty="0" err="1"/>
              <a:t>намереваемых</a:t>
            </a:r>
            <a:r>
              <a:rPr lang="ru-RU" dirty="0"/>
              <a:t> мероприятий с целью ограбления</a:t>
            </a:r>
          </a:p>
          <a:p>
            <a:r>
              <a:rPr lang="ru-RU" dirty="0"/>
              <a:t>Получение информации о научных разработках школы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50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1670A-D403-47CD-9671-2780A8D3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1194"/>
            <a:ext cx="9905998" cy="1193992"/>
          </a:xfrm>
        </p:spPr>
        <p:txBody>
          <a:bodyPr/>
          <a:lstStyle/>
          <a:p>
            <a:r>
              <a:rPr lang="ru-RU"/>
              <a:t>Таблица оценки рисков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87C1576-FA37-431C-B1F9-91DB58CBF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161895"/>
              </p:ext>
            </p:extLst>
          </p:nvPr>
        </p:nvGraphicFramePr>
        <p:xfrm>
          <a:off x="1079862" y="1281722"/>
          <a:ext cx="9274628" cy="4968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40496">
                  <a:extLst>
                    <a:ext uri="{9D8B030D-6E8A-4147-A177-3AD203B41FA5}">
                      <a16:colId xmlns:a16="http://schemas.microsoft.com/office/drawing/2014/main" val="1455461647"/>
                    </a:ext>
                  </a:extLst>
                </a:gridCol>
                <a:gridCol w="1455840">
                  <a:extLst>
                    <a:ext uri="{9D8B030D-6E8A-4147-A177-3AD203B41FA5}">
                      <a16:colId xmlns:a16="http://schemas.microsoft.com/office/drawing/2014/main" val="3835987005"/>
                    </a:ext>
                  </a:extLst>
                </a:gridCol>
                <a:gridCol w="1058890">
                  <a:extLst>
                    <a:ext uri="{9D8B030D-6E8A-4147-A177-3AD203B41FA5}">
                      <a16:colId xmlns:a16="http://schemas.microsoft.com/office/drawing/2014/main" val="2479211242"/>
                    </a:ext>
                  </a:extLst>
                </a:gridCol>
                <a:gridCol w="2319402">
                  <a:extLst>
                    <a:ext uri="{9D8B030D-6E8A-4147-A177-3AD203B41FA5}">
                      <a16:colId xmlns:a16="http://schemas.microsoft.com/office/drawing/2014/main" val="3709407082"/>
                    </a:ext>
                  </a:extLst>
                </a:gridCol>
              </a:tblGrid>
              <a:tr h="431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Описание атаки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Ущерб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Вероятность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Риск (ущерб * вероятность)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extLst>
                  <a:ext uri="{0D108BD9-81ED-4DB2-BD59-A6C34878D82A}">
                    <a16:rowId xmlns:a16="http://schemas.microsoft.com/office/drawing/2014/main" val="154913556"/>
                  </a:ext>
                </a:extLst>
              </a:tr>
              <a:tr h="5890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Кража паспортных данных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0,2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extLst>
                  <a:ext uri="{0D108BD9-81ED-4DB2-BD59-A6C34878D82A}">
                    <a16:rowId xmlns:a16="http://schemas.microsoft.com/office/drawing/2014/main" val="3193751814"/>
                  </a:ext>
                </a:extLst>
              </a:tr>
              <a:tr h="7886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Кража информации о плане работы школы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extLst>
                  <a:ext uri="{0D108BD9-81ED-4DB2-BD59-A6C34878D82A}">
                    <a16:rowId xmlns:a16="http://schemas.microsoft.com/office/drawing/2014/main" val="542388766"/>
                  </a:ext>
                </a:extLst>
              </a:tr>
              <a:tr h="7754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Кража информации научных работ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extLst>
                  <a:ext uri="{0D108BD9-81ED-4DB2-BD59-A6C34878D82A}">
                    <a16:rowId xmlns:a16="http://schemas.microsoft.com/office/drawing/2014/main" val="3783518264"/>
                  </a:ext>
                </a:extLst>
              </a:tr>
              <a:tr h="7754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Получение информации о уровнях дохода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0,2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0,4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extLst>
                  <a:ext uri="{0D108BD9-81ED-4DB2-BD59-A6C34878D82A}">
                    <a16:rowId xmlns:a16="http://schemas.microsoft.com/office/drawing/2014/main" val="415076716"/>
                  </a:ext>
                </a:extLst>
              </a:tr>
              <a:tr h="7754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Попытки несанкционированного администрирования баз данных</a:t>
                      </a:r>
                      <a:endParaRPr lang="ru-RU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extLst>
                  <a:ext uri="{0D108BD9-81ED-4DB2-BD59-A6C34878D82A}">
                    <a16:rowId xmlns:a16="http://schemas.microsoft.com/office/drawing/2014/main" val="1803746622"/>
                  </a:ext>
                </a:extLst>
              </a:tr>
              <a:tr h="7754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Установка вирусных программ и троянских коней</a:t>
                      </a:r>
                      <a:endParaRPr lang="ru-RU" sz="15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021" marR="74021" marT="0" marB="0"/>
                </a:tc>
                <a:extLst>
                  <a:ext uri="{0D108BD9-81ED-4DB2-BD59-A6C34878D82A}">
                    <a16:rowId xmlns:a16="http://schemas.microsoft.com/office/drawing/2014/main" val="330086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06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B06BE-3036-41D7-A46C-71CF1F69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противодействия с угрозами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8D2F9-EADA-4DDA-BB0B-2C1720A84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36074"/>
            <a:ext cx="9905998" cy="3124201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узкий круг лиц имеющих доступ к информационным данным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хорошего программного обеспечения и антивируса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пользованием компьютера с целью предотвращения случайной отправки информации чужому получателю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видеокамер в школе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Поставить бабку на входе в школу, чтобы не пропускала посторонних лиц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Иметь резервную копию важных информационных данных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помещение для хранения информации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5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940BA-8B38-407A-A3E8-CCBF21ED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380301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8E0DF-6FD9-4B94-AF93-A4AC4CC9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73791"/>
            <a:ext cx="9905998" cy="471740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Даже казалось бы такое безобидное и спокойное место как школа, может быть целью наблюдения злоумышленников. Использование школы как место отсидки после преступления. Получения паспортных данных с целью банковских махинаций. Информация о уровне дохода родителей с целью будущего шантажа под предлогом ребёнка. Информация о времени работы сотрудников с целью ограбления их жилья или их рабочих мест и </a:t>
            </a:r>
            <a:r>
              <a:rPr lang="ru-RU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endParaRPr lang="ru-R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3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129</TotalTime>
  <Words>344</Words>
  <Application>Microsoft Office PowerPoint</Application>
  <PresentationFormat>Широкоэкранный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Сетка</vt:lpstr>
      <vt:lpstr>Политика информационной безопасности для учебной организации Школы</vt:lpstr>
      <vt:lpstr>Политика информационной безопасности (ПИБ)организации или учреждения – совокупность правил, процедур, практических методов, руководящих принципов, документированных управленческих решений, направленных на защиту информации и связанных с ней ресурсов и используемых всеми сотрудниками организации учреждения в своей деятельности.</vt:lpstr>
      <vt:lpstr>Объекты и субъекты информационных отношений требуемые защиты</vt:lpstr>
      <vt:lpstr>Основные угрозы и их источники</vt:lpstr>
      <vt:lpstr>Таблица оценки рисков</vt:lpstr>
      <vt:lpstr>Меры противодействия с угрозами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для учебной организации. Школы</dc:title>
  <dc:creator>Anton Борисов</dc:creator>
  <cp:lastModifiedBy>Anton Борисов</cp:lastModifiedBy>
  <cp:revision>14</cp:revision>
  <dcterms:created xsi:type="dcterms:W3CDTF">2021-02-09T15:20:38Z</dcterms:created>
  <dcterms:modified xsi:type="dcterms:W3CDTF">2021-02-10T07:21:08Z</dcterms:modified>
</cp:coreProperties>
</file>