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7" r:id="rId4"/>
    <p:sldId id="268" r:id="rId5"/>
    <p:sldId id="269" r:id="rId6"/>
    <p:sldId id="257" r:id="rId7"/>
    <p:sldId id="271" r:id="rId8"/>
    <p:sldId id="272" r:id="rId9"/>
    <p:sldId id="274" r:id="rId10"/>
    <p:sldId id="275" r:id="rId11"/>
    <p:sldId id="276" r:id="rId12"/>
    <p:sldId id="273" r:id="rId13"/>
    <p:sldId id="258" r:id="rId14"/>
    <p:sldId id="260" r:id="rId15"/>
    <p:sldId id="259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96" autoAdjust="0"/>
    <p:restoredTop sz="94660"/>
  </p:normalViewPr>
  <p:slideViewPr>
    <p:cSldViewPr>
      <p:cViewPr varScale="1">
        <p:scale>
          <a:sx n="92" d="100"/>
          <a:sy n="92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Caractérisation d’un signal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Traitement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i="1" noProof="0" dirty="0" smtClean="0"/>
            <a:t>Pour aller plus loin</a:t>
          </a:r>
          <a:endParaRPr lang="fr-FR" i="1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5A012591-AD10-4CB9-87CA-80F836A87F10}" type="presOf" srcId="{B5387FF0-0982-441E-9F8E-19335142671C}" destId="{0F0AC827-ACAE-4C23-875D-A4B53006A73F}" srcOrd="0" destOrd="0" presId="urn:microsoft.com/office/officeart/2005/8/layout/process4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CD14EFA-0F76-4A1F-B614-3498F606687F}" type="presOf" srcId="{3FE03ED9-3066-4E28-8291-0B1764DC85D6}" destId="{A6EE397C-6C28-4128-BFFE-CFF44F70153F}" srcOrd="0" destOrd="0" presId="urn:microsoft.com/office/officeart/2005/8/layout/process4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7888DF58-4351-4017-97B5-9A2C1542304F}" type="presOf" srcId="{17ACD041-408C-4E7D-B463-7267D32756A1}" destId="{C4F2ADBF-C592-483D-A6FF-5DB9D2A90309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A9D8FDD5-46C6-47E0-AA21-CE5D26EBFF1C}" type="presOf" srcId="{99C943DF-AAA4-4E2C-A283-FA2BF761F447}" destId="{A8E0F749-66B2-490B-99E9-CC106B163B16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CE503079-5EBC-46C6-AEA7-05CAA4676BB5}" type="presOf" srcId="{743FE7B1-011B-42E6-8768-1EB3E95741FA}" destId="{59FFE57C-E5F2-4FBD-AA4D-8DB27381892F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0DE776BA-5D89-4AF6-AD34-83FB1B440D6E}" type="presOf" srcId="{C3DC95A2-4D92-42C5-966E-8600E4BA31BD}" destId="{B752F9F5-2482-4D52-A33E-BE0263F4B0EA}" srcOrd="1" destOrd="0" presId="urn:microsoft.com/office/officeart/2005/8/layout/process4"/>
    <dgm:cxn modelId="{654ADFCB-9F48-4311-9D35-6D66E259C0F0}" type="presOf" srcId="{DA33CDF4-5B94-4B92-9E0A-4DFD4CBFAF2D}" destId="{3EC7D028-ECEA-492B-A6F1-68E9B57B69C6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49DFB11E-EAA1-4720-837C-5291C468F94A}" type="presOf" srcId="{C712D637-7FF1-401C-9304-F85D1B95B226}" destId="{A48265CE-F3A3-46DB-9DD2-97590B4DBB84}" srcOrd="1" destOrd="0" presId="urn:microsoft.com/office/officeart/2005/8/layout/process4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38C6CA17-AB89-46B1-B380-B602383053FA}" type="presOf" srcId="{DB6AA457-F75F-415D-BDD5-92045774FE4B}" destId="{7371425A-4D37-4FA7-A21E-1529F4324E45}" srcOrd="0" destOrd="0" presId="urn:microsoft.com/office/officeart/2005/8/layout/process4"/>
    <dgm:cxn modelId="{7574A873-09B6-4955-9A03-A5E1A1036E6A}" type="presOf" srcId="{C712D637-7FF1-401C-9304-F85D1B95B226}" destId="{859CA2CA-8A33-4975-9F01-7A3C8BB729DE}" srcOrd="0" destOrd="0" presId="urn:microsoft.com/office/officeart/2005/8/layout/process4"/>
    <dgm:cxn modelId="{51AAE964-0278-4D77-A962-9CAED2A33AFC}" type="presOf" srcId="{DB6AA457-F75F-415D-BDD5-92045774FE4B}" destId="{80AD606B-F25E-46DF-B405-18F7D2EAE74A}" srcOrd="1" destOrd="0" presId="urn:microsoft.com/office/officeart/2005/8/layout/process4"/>
    <dgm:cxn modelId="{7AC8567A-4A9D-4A2D-9B97-5F366E5A9589}" type="presOf" srcId="{C3DC95A2-4D92-42C5-966E-8600E4BA31BD}" destId="{588D9B7D-EC68-4FB0-96F2-2E47AC868059}" srcOrd="0" destOrd="0" presId="urn:microsoft.com/office/officeart/2005/8/layout/process4"/>
    <dgm:cxn modelId="{6FF8166B-A137-45DB-919B-F84C9A9DEC94}" type="presOf" srcId="{CD5204CD-6958-4A55-82AA-4AD73B3B6A19}" destId="{31D3AE5D-DA06-4E2D-9D68-F5531DFE7C2B}" srcOrd="0" destOrd="0" presId="urn:microsoft.com/office/officeart/2005/8/layout/process4"/>
    <dgm:cxn modelId="{7D643549-6AEE-4E26-BA58-D9C18C7ABAF4}" type="presParOf" srcId="{31D3AE5D-DA06-4E2D-9D68-F5531DFE7C2B}" destId="{127AFF01-F37D-42CC-8885-1689151201CD}" srcOrd="0" destOrd="0" presId="urn:microsoft.com/office/officeart/2005/8/layout/process4"/>
    <dgm:cxn modelId="{98720DA4-094D-4E12-A052-17C1E4A351C5}" type="presParOf" srcId="{127AFF01-F37D-42CC-8885-1689151201CD}" destId="{588D9B7D-EC68-4FB0-96F2-2E47AC868059}" srcOrd="0" destOrd="0" presId="urn:microsoft.com/office/officeart/2005/8/layout/process4"/>
    <dgm:cxn modelId="{DBDEF9E6-6D83-4091-9045-E138E6FA8DD2}" type="presParOf" srcId="{127AFF01-F37D-42CC-8885-1689151201CD}" destId="{B752F9F5-2482-4D52-A33E-BE0263F4B0EA}" srcOrd="1" destOrd="0" presId="urn:microsoft.com/office/officeart/2005/8/layout/process4"/>
    <dgm:cxn modelId="{321B1776-09BC-4C62-B6C1-FC05B63A86D0}" type="presParOf" srcId="{127AFF01-F37D-42CC-8885-1689151201CD}" destId="{2DA8AD2F-BF50-4911-9A17-8274766C00A6}" srcOrd="2" destOrd="0" presId="urn:microsoft.com/office/officeart/2005/8/layout/process4"/>
    <dgm:cxn modelId="{E9431BD6-8716-4B4E-B21A-86EAD4196D4B}" type="presParOf" srcId="{2DA8AD2F-BF50-4911-9A17-8274766C00A6}" destId="{C4F2ADBF-C592-483D-A6FF-5DB9D2A90309}" srcOrd="0" destOrd="0" presId="urn:microsoft.com/office/officeart/2005/8/layout/process4"/>
    <dgm:cxn modelId="{D99650C3-E161-4ACA-8707-DB9D54FB0D18}" type="presParOf" srcId="{2DA8AD2F-BF50-4911-9A17-8274766C00A6}" destId="{0F0AC827-ACAE-4C23-875D-A4B53006A73F}" srcOrd="1" destOrd="0" presId="urn:microsoft.com/office/officeart/2005/8/layout/process4"/>
    <dgm:cxn modelId="{C6D661BF-68D6-43D5-8FF2-3723C2E2C9FA}" type="presParOf" srcId="{31D3AE5D-DA06-4E2D-9D68-F5531DFE7C2B}" destId="{7F8DEC81-0DCB-4545-8129-1A1632B41B5E}" srcOrd="1" destOrd="0" presId="urn:microsoft.com/office/officeart/2005/8/layout/process4"/>
    <dgm:cxn modelId="{5E498EFA-15A7-43D8-B3EF-09A08F3E3DFC}" type="presParOf" srcId="{31D3AE5D-DA06-4E2D-9D68-F5531DFE7C2B}" destId="{33200553-5A1C-45F1-A422-26ECCEDBD439}" srcOrd="2" destOrd="0" presId="urn:microsoft.com/office/officeart/2005/8/layout/process4"/>
    <dgm:cxn modelId="{B5DFBCA9-3CB3-4CD9-8DB7-430DCEB58B6A}" type="presParOf" srcId="{33200553-5A1C-45F1-A422-26ECCEDBD439}" destId="{7371425A-4D37-4FA7-A21E-1529F4324E45}" srcOrd="0" destOrd="0" presId="urn:microsoft.com/office/officeart/2005/8/layout/process4"/>
    <dgm:cxn modelId="{955134DE-A8E0-40D1-B4FE-C9CA3499F6DD}" type="presParOf" srcId="{33200553-5A1C-45F1-A422-26ECCEDBD439}" destId="{80AD606B-F25E-46DF-B405-18F7D2EAE74A}" srcOrd="1" destOrd="0" presId="urn:microsoft.com/office/officeart/2005/8/layout/process4"/>
    <dgm:cxn modelId="{67ADA579-46CA-4DBD-94E4-E19561273F52}" type="presParOf" srcId="{33200553-5A1C-45F1-A422-26ECCEDBD439}" destId="{72E9B7A5-E5DC-46EA-A30C-DAC09ADD2BF7}" srcOrd="2" destOrd="0" presId="urn:microsoft.com/office/officeart/2005/8/layout/process4"/>
    <dgm:cxn modelId="{CBED8EA8-112B-47CC-93F8-0881D907DC11}" type="presParOf" srcId="{72E9B7A5-E5DC-46EA-A30C-DAC09ADD2BF7}" destId="{A8E0F749-66B2-490B-99E9-CC106B163B16}" srcOrd="0" destOrd="0" presId="urn:microsoft.com/office/officeart/2005/8/layout/process4"/>
    <dgm:cxn modelId="{D04A35A1-0C97-4A83-92A8-45E147C182BC}" type="presParOf" srcId="{72E9B7A5-E5DC-46EA-A30C-DAC09ADD2BF7}" destId="{A6EE397C-6C28-4128-BFFE-CFF44F70153F}" srcOrd="1" destOrd="0" presId="urn:microsoft.com/office/officeart/2005/8/layout/process4"/>
    <dgm:cxn modelId="{D72A564E-BE92-4083-AF3C-6F98D13D1618}" type="presParOf" srcId="{31D3AE5D-DA06-4E2D-9D68-F5531DFE7C2B}" destId="{0226793B-92A0-4530-A8D1-D80AF6A16C31}" srcOrd="3" destOrd="0" presId="urn:microsoft.com/office/officeart/2005/8/layout/process4"/>
    <dgm:cxn modelId="{0821D65C-0823-4037-A9D7-EBE3982599A6}" type="presParOf" srcId="{31D3AE5D-DA06-4E2D-9D68-F5531DFE7C2B}" destId="{1A669411-1539-46A4-9D6E-2C85E15B0FA6}" srcOrd="4" destOrd="0" presId="urn:microsoft.com/office/officeart/2005/8/layout/process4"/>
    <dgm:cxn modelId="{1EC6B30C-2EBC-4B16-B786-1F6473D48D3E}" type="presParOf" srcId="{1A669411-1539-46A4-9D6E-2C85E15B0FA6}" destId="{859CA2CA-8A33-4975-9F01-7A3C8BB729DE}" srcOrd="0" destOrd="0" presId="urn:microsoft.com/office/officeart/2005/8/layout/process4"/>
    <dgm:cxn modelId="{DAF24C69-1733-42D4-BD38-8DA5F06A5F67}" type="presParOf" srcId="{1A669411-1539-46A4-9D6E-2C85E15B0FA6}" destId="{A48265CE-F3A3-46DB-9DD2-97590B4DBB84}" srcOrd="1" destOrd="0" presId="urn:microsoft.com/office/officeart/2005/8/layout/process4"/>
    <dgm:cxn modelId="{18F35990-3EA9-4EE0-A08C-93645745D300}" type="presParOf" srcId="{1A669411-1539-46A4-9D6E-2C85E15B0FA6}" destId="{DB89CC08-BF2F-4B2E-B88D-22F7BE6ECA5F}" srcOrd="2" destOrd="0" presId="urn:microsoft.com/office/officeart/2005/8/layout/process4"/>
    <dgm:cxn modelId="{57DB4D70-5A78-407B-B7D9-712767AD0813}" type="presParOf" srcId="{DB89CC08-BF2F-4B2E-B88D-22F7BE6ECA5F}" destId="{59FFE57C-E5F2-4FBD-AA4D-8DB27381892F}" srcOrd="0" destOrd="0" presId="urn:microsoft.com/office/officeart/2005/8/layout/process4"/>
    <dgm:cxn modelId="{EAC69349-EBEA-4189-A1D8-309B6A387459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1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2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3</a:t>
          </a:r>
          <a:endParaRPr lang="fr-FR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53340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i="1" kern="1200" noProof="0" dirty="0" smtClean="0"/>
            <a:t>Pour aller plus loin</a:t>
          </a:r>
          <a:endParaRPr lang="fr-FR" sz="2200" i="1" kern="1200" noProof="0" dirty="0"/>
        </a:p>
      </dsp:txBody>
      <dsp:txXfrm>
        <a:off x="0" y="3443976"/>
        <a:ext cx="53340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4031779"/>
        <a:ext cx="2667000" cy="519979"/>
      </dsp:txXfrm>
    </dsp:sp>
    <dsp:sp modelId="{0F0AC827-ACAE-4C23-875D-A4B53006A73F}">
      <dsp:nvSpPr>
        <dsp:cNvPr id="0" name=""/>
        <dsp:cNvSpPr/>
      </dsp:nvSpPr>
      <dsp:spPr>
        <a:xfrm>
          <a:off x="266700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4031779"/>
        <a:ext cx="26670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5334000" cy="1738539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Traitement</a:t>
          </a:r>
          <a:endParaRPr lang="fr-FR" sz="2200" kern="1200" noProof="0" dirty="0"/>
        </a:p>
      </dsp:txBody>
      <dsp:txXfrm rot="-10800000">
        <a:off x="0" y="1722392"/>
        <a:ext cx="53340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2332619"/>
        <a:ext cx="2667000" cy="519823"/>
      </dsp:txXfrm>
    </dsp:sp>
    <dsp:sp modelId="{A6EE397C-6C28-4128-BFFE-CFF44F70153F}">
      <dsp:nvSpPr>
        <dsp:cNvPr id="0" name=""/>
        <dsp:cNvSpPr/>
      </dsp:nvSpPr>
      <dsp:spPr>
        <a:xfrm>
          <a:off x="266700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2332619"/>
        <a:ext cx="26670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5334000" cy="1738539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Caractérisation d’un signal</a:t>
          </a:r>
          <a:endParaRPr lang="fr-FR" sz="2200" kern="1200" noProof="0" dirty="0"/>
        </a:p>
      </dsp:txBody>
      <dsp:txXfrm rot="-10800000">
        <a:off x="0" y="808"/>
        <a:ext cx="53340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611036"/>
        <a:ext cx="2667000" cy="519823"/>
      </dsp:txXfrm>
    </dsp:sp>
    <dsp:sp modelId="{3EC7D028-ECEA-492B-A6F1-68E9B57B69C6}">
      <dsp:nvSpPr>
        <dsp:cNvPr id="0" name=""/>
        <dsp:cNvSpPr/>
      </dsp:nvSpPr>
      <dsp:spPr>
        <a:xfrm>
          <a:off x="266700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611036"/>
        <a:ext cx="2667000" cy="519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53340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3</a:t>
          </a:r>
          <a:endParaRPr lang="fr-FR" sz="2200" kern="1200" noProof="0" dirty="0"/>
        </a:p>
      </dsp:txBody>
      <dsp:txXfrm>
        <a:off x="0" y="3443976"/>
        <a:ext cx="53340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4031779"/>
        <a:ext cx="2667000" cy="519979"/>
      </dsp:txXfrm>
    </dsp:sp>
    <dsp:sp modelId="{0F0AC827-ACAE-4C23-875D-A4B53006A73F}">
      <dsp:nvSpPr>
        <dsp:cNvPr id="0" name=""/>
        <dsp:cNvSpPr/>
      </dsp:nvSpPr>
      <dsp:spPr>
        <a:xfrm>
          <a:off x="266700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4031779"/>
        <a:ext cx="26670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5334000" cy="1738539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2</a:t>
          </a:r>
          <a:endParaRPr lang="fr-FR" sz="2200" kern="1200" noProof="0" dirty="0"/>
        </a:p>
      </dsp:txBody>
      <dsp:txXfrm rot="-10800000">
        <a:off x="0" y="1722392"/>
        <a:ext cx="53340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2332619"/>
        <a:ext cx="2667000" cy="519823"/>
      </dsp:txXfrm>
    </dsp:sp>
    <dsp:sp modelId="{A6EE397C-6C28-4128-BFFE-CFF44F70153F}">
      <dsp:nvSpPr>
        <dsp:cNvPr id="0" name=""/>
        <dsp:cNvSpPr/>
      </dsp:nvSpPr>
      <dsp:spPr>
        <a:xfrm>
          <a:off x="266700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2332619"/>
        <a:ext cx="26670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5334000" cy="1738539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1</a:t>
          </a:r>
          <a:endParaRPr lang="fr-FR" sz="2200" kern="1200" noProof="0" dirty="0"/>
        </a:p>
      </dsp:txBody>
      <dsp:txXfrm rot="-10800000">
        <a:off x="0" y="808"/>
        <a:ext cx="53340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611036"/>
        <a:ext cx="2667000" cy="519823"/>
      </dsp:txXfrm>
    </dsp:sp>
    <dsp:sp modelId="{3EC7D028-ECEA-492B-A6F1-68E9B57B69C6}">
      <dsp:nvSpPr>
        <dsp:cNvPr id="0" name=""/>
        <dsp:cNvSpPr/>
      </dsp:nvSpPr>
      <dsp:spPr>
        <a:xfrm>
          <a:off x="266700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611036"/>
        <a:ext cx="2667000" cy="519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30/10/2014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30/10/2014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2">
                    <a:lumMod val="25000"/>
                  </a:schemeClr>
                </a:solidFill>
              </a:rPr>
              <a:t>Raphaël ARROUAS</a:t>
            </a: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de Fourier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Premier estimateur sur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dirty="0" smtClean="0"/>
                  <a:t> échantillons.</a:t>
                </a: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Analyse 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705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Levinson-Durbin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1487488" y="285293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27648" y="285293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des coefficients AR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28048" y="2636912"/>
            <a:ext cx="38164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/>
              <a:t>Disposition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2862639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spectrale : enjeux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3631270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5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Deux grandes classes de méthodes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 smtClean="0"/>
              <a:t>Méthodes non-paramétriques</a:t>
            </a:r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noProof="1" smtClean="0"/>
              <a:t>On ne fait pas d’hypothèses sur la source du signal</a:t>
            </a:r>
          </a:p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noProof="1" smtClean="0"/>
              <a:t>Méthodes paramétriques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noProof="1" smtClean="0"/>
              <a:t>On utilise un modèle de production pour le signal</a:t>
            </a:r>
          </a:p>
          <a:p>
            <a:r>
              <a:rPr lang="fr-FR" noProof="1" smtClean="0"/>
              <a:t>On cherche à en déterminer les paramètres</a:t>
            </a:r>
          </a:p>
          <a:p>
            <a:r>
              <a:rPr lang="fr-FR" noProof="1" smtClean="0"/>
              <a:t>Le spectre est facilement déduit du modèle et de ses paramètres</a:t>
            </a:r>
          </a:p>
        </p:txBody>
      </p:sp>
    </p:spTree>
    <p:extLst>
      <p:ext uri="{BB962C8B-B14F-4D97-AF65-F5344CB8AC3E}">
        <p14:creationId xmlns:p14="http://schemas.microsoft.com/office/powerpoint/2010/main" val="20099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Analyse non-paramétrique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74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smtClean="0"/>
              <a:t>non-paramétrique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graal : la DSP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L’historique : </a:t>
            </a:r>
            <a:r>
              <a:rPr lang="fr-FR" dirty="0" smtClean="0"/>
              <a:t>le </a:t>
            </a:r>
            <a:r>
              <a:rPr lang="fr-FR" dirty="0" err="1" smtClean="0"/>
              <a:t>périodogramme</a:t>
            </a: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La transformée de Fourier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Variantes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graal : la DSP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Définition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Coefficients d’autocorrélation : 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im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La DSP représente la puissance du signal pour chaque fréquence</a:t>
                </a:r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Différentes manières d’estimer ces quantités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  <a:blipFill rotWithShape="0">
                <a:blip r:embed="rId2"/>
                <a:stretch>
                  <a:fillRect l="-430" t="-17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8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L’historique : </a:t>
            </a:r>
            <a:r>
              <a:rPr lang="fr-FR" dirty="0" err="1"/>
              <a:t>périodogramme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Un estimateur de la DSP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𝑟𝑖𝑜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𝑓𝑘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Estimateur biaisé</a:t>
                </a:r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9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On utilise un estimateur de l’autocorrélation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Ce </a:t>
                </a:r>
                <a:r>
                  <a:rPr lang="fr-FR" dirty="0" smtClean="0"/>
                  <a:t>qui nous donne un estimateur de la DSP :</a:t>
                </a:r>
                <a:endParaRPr lang="fr-FR" dirty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sub>
                      </m:sSub>
                      <m:d>
                        <m:d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de Fourier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Transformée de Fourier continue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𝑓𝑡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Transformée de Fourier discrète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Propriétés de calcul intéressantes : </a:t>
                </a:r>
                <a:r>
                  <a:rPr lang="fr-FR" i="1" dirty="0" smtClean="0"/>
                  <a:t>inversion, linéarité, convolution, produit, conjugaison, changements d’échelle, périodicité, etc.</a:t>
                </a:r>
              </a:p>
              <a:p>
                <a:pPr marL="0" indent="0" algn="ctr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 </a:t>
                </a:r>
                <a:r>
                  <a:rPr lang="fr-FR" dirty="0" smtClean="0"/>
                  <a:t>Puissant outil théorique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25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3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243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Cambria Math</vt:lpstr>
      <vt:lpstr>Franklin Gothic Medium</vt:lpstr>
      <vt:lpstr>Wingdings</vt:lpstr>
      <vt:lpstr>MedicalHealth_16x9</vt:lpstr>
      <vt:lpstr>Analyse spectrale</vt:lpstr>
      <vt:lpstr>L’analyse spectrale : enjeux</vt:lpstr>
      <vt:lpstr>Deux grandes classes de méthodes</vt:lpstr>
      <vt:lpstr>Analyse non-paramétrique</vt:lpstr>
      <vt:lpstr>Analyse non-paramétrique</vt:lpstr>
      <vt:lpstr>Le graal : la DSP</vt:lpstr>
      <vt:lpstr>L’historique : périodogramme</vt:lpstr>
      <vt:lpstr>Le corrélogramme</vt:lpstr>
      <vt:lpstr>La transformée de Fourier</vt:lpstr>
      <vt:lpstr>La transformée de Fourier</vt:lpstr>
      <vt:lpstr>Analyse paramétrique</vt:lpstr>
      <vt:lpstr>Analyse parametrique</vt:lpstr>
      <vt:lpstr>Disposition deux contenus avec tableau</vt:lpstr>
      <vt:lpstr>Disposition deux contenus avec graphique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2014-10-30T17:30:58Z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