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1"/>
  </p:notesMasterIdLst>
  <p:handoutMasterIdLst>
    <p:handoutMasterId r:id="rId22"/>
  </p:handoutMasterIdLst>
  <p:sldIdLst>
    <p:sldId id="256" r:id="rId3"/>
    <p:sldId id="258" r:id="rId4"/>
    <p:sldId id="260" r:id="rId5"/>
    <p:sldId id="267" r:id="rId6"/>
    <p:sldId id="270" r:id="rId7"/>
    <p:sldId id="271" r:id="rId8"/>
    <p:sldId id="273" r:id="rId9"/>
    <p:sldId id="272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17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s-ES"/>
              <a:t>04/11/2014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s-ES"/>
              <a:t>04/11/2014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Électrocardiogramme" title="Medical pictur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s-ES"/>
              <a:t>04/11/2014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s-ES"/>
              <a:t>04/11/2014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s-ES"/>
              <a:t>04/11/2014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de sec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s-ES"/>
              <a:t>04/11/2014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00584"/>
            <a:ext cx="10058400" cy="132588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s-ES"/>
              <a:t>04/11/2014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s-ES"/>
              <a:t>04/11/2014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s-ES"/>
              <a:t>04/11/2014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81760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s-ES"/>
              <a:pPr/>
              <a:t>04/11/2014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Wingdings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80000"/>
        <a:buFont typeface="Wingdings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80000"/>
        <a:buFont typeface="Wingdings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80000"/>
        <a:buFont typeface="Wingdings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80000"/>
        <a:buFont typeface="Wingdings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672">
          <p15:clr>
            <a:srgbClr val="F26B43"/>
          </p15:clr>
        </p15:guide>
        <p15:guide id="4" pos="7008">
          <p15:clr>
            <a:srgbClr val="F26B43"/>
          </p15:clr>
        </p15:guide>
        <p15:guide id="5" orient="horz" pos="1152">
          <p15:clr>
            <a:srgbClr val="F26B43"/>
          </p15:clr>
        </p15:guide>
        <p15:guide id="6" orient="horz" pos="4032">
          <p15:clr>
            <a:srgbClr val="F26B43"/>
          </p15:clr>
        </p15:guide>
        <p15:guide id="7" pos="960">
          <p15:clr>
            <a:srgbClr val="F26B43"/>
          </p15:clr>
        </p15:guide>
        <p15:guide id="8" pos="6720">
          <p15:clr>
            <a:srgbClr val="F26B43"/>
          </p15:clr>
        </p15:guide>
        <p15:guide id="9" pos="384">
          <p15:clr>
            <a:srgbClr val="F26B43"/>
          </p15:clr>
        </p15:guide>
        <p15:guide id="10" orient="horz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08992" y="188640"/>
            <a:ext cx="4098175" cy="317738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Analyse spectrale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608992" y="4797152"/>
            <a:ext cx="3254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Raphaël …</a:t>
            </a:r>
          </a:p>
          <a:p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Etienne OUSS</a:t>
            </a:r>
          </a:p>
          <a:p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Antoine VILLEDIEU de TORCY</a:t>
            </a:r>
            <a:endParaRPr lang="fr-FR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Levinson-Durbin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6800" y="1700808"/>
            <a:ext cx="10573816" cy="4575175"/>
          </a:xfrm>
        </p:spPr>
        <p:txBody>
          <a:bodyPr>
            <a:normAutofit/>
          </a:bodyPr>
          <a:lstStyle/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Application sur </a:t>
            </a:r>
            <a:r>
              <a:rPr lang="fr-FR" dirty="0" smtClean="0"/>
              <a:t>son de flute :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1" t="3217" r="6642" b="3794"/>
          <a:stretch/>
        </p:blipFill>
        <p:spPr>
          <a:xfrm>
            <a:off x="1919536" y="2060848"/>
            <a:ext cx="8712968" cy="4752528"/>
          </a:xfrm>
          <a:prstGeom prst="rect">
            <a:avLst/>
          </a:prstGeom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342386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Levinson-Durbin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6800" y="1700808"/>
            <a:ext cx="10573816" cy="4575175"/>
          </a:xfrm>
        </p:spPr>
        <p:txBody>
          <a:bodyPr>
            <a:normAutofit/>
          </a:bodyPr>
          <a:lstStyle/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Application sur signal réel </a:t>
            </a:r>
            <a:r>
              <a:rPr lang="fr-FR" dirty="0" smtClean="0"/>
              <a:t>: </a:t>
            </a:r>
            <a:endParaRPr lang="fr-FR" dirty="0"/>
          </a:p>
        </p:txBody>
      </p:sp>
      <p:grpSp>
        <p:nvGrpSpPr>
          <p:cNvPr id="10" name="Groupe 9"/>
          <p:cNvGrpSpPr/>
          <p:nvPr/>
        </p:nvGrpSpPr>
        <p:grpSpPr>
          <a:xfrm>
            <a:off x="1066800" y="3249731"/>
            <a:ext cx="13897544" cy="1477328"/>
            <a:chOff x="911424" y="2788066"/>
            <a:chExt cx="13897544" cy="1477328"/>
          </a:xfrm>
        </p:grpSpPr>
        <p:sp>
          <p:nvSpPr>
            <p:cNvPr id="7" name="ZoneTexte 6"/>
            <p:cNvSpPr txBox="1"/>
            <p:nvPr/>
          </p:nvSpPr>
          <p:spPr>
            <a:xfrm>
              <a:off x="911424" y="2788066"/>
              <a:ext cx="799288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Voix : </a:t>
              </a:r>
            </a:p>
            <a:p>
              <a:endParaRPr lang="fr-FR" dirty="0" smtClean="0"/>
            </a:p>
            <a:p>
              <a:r>
                <a:rPr lang="fr-FR" dirty="0"/>
                <a:t>	</a:t>
              </a:r>
              <a:r>
                <a:rPr lang="fr-FR" dirty="0" smtClean="0"/>
                <a:t>- dépend voyelle /consonne</a:t>
              </a:r>
              <a:endParaRPr lang="fr-FR" dirty="0" smtClean="0"/>
            </a:p>
            <a:p>
              <a:r>
                <a:rPr lang="fr-FR" dirty="0"/>
                <a:t>	</a:t>
              </a:r>
              <a:r>
                <a:rPr lang="fr-FR" dirty="0" smtClean="0"/>
                <a:t>- spectre plus complexe</a:t>
              </a:r>
            </a:p>
            <a:p>
              <a:r>
                <a:rPr lang="fr-FR" dirty="0"/>
                <a:t>	</a:t>
              </a:r>
              <a:endParaRPr lang="fr-FR" dirty="0" smtClean="0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6816080" y="3203564"/>
              <a:ext cx="799288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	</a:t>
              </a:r>
              <a:r>
                <a:rPr lang="fr-FR" dirty="0" smtClean="0"/>
                <a:t>détection de l’enveloppe spectrale</a:t>
              </a:r>
            </a:p>
            <a:p>
              <a:r>
                <a:rPr lang="fr-FR" dirty="0"/>
                <a:t>	</a:t>
              </a:r>
              <a:r>
                <a:rPr lang="fr-FR" dirty="0" smtClean="0"/>
                <a:t>distinction voyelle consonne</a:t>
              </a:r>
            </a:p>
            <a:p>
              <a:r>
                <a:rPr lang="fr-FR" dirty="0"/>
                <a:t>	</a:t>
              </a:r>
              <a:endParaRPr lang="fr-FR" dirty="0" smtClean="0"/>
            </a:p>
          </p:txBody>
        </p:sp>
        <p:sp>
          <p:nvSpPr>
            <p:cNvPr id="9" name="Flèche droite 8"/>
            <p:cNvSpPr/>
            <p:nvPr/>
          </p:nvSpPr>
          <p:spPr>
            <a:xfrm>
              <a:off x="5807968" y="3284984"/>
              <a:ext cx="1584176" cy="24174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13517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Levinson-Durbin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6800" y="1700808"/>
            <a:ext cx="10573816" cy="4575175"/>
          </a:xfrm>
        </p:spPr>
        <p:txBody>
          <a:bodyPr>
            <a:normAutofit/>
          </a:bodyPr>
          <a:lstStyle/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Application sur </a:t>
            </a:r>
            <a:r>
              <a:rPr lang="fr-FR" dirty="0" smtClean="0"/>
              <a:t>voix :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1" t="207" r="5811" b="2138"/>
          <a:stretch/>
        </p:blipFill>
        <p:spPr>
          <a:xfrm>
            <a:off x="1919536" y="2006010"/>
            <a:ext cx="8424936" cy="4825934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4" name="ZoneTexte 3"/>
          <p:cNvSpPr txBox="1"/>
          <p:nvPr/>
        </p:nvSpPr>
        <p:spPr>
          <a:xfrm>
            <a:off x="5849652" y="1821344"/>
            <a:ext cx="1254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consonne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9071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Levinson-Durbin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25489" y="1700808"/>
            <a:ext cx="10573816" cy="4575175"/>
          </a:xfrm>
        </p:spPr>
        <p:txBody>
          <a:bodyPr>
            <a:normAutofit/>
          </a:bodyPr>
          <a:lstStyle/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Application sur </a:t>
            </a:r>
            <a:r>
              <a:rPr lang="fr-FR" dirty="0" smtClean="0"/>
              <a:t>voix :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6" t="2714" r="5983" b="3562"/>
          <a:stretch/>
        </p:blipFill>
        <p:spPr>
          <a:xfrm>
            <a:off x="1991544" y="2060848"/>
            <a:ext cx="8424936" cy="4728281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5" name="ZoneTexte 4"/>
          <p:cNvSpPr txBox="1"/>
          <p:nvPr/>
        </p:nvSpPr>
        <p:spPr>
          <a:xfrm>
            <a:off x="5808340" y="1784823"/>
            <a:ext cx="165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indéterminé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2168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Levinson-Durbin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25489" y="1700808"/>
            <a:ext cx="10573816" cy="4575175"/>
          </a:xfrm>
        </p:spPr>
        <p:txBody>
          <a:bodyPr>
            <a:normAutofit/>
          </a:bodyPr>
          <a:lstStyle/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Application sur </a:t>
            </a:r>
            <a:r>
              <a:rPr lang="fr-FR" dirty="0" smtClean="0"/>
              <a:t>voix :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1" t="1765" r="6178" b="4321"/>
          <a:stretch/>
        </p:blipFill>
        <p:spPr>
          <a:xfrm>
            <a:off x="1847528" y="2060847"/>
            <a:ext cx="8568952" cy="4751873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5" name="ZoneTexte 4"/>
          <p:cNvSpPr txBox="1"/>
          <p:nvPr/>
        </p:nvSpPr>
        <p:spPr>
          <a:xfrm>
            <a:off x="5849652" y="182134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voyelle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743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Levinson-Durbin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49221" y="1700808"/>
            <a:ext cx="10573816" cy="4575175"/>
          </a:xfrm>
        </p:spPr>
        <p:txBody>
          <a:bodyPr>
            <a:normAutofit/>
          </a:bodyPr>
          <a:lstStyle/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Application sur </a:t>
            </a:r>
            <a:r>
              <a:rPr lang="fr-FR" dirty="0" smtClean="0"/>
              <a:t>voix :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4" t="1420" r="5043" b="3080"/>
          <a:stretch/>
        </p:blipFill>
        <p:spPr>
          <a:xfrm>
            <a:off x="2207568" y="2060848"/>
            <a:ext cx="8496944" cy="4748293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5" name="ZoneTexte 4"/>
          <p:cNvSpPr txBox="1"/>
          <p:nvPr/>
        </p:nvSpPr>
        <p:spPr>
          <a:xfrm>
            <a:off x="5951984" y="188818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consonne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051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Levinson-Durbin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25489" y="1700808"/>
            <a:ext cx="10573816" cy="4575175"/>
          </a:xfrm>
        </p:spPr>
        <p:txBody>
          <a:bodyPr>
            <a:normAutofit/>
          </a:bodyPr>
          <a:lstStyle/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Application sur </a:t>
            </a:r>
            <a:r>
              <a:rPr lang="fr-FR" dirty="0" smtClean="0"/>
              <a:t>voix :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5" t="-859" r="7520" b="4728"/>
          <a:stretch/>
        </p:blipFill>
        <p:spPr>
          <a:xfrm>
            <a:off x="2171937" y="1988840"/>
            <a:ext cx="8280920" cy="4765434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5" name="ZoneTexte 4"/>
          <p:cNvSpPr txBox="1"/>
          <p:nvPr/>
        </p:nvSpPr>
        <p:spPr>
          <a:xfrm>
            <a:off x="5807968" y="191683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indéterminé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524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Levinson-Durbin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25489" y="1700808"/>
            <a:ext cx="10573816" cy="4575175"/>
          </a:xfrm>
        </p:spPr>
        <p:txBody>
          <a:bodyPr>
            <a:normAutofit/>
          </a:bodyPr>
          <a:lstStyle/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Application sur </a:t>
            </a:r>
            <a:r>
              <a:rPr lang="fr-FR" dirty="0" smtClean="0"/>
              <a:t>voix :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5" t="1051" r="6780" b="951"/>
          <a:stretch/>
        </p:blipFill>
        <p:spPr>
          <a:xfrm>
            <a:off x="2387588" y="2060848"/>
            <a:ext cx="8136904" cy="4719404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5" name="ZoneTexte 4"/>
          <p:cNvSpPr txBox="1"/>
          <p:nvPr/>
        </p:nvSpPr>
        <p:spPr>
          <a:xfrm>
            <a:off x="5951984" y="188818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voyelle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966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Levinson-Durbin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25489" y="1700808"/>
            <a:ext cx="10573816" cy="4575175"/>
          </a:xfrm>
        </p:spPr>
        <p:txBody>
          <a:bodyPr>
            <a:normAutofit/>
          </a:bodyPr>
          <a:lstStyle/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Application sur </a:t>
            </a:r>
            <a:r>
              <a:rPr lang="fr-FR" dirty="0" smtClean="0"/>
              <a:t>voix :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5" t="1051" r="6780" b="951"/>
          <a:stretch/>
        </p:blipFill>
        <p:spPr>
          <a:xfrm>
            <a:off x="2387588" y="2060848"/>
            <a:ext cx="8136904" cy="4719404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5" name="ZoneTexte 4"/>
          <p:cNvSpPr txBox="1"/>
          <p:nvPr/>
        </p:nvSpPr>
        <p:spPr>
          <a:xfrm>
            <a:off x="5951984" y="188818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voyelle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527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Analyse </a:t>
            </a:r>
            <a:r>
              <a:rPr lang="fr-FR" dirty="0" err="1" smtClean="0"/>
              <a:t>parametrique</a:t>
            </a:r>
            <a:r>
              <a:rPr lang="fr-FR" dirty="0"/>
              <a:t> : </a:t>
            </a:r>
            <a:r>
              <a:rPr lang="fr-FR" sz="2800" dirty="0"/>
              <a:t>Algorithme de </a:t>
            </a:r>
            <a:r>
              <a:rPr lang="fr-FR" sz="2800" dirty="0" err="1"/>
              <a:t>Levinson-Durbin</a:t>
            </a:r>
            <a:r>
              <a:rPr lang="fr-FR" sz="2800" dirty="0"/>
              <a:t>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Méthode :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Intérêts : </a:t>
            </a:r>
          </a:p>
        </p:txBody>
      </p:sp>
      <p:sp>
        <p:nvSpPr>
          <p:cNvPr id="4" name="Flèche droite 3"/>
          <p:cNvSpPr/>
          <p:nvPr/>
        </p:nvSpPr>
        <p:spPr>
          <a:xfrm>
            <a:off x="4834317" y="4158272"/>
            <a:ext cx="108012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2711624" y="2755087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Modèle de signal AR :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6281970" y="3840623"/>
            <a:ext cx="48432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fr-FR" dirty="0" smtClean="0"/>
              <a:t>Estimation de l’</a:t>
            </a:r>
            <a:r>
              <a:rPr lang="fr-FR" dirty="0" err="1" smtClean="0"/>
              <a:t>auto-corrélation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2. Résolution des équations de </a:t>
            </a:r>
            <a:r>
              <a:rPr lang="fr-FR" dirty="0" err="1" smtClean="0"/>
              <a:t>Yule</a:t>
            </a:r>
            <a:r>
              <a:rPr lang="fr-FR" dirty="0" smtClean="0"/>
              <a:t>-Walker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5511698" y="2558866"/>
                <a:ext cx="2322239" cy="7561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698" y="2558866"/>
                <a:ext cx="2322239" cy="75616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ZoneTexte 7"/>
          <p:cNvSpPr txBox="1"/>
          <p:nvPr/>
        </p:nvSpPr>
        <p:spPr>
          <a:xfrm>
            <a:off x="2711624" y="4091356"/>
            <a:ext cx="1755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Par récurrence :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1795119" y="5591957"/>
                <a:ext cx="401706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fr-FR" dirty="0" smtClean="0"/>
                  <a:t>Complexité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 smtClean="0"/>
              </a:p>
              <a:p>
                <a:pPr marL="285750" indent="-285750">
                  <a:buFontTx/>
                  <a:buChar char="-"/>
                </a:pPr>
                <a:r>
                  <a:rPr lang="fr-FR" dirty="0" smtClean="0"/>
                  <a:t>Ordre  p donne les ordres inférieurs</a:t>
                </a:r>
                <a:endParaRPr lang="fr-FR" dirty="0"/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19" y="5591957"/>
                <a:ext cx="4017062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1062" t="-4717" b="-141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space réservé du contenu 2"/>
          <p:cNvSpPr txBox="1">
            <a:spLocks/>
          </p:cNvSpPr>
          <p:nvPr/>
        </p:nvSpPr>
        <p:spPr>
          <a:xfrm>
            <a:off x="6960096" y="5124496"/>
            <a:ext cx="4495118" cy="934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Wingdings" pitchFamily="2" charset="2"/>
              <a:buChar char="§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68680" indent="-182563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80000"/>
              <a:buFont typeface="Wingdings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80000"/>
              <a:buFont typeface="Wingdings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80000"/>
              <a:buFont typeface="Wingdings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80000"/>
              <a:buFont typeface="Wingdings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Inconvénients :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14" name="ZoneTexte 13"/>
          <p:cNvSpPr txBox="1"/>
          <p:nvPr/>
        </p:nvSpPr>
        <p:spPr>
          <a:xfrm>
            <a:off x="7231215" y="5565709"/>
            <a:ext cx="3196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smtClean="0"/>
              <a:t>Estimation de la corrélation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fenêtrage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862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Levinson-Durbin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10573816" cy="4575175"/>
          </a:xfrm>
        </p:spPr>
        <p:txBody>
          <a:bodyPr>
            <a:normAutofit/>
          </a:bodyPr>
          <a:lstStyle/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Performances de l’algorithme :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343472" y="2636912"/>
            <a:ext cx="71287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smtClean="0"/>
              <a:t>Détection de un sin :  p &gt; 3</a:t>
            </a:r>
          </a:p>
          <a:p>
            <a:pPr marL="285750" indent="-285750">
              <a:buFontTx/>
              <a:buChar char="-"/>
            </a:pP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Séparation de deux sin : 100% pour p &gt; 300   et 63% pour p = 250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Enveloppe :  e &gt; 0,305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Détection de 20 partiels :  p &gt; 200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Bruit rose : e &gt; 0,367 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862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Levinson-Durbin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6800" y="1700808"/>
            <a:ext cx="10573816" cy="4575175"/>
          </a:xfrm>
        </p:spPr>
        <p:txBody>
          <a:bodyPr>
            <a:normAutofit/>
          </a:bodyPr>
          <a:lstStyle/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Performances de l’algorithme (suite) :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066800" y="4140623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smtClean="0"/>
              <a:t>Sinusoïde + bruit :</a:t>
            </a:r>
          </a:p>
          <a:p>
            <a:pPr marL="285750" indent="-285750">
              <a:buFontTx/>
              <a:buChar char="-"/>
            </a:pPr>
            <a:endParaRPr lang="fr-FR" dirty="0" smtClean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6" t="2922" r="6343" b="3595"/>
          <a:stretch/>
        </p:blipFill>
        <p:spPr>
          <a:xfrm>
            <a:off x="3359696" y="2159532"/>
            <a:ext cx="8280920" cy="4608512"/>
          </a:xfrm>
          <a:prstGeom prst="rect">
            <a:avLst/>
          </a:prstGeom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1978410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Levinson-Durbin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6800" y="1700808"/>
            <a:ext cx="10573816" cy="4575175"/>
          </a:xfrm>
        </p:spPr>
        <p:txBody>
          <a:bodyPr>
            <a:normAutofit/>
          </a:bodyPr>
          <a:lstStyle/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Performances de l’algorithme (suite) :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066800" y="3938150"/>
            <a:ext cx="2436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fr-FR" dirty="0" smtClean="0"/>
              <a:t>Nombre de points variable :</a:t>
            </a:r>
          </a:p>
          <a:p>
            <a:pPr marL="285750" indent="-285750">
              <a:buFontTx/>
              <a:buChar char="-"/>
            </a:pPr>
            <a:endParaRPr lang="fr-FR" dirty="0" smtClean="0"/>
          </a:p>
        </p:txBody>
      </p:sp>
      <p:grpSp>
        <p:nvGrpSpPr>
          <p:cNvPr id="12" name="Groupe 11"/>
          <p:cNvGrpSpPr/>
          <p:nvPr/>
        </p:nvGrpSpPr>
        <p:grpSpPr>
          <a:xfrm>
            <a:off x="3431704" y="2060848"/>
            <a:ext cx="8489583" cy="4677934"/>
            <a:chOff x="3431704" y="2060848"/>
            <a:chExt cx="8489583" cy="4677934"/>
          </a:xfrm>
        </p:grpSpPr>
        <p:pic>
          <p:nvPicPr>
            <p:cNvPr id="6" name="Imag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26" t="2547" r="6956" b="3832"/>
            <a:stretch/>
          </p:blipFill>
          <p:spPr>
            <a:xfrm>
              <a:off x="3431704" y="2060848"/>
              <a:ext cx="8489583" cy="4677934"/>
            </a:xfrm>
            <a:prstGeom prst="rect">
              <a:avLst/>
            </a:prstGeom>
            <a:effectLst>
              <a:softEdge rad="50800"/>
            </a:effectLst>
          </p:spPr>
        </p:pic>
        <p:sp>
          <p:nvSpPr>
            <p:cNvPr id="4" name="Rectangle 3"/>
            <p:cNvSpPr/>
            <p:nvPr/>
          </p:nvSpPr>
          <p:spPr>
            <a:xfrm>
              <a:off x="3647728" y="2708920"/>
              <a:ext cx="144016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647728" y="5085184"/>
              <a:ext cx="144016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456040" y="5074637"/>
              <a:ext cx="144016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456040" y="2708920"/>
              <a:ext cx="144016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264352" y="5074637"/>
              <a:ext cx="144016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224227" y="2708920"/>
              <a:ext cx="144016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71259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Levinson-Durbin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6800" y="1700808"/>
            <a:ext cx="10573816" cy="4575175"/>
          </a:xfrm>
        </p:spPr>
        <p:txBody>
          <a:bodyPr>
            <a:normAutofit/>
          </a:bodyPr>
          <a:lstStyle/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Performances de l’algorithme (suite) :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767408" y="4077072"/>
            <a:ext cx="2694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fr-FR" dirty="0" smtClean="0"/>
              <a:t>Fréquence variable :</a:t>
            </a:r>
          </a:p>
          <a:p>
            <a:pPr marL="285750" indent="-285750">
              <a:buFontTx/>
              <a:buChar char="-"/>
            </a:pPr>
            <a:endParaRPr lang="fr-FR" dirty="0" smtClean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0" t="2775" r="7345" b="5497"/>
          <a:stretch/>
        </p:blipFill>
        <p:spPr>
          <a:xfrm>
            <a:off x="3338709" y="2060848"/>
            <a:ext cx="8517931" cy="4703045"/>
          </a:xfrm>
          <a:prstGeom prst="rect">
            <a:avLst/>
          </a:prstGeom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122371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Levinson-Durbin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6800" y="1700808"/>
            <a:ext cx="10573816" cy="4575175"/>
          </a:xfrm>
        </p:spPr>
        <p:txBody>
          <a:bodyPr>
            <a:normAutofit/>
          </a:bodyPr>
          <a:lstStyle/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Performances de l’algorithme (suite) :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767408" y="4077072"/>
            <a:ext cx="2694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fr-FR" dirty="0" smtClean="0"/>
              <a:t>Amplitude variable :</a:t>
            </a:r>
          </a:p>
          <a:p>
            <a:pPr marL="285750" indent="-285750">
              <a:buFontTx/>
              <a:buChar char="-"/>
            </a:pPr>
            <a:endParaRPr lang="fr-FR" dirty="0" smtClean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60" t="2913" r="7281" b="5712"/>
          <a:stretch/>
        </p:blipFill>
        <p:spPr>
          <a:xfrm>
            <a:off x="3359695" y="2060848"/>
            <a:ext cx="8441653" cy="4680520"/>
          </a:xfrm>
          <a:prstGeom prst="rect">
            <a:avLst/>
          </a:prstGeom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569882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Levinson-Durbin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6800" y="1700808"/>
            <a:ext cx="10573816" cy="4575175"/>
          </a:xfrm>
        </p:spPr>
        <p:txBody>
          <a:bodyPr>
            <a:normAutofit/>
          </a:bodyPr>
          <a:lstStyle/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Application sur signal réel </a:t>
            </a:r>
            <a:r>
              <a:rPr lang="fr-FR" dirty="0" smtClean="0"/>
              <a:t>: </a:t>
            </a:r>
            <a:endParaRPr lang="fr-FR" dirty="0"/>
          </a:p>
        </p:txBody>
      </p:sp>
      <p:grpSp>
        <p:nvGrpSpPr>
          <p:cNvPr id="10" name="Groupe 9"/>
          <p:cNvGrpSpPr/>
          <p:nvPr/>
        </p:nvGrpSpPr>
        <p:grpSpPr>
          <a:xfrm>
            <a:off x="1343472" y="3249731"/>
            <a:ext cx="13897544" cy="1477328"/>
            <a:chOff x="911424" y="2788066"/>
            <a:chExt cx="13897544" cy="1477328"/>
          </a:xfrm>
        </p:grpSpPr>
        <p:sp>
          <p:nvSpPr>
            <p:cNvPr id="7" name="ZoneTexte 6"/>
            <p:cNvSpPr txBox="1"/>
            <p:nvPr/>
          </p:nvSpPr>
          <p:spPr>
            <a:xfrm>
              <a:off x="911424" y="2788066"/>
              <a:ext cx="799288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Son de flute : </a:t>
              </a:r>
            </a:p>
            <a:p>
              <a:endParaRPr lang="fr-FR" dirty="0" smtClean="0"/>
            </a:p>
            <a:p>
              <a:r>
                <a:rPr lang="fr-FR" dirty="0"/>
                <a:t>	</a:t>
              </a:r>
              <a:r>
                <a:rPr lang="fr-FR" dirty="0" smtClean="0"/>
                <a:t>- </a:t>
              </a:r>
              <a:r>
                <a:rPr lang="fr-FR" dirty="0" smtClean="0"/>
                <a:t>harmoniques bien déterminées</a:t>
              </a:r>
            </a:p>
            <a:p>
              <a:r>
                <a:rPr lang="fr-FR" dirty="0"/>
                <a:t>	</a:t>
              </a:r>
              <a:r>
                <a:rPr lang="fr-FR" dirty="0" smtClean="0"/>
                <a:t>- pas de bruit</a:t>
              </a:r>
            </a:p>
            <a:p>
              <a:r>
                <a:rPr lang="fr-FR" dirty="0"/>
                <a:t>	</a:t>
              </a:r>
              <a:endParaRPr lang="fr-FR" dirty="0" smtClean="0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6816080" y="3203564"/>
              <a:ext cx="79928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	</a:t>
              </a:r>
              <a:r>
                <a:rPr lang="fr-FR" dirty="0" smtClean="0"/>
                <a:t>détection de f0 (et multiples)</a:t>
              </a:r>
            </a:p>
            <a:p>
              <a:r>
                <a:rPr lang="fr-FR" dirty="0"/>
                <a:t>	</a:t>
              </a:r>
              <a:endParaRPr lang="fr-FR" dirty="0" smtClean="0"/>
            </a:p>
          </p:txBody>
        </p:sp>
        <p:sp>
          <p:nvSpPr>
            <p:cNvPr id="9" name="Flèche droite 8"/>
            <p:cNvSpPr/>
            <p:nvPr/>
          </p:nvSpPr>
          <p:spPr>
            <a:xfrm>
              <a:off x="5807968" y="3284984"/>
              <a:ext cx="1584176" cy="24174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034030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Levinson-Durbin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6800" y="1700808"/>
            <a:ext cx="10573816" cy="4575175"/>
          </a:xfrm>
        </p:spPr>
        <p:txBody>
          <a:bodyPr>
            <a:normAutofit/>
          </a:bodyPr>
          <a:lstStyle/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Application sur </a:t>
            </a:r>
            <a:r>
              <a:rPr lang="fr-FR" dirty="0" smtClean="0"/>
              <a:t>son de flute :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6" t="2355" r="8066" b="5796"/>
          <a:stretch/>
        </p:blipFill>
        <p:spPr>
          <a:xfrm>
            <a:off x="1958591" y="1988840"/>
            <a:ext cx="8673913" cy="4764544"/>
          </a:xfrm>
          <a:prstGeom prst="rect">
            <a:avLst/>
          </a:prstGeom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320194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dicalHealth_16x9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edicalHealth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MedicalHealth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MedicalHealth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45A98EF-AFBD-4156-994E-8E0D8893B9B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217</Words>
  <Application>Microsoft Office PowerPoint</Application>
  <PresentationFormat>Grand écran</PresentationFormat>
  <Paragraphs>92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Cambria Math</vt:lpstr>
      <vt:lpstr>Franklin Gothic Medium</vt:lpstr>
      <vt:lpstr>Wingdings</vt:lpstr>
      <vt:lpstr>MedicalHealth_16x9</vt:lpstr>
      <vt:lpstr>Analyse spectrale</vt:lpstr>
      <vt:lpstr>Analyse parametrique : Algorithme de Levinson-Durbin </vt:lpstr>
      <vt:lpstr>Levinson-Durbin</vt:lpstr>
      <vt:lpstr>Levinson-Durbin</vt:lpstr>
      <vt:lpstr>Levinson-Durbin</vt:lpstr>
      <vt:lpstr>Levinson-Durbin</vt:lpstr>
      <vt:lpstr>Levinson-Durbin</vt:lpstr>
      <vt:lpstr>Levinson-Durbin</vt:lpstr>
      <vt:lpstr>Levinson-Durbin</vt:lpstr>
      <vt:lpstr>Levinson-Durbin</vt:lpstr>
      <vt:lpstr>Levinson-Durbin</vt:lpstr>
      <vt:lpstr>Levinson-Durbin</vt:lpstr>
      <vt:lpstr>Levinson-Durbin</vt:lpstr>
      <vt:lpstr>Levinson-Durbin</vt:lpstr>
      <vt:lpstr>Levinson-Durbin</vt:lpstr>
      <vt:lpstr>Levinson-Durbin</vt:lpstr>
      <vt:lpstr>Levinson-Durbin</vt:lpstr>
      <vt:lpstr>Levinson-Durbin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2014-10-29T17:29:33Z</dcterms:created>
  <dcterms:modified xsi:type="dcterms:W3CDTF">2014-11-04T12:18:52Z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TC029010249991</vt:lpwstr>
  </property>
</Properties>
</file>