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2"/>
  </p:notesMasterIdLst>
  <p:sldIdLst>
    <p:sldId id="256" r:id="rId2"/>
    <p:sldId id="257" r:id="rId3"/>
    <p:sldId id="258" r:id="rId4"/>
    <p:sldId id="314" r:id="rId5"/>
    <p:sldId id="315" r:id="rId6"/>
    <p:sldId id="259" r:id="rId7"/>
    <p:sldId id="261" r:id="rId8"/>
    <p:sldId id="262" r:id="rId9"/>
    <p:sldId id="316" r:id="rId10"/>
    <p:sldId id="260" r:id="rId11"/>
    <p:sldId id="263" r:id="rId12"/>
    <p:sldId id="264" r:id="rId13"/>
    <p:sldId id="265" r:id="rId14"/>
    <p:sldId id="266" r:id="rId15"/>
    <p:sldId id="317" r:id="rId16"/>
    <p:sldId id="268" r:id="rId17"/>
    <p:sldId id="269" r:id="rId18"/>
    <p:sldId id="273" r:id="rId19"/>
    <p:sldId id="270" r:id="rId20"/>
    <p:sldId id="271" r:id="rId21"/>
    <p:sldId id="318" r:id="rId22"/>
    <p:sldId id="274" r:id="rId23"/>
    <p:sldId id="275" r:id="rId24"/>
    <p:sldId id="276" r:id="rId25"/>
    <p:sldId id="277" r:id="rId26"/>
    <p:sldId id="279" r:id="rId27"/>
    <p:sldId id="280" r:id="rId28"/>
    <p:sldId id="284" r:id="rId29"/>
    <p:sldId id="283" r:id="rId30"/>
    <p:sldId id="281" r:id="rId31"/>
    <p:sldId id="285" r:id="rId32"/>
    <p:sldId id="286" r:id="rId33"/>
    <p:sldId id="319" r:id="rId34"/>
    <p:sldId id="282" r:id="rId35"/>
    <p:sldId id="287" r:id="rId36"/>
    <p:sldId id="288" r:id="rId37"/>
    <p:sldId id="289" r:id="rId38"/>
    <p:sldId id="290" r:id="rId39"/>
    <p:sldId id="292" r:id="rId40"/>
    <p:sldId id="293" r:id="rId41"/>
    <p:sldId id="291" r:id="rId42"/>
    <p:sldId id="294" r:id="rId43"/>
    <p:sldId id="295" r:id="rId44"/>
    <p:sldId id="296" r:id="rId45"/>
    <p:sldId id="297" r:id="rId46"/>
    <p:sldId id="298" r:id="rId47"/>
    <p:sldId id="299" r:id="rId48"/>
    <p:sldId id="300" r:id="rId49"/>
    <p:sldId id="301" r:id="rId50"/>
    <p:sldId id="302" r:id="rId51"/>
    <p:sldId id="304" r:id="rId52"/>
    <p:sldId id="305" r:id="rId53"/>
    <p:sldId id="306" r:id="rId54"/>
    <p:sldId id="307" r:id="rId55"/>
    <p:sldId id="308" r:id="rId56"/>
    <p:sldId id="309" r:id="rId57"/>
    <p:sldId id="310" r:id="rId58"/>
    <p:sldId id="311" r:id="rId59"/>
    <p:sldId id="312" r:id="rId60"/>
    <p:sldId id="313" r:id="rId6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18" y="-3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A3F358-9282-4524-9C16-CCE1C9D9C0DA}" type="datetimeFigureOut">
              <a:rPr lang="fr-FR" smtClean="0"/>
              <a:t>30/10/2013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1C4A5-51D4-434D-9828-63FC09B80FBE}" type="slidenum">
              <a:rPr lang="fr-FR" smtClean="0"/>
              <a:t>‹N°›</a:t>
            </a:fld>
            <a:endParaRPr lang="fr-FR"/>
          </a:p>
        </p:txBody>
      </p:sp>
    </p:spTree>
    <p:extLst>
      <p:ext uri="{BB962C8B-B14F-4D97-AF65-F5344CB8AC3E}">
        <p14:creationId xmlns:p14="http://schemas.microsoft.com/office/powerpoint/2010/main" val="106516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91C1B0D0-1595-4416-9379-4F1B0884201C}" type="datetime1">
              <a:rPr lang="fr-FR" smtClean="0"/>
              <a:t>30/10/2013</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r>
              <a:rPr lang="fr-FR" smtClean="0"/>
              <a:t>Laurent Duval, Stéphane Rossignol - Supélec 2013</a:t>
            </a:r>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C0C72EF1-36A0-41C1-A75A-31A75AE56E82}"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85AB18A-3E86-4D3D-93DC-5CC2AD87BE14}" type="datetime1">
              <a:rPr lang="fr-FR" smtClean="0"/>
              <a:t>30/10/2013</a:t>
            </a:fld>
            <a:endParaRPr lang="fr-FR"/>
          </a:p>
        </p:txBody>
      </p:sp>
      <p:sp>
        <p:nvSpPr>
          <p:cNvPr id="5" name="Espace réservé du pied de page 4"/>
          <p:cNvSpPr>
            <a:spLocks noGrp="1"/>
          </p:cNvSpPr>
          <p:nvPr>
            <p:ph type="ftr" sz="quarter" idx="11"/>
          </p:nvPr>
        </p:nvSpPr>
        <p:spPr/>
        <p:txBody>
          <a:bodyPr/>
          <a:lstStyle>
            <a:extLst/>
          </a:lstStyle>
          <a:p>
            <a:r>
              <a:rPr lang="fr-FR" smtClean="0"/>
              <a:t>Laurent Duval, Stéphane Rossignol - Supélec 2013</a:t>
            </a:r>
            <a:endParaRPr lang="fr-FR"/>
          </a:p>
        </p:txBody>
      </p:sp>
      <p:sp>
        <p:nvSpPr>
          <p:cNvPr id="6" name="Espace réservé du numéro de diapositive 5"/>
          <p:cNvSpPr>
            <a:spLocks noGrp="1"/>
          </p:cNvSpPr>
          <p:nvPr>
            <p:ph type="sldNum" sz="quarter" idx="12"/>
          </p:nvPr>
        </p:nvSpPr>
        <p:spPr/>
        <p:txBody>
          <a:bodyPr/>
          <a:lstStyle>
            <a:extLst/>
          </a:lstStyle>
          <a:p>
            <a:fld id="{C0C72EF1-36A0-41C1-A75A-31A75AE56E8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521341B-917C-41C6-A101-046808EBDAE5}" type="datetime1">
              <a:rPr lang="fr-FR" smtClean="0"/>
              <a:t>30/10/2013</a:t>
            </a:fld>
            <a:endParaRPr lang="fr-FR"/>
          </a:p>
        </p:txBody>
      </p:sp>
      <p:sp>
        <p:nvSpPr>
          <p:cNvPr id="5" name="Espace réservé du pied de page 4"/>
          <p:cNvSpPr>
            <a:spLocks noGrp="1"/>
          </p:cNvSpPr>
          <p:nvPr>
            <p:ph type="ftr" sz="quarter" idx="11"/>
          </p:nvPr>
        </p:nvSpPr>
        <p:spPr/>
        <p:txBody>
          <a:bodyPr/>
          <a:lstStyle>
            <a:extLst/>
          </a:lstStyle>
          <a:p>
            <a:r>
              <a:rPr lang="fr-FR" smtClean="0"/>
              <a:t>Laurent Duval, Stéphane Rossignol - Supélec 2013</a:t>
            </a:r>
            <a:endParaRPr lang="fr-FR"/>
          </a:p>
        </p:txBody>
      </p:sp>
      <p:sp>
        <p:nvSpPr>
          <p:cNvPr id="6" name="Espace réservé du numéro de diapositive 5"/>
          <p:cNvSpPr>
            <a:spLocks noGrp="1"/>
          </p:cNvSpPr>
          <p:nvPr>
            <p:ph type="sldNum" sz="quarter" idx="12"/>
          </p:nvPr>
        </p:nvSpPr>
        <p:spPr/>
        <p:txBody>
          <a:bodyPr/>
          <a:lstStyle>
            <a:extLst/>
          </a:lstStyle>
          <a:p>
            <a:fld id="{C0C72EF1-36A0-41C1-A75A-31A75AE56E8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389A291-A9C5-4A98-B0EC-C7B9B02E3329}" type="datetime1">
              <a:rPr lang="fr-FR" smtClean="0"/>
              <a:t>30/10/2013</a:t>
            </a:fld>
            <a:endParaRPr lang="fr-FR"/>
          </a:p>
        </p:txBody>
      </p:sp>
      <p:sp>
        <p:nvSpPr>
          <p:cNvPr id="5" name="Espace réservé du pied de page 4"/>
          <p:cNvSpPr>
            <a:spLocks noGrp="1"/>
          </p:cNvSpPr>
          <p:nvPr>
            <p:ph type="ftr" sz="quarter" idx="11"/>
          </p:nvPr>
        </p:nvSpPr>
        <p:spPr/>
        <p:txBody>
          <a:bodyPr/>
          <a:lstStyle>
            <a:extLst/>
          </a:lstStyle>
          <a:p>
            <a:r>
              <a:rPr lang="fr-FR" smtClean="0"/>
              <a:t>Laurent Duval, Stéphane Rossignol - Supélec 2013</a:t>
            </a:r>
            <a:endParaRPr lang="fr-FR"/>
          </a:p>
        </p:txBody>
      </p:sp>
      <p:sp>
        <p:nvSpPr>
          <p:cNvPr id="6" name="Espace réservé du numéro de diapositive 5"/>
          <p:cNvSpPr>
            <a:spLocks noGrp="1"/>
          </p:cNvSpPr>
          <p:nvPr>
            <p:ph type="sldNum" sz="quarter" idx="12"/>
          </p:nvPr>
        </p:nvSpPr>
        <p:spPr/>
        <p:txBody>
          <a:bodyPr/>
          <a:lstStyle>
            <a:extLst/>
          </a:lstStyle>
          <a:p>
            <a:fld id="{C0C72EF1-36A0-41C1-A75A-31A75AE56E82}"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CED616EB-2662-46C7-9CB9-1645A8CCFD0B}" type="datetime1">
              <a:rPr lang="fr-FR" smtClean="0"/>
              <a:t>30/10/2013</a:t>
            </a:fld>
            <a:endParaRPr lang="fr-FR"/>
          </a:p>
        </p:txBody>
      </p:sp>
      <p:sp>
        <p:nvSpPr>
          <p:cNvPr id="5" name="Espace réservé du pied de page 4"/>
          <p:cNvSpPr>
            <a:spLocks noGrp="1"/>
          </p:cNvSpPr>
          <p:nvPr>
            <p:ph type="ftr" sz="quarter" idx="11"/>
          </p:nvPr>
        </p:nvSpPr>
        <p:spPr/>
        <p:txBody>
          <a:bodyPr/>
          <a:lstStyle>
            <a:extLst/>
          </a:lstStyle>
          <a:p>
            <a:r>
              <a:rPr lang="fr-FR" smtClean="0"/>
              <a:t>Laurent Duval, Stéphane Rossignol - Supélec 2013</a:t>
            </a:r>
            <a:endParaRPr lang="fr-FR"/>
          </a:p>
        </p:txBody>
      </p:sp>
      <p:sp>
        <p:nvSpPr>
          <p:cNvPr id="6" name="Espace réservé du numéro de diapositive 5"/>
          <p:cNvSpPr>
            <a:spLocks noGrp="1"/>
          </p:cNvSpPr>
          <p:nvPr>
            <p:ph type="sldNum" sz="quarter" idx="12"/>
          </p:nvPr>
        </p:nvSpPr>
        <p:spPr/>
        <p:txBody>
          <a:bodyPr/>
          <a:lstStyle>
            <a:extLst/>
          </a:lstStyle>
          <a:p>
            <a:fld id="{C0C72EF1-36A0-41C1-A75A-31A75AE56E82}"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4F45AB5-F657-432C-B2CE-3788F8DA2E93}" type="datetime1">
              <a:rPr lang="fr-FR" smtClean="0"/>
              <a:t>30/10/2013</a:t>
            </a:fld>
            <a:endParaRPr lang="fr-FR"/>
          </a:p>
        </p:txBody>
      </p:sp>
      <p:sp>
        <p:nvSpPr>
          <p:cNvPr id="6" name="Espace réservé du pied de page 5"/>
          <p:cNvSpPr>
            <a:spLocks noGrp="1"/>
          </p:cNvSpPr>
          <p:nvPr>
            <p:ph type="ftr" sz="quarter" idx="11"/>
          </p:nvPr>
        </p:nvSpPr>
        <p:spPr/>
        <p:txBody>
          <a:bodyPr/>
          <a:lstStyle>
            <a:extLst/>
          </a:lstStyle>
          <a:p>
            <a:r>
              <a:rPr lang="fr-FR" smtClean="0"/>
              <a:t>Laurent Duval, Stéphane Rossignol - Supélec 2013</a:t>
            </a:r>
            <a:endParaRPr lang="fr-FR"/>
          </a:p>
        </p:txBody>
      </p:sp>
      <p:sp>
        <p:nvSpPr>
          <p:cNvPr id="7" name="Espace réservé du numéro de diapositive 6"/>
          <p:cNvSpPr>
            <a:spLocks noGrp="1"/>
          </p:cNvSpPr>
          <p:nvPr>
            <p:ph type="sldNum" sz="quarter" idx="12"/>
          </p:nvPr>
        </p:nvSpPr>
        <p:spPr/>
        <p:txBody>
          <a:bodyPr/>
          <a:lstStyle>
            <a:extLst/>
          </a:lstStyle>
          <a:p>
            <a:fld id="{C0C72EF1-36A0-41C1-A75A-31A75AE56E82}"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36DCCF5-2212-46F5-BBCC-9CA14C1062A9}" type="datetime1">
              <a:rPr lang="fr-FR" smtClean="0"/>
              <a:t>30/10/2013</a:t>
            </a:fld>
            <a:endParaRPr lang="fr-FR"/>
          </a:p>
        </p:txBody>
      </p:sp>
      <p:sp>
        <p:nvSpPr>
          <p:cNvPr id="8" name="Espace réservé du pied de page 7"/>
          <p:cNvSpPr>
            <a:spLocks noGrp="1"/>
          </p:cNvSpPr>
          <p:nvPr>
            <p:ph type="ftr" sz="quarter" idx="11"/>
          </p:nvPr>
        </p:nvSpPr>
        <p:spPr/>
        <p:txBody>
          <a:bodyPr/>
          <a:lstStyle>
            <a:extLst/>
          </a:lstStyle>
          <a:p>
            <a:r>
              <a:rPr lang="fr-FR" smtClean="0"/>
              <a:t>Laurent Duval, Stéphane Rossignol - Supélec 2013</a:t>
            </a:r>
            <a:endParaRPr lang="fr-FR"/>
          </a:p>
        </p:txBody>
      </p:sp>
      <p:sp>
        <p:nvSpPr>
          <p:cNvPr id="9" name="Espace réservé du numéro de diapositive 8"/>
          <p:cNvSpPr>
            <a:spLocks noGrp="1"/>
          </p:cNvSpPr>
          <p:nvPr>
            <p:ph type="sldNum" sz="quarter" idx="12"/>
          </p:nvPr>
        </p:nvSpPr>
        <p:spPr/>
        <p:txBody>
          <a:bodyPr/>
          <a:lstStyle>
            <a:extLst/>
          </a:lstStyle>
          <a:p>
            <a:fld id="{C0C72EF1-36A0-41C1-A75A-31A75AE56E8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08599D31-BB5C-4C7B-8F92-A74B4A741C5D}" type="datetime1">
              <a:rPr lang="fr-FR" smtClean="0"/>
              <a:t>30/10/2013</a:t>
            </a:fld>
            <a:endParaRPr lang="fr-FR"/>
          </a:p>
        </p:txBody>
      </p:sp>
      <p:sp>
        <p:nvSpPr>
          <p:cNvPr id="4" name="Espace réservé du pied de page 3"/>
          <p:cNvSpPr>
            <a:spLocks noGrp="1"/>
          </p:cNvSpPr>
          <p:nvPr>
            <p:ph type="ftr" sz="quarter" idx="11"/>
          </p:nvPr>
        </p:nvSpPr>
        <p:spPr/>
        <p:txBody>
          <a:bodyPr/>
          <a:lstStyle>
            <a:extLst/>
          </a:lstStyle>
          <a:p>
            <a:r>
              <a:rPr lang="fr-FR" smtClean="0"/>
              <a:t>Laurent Duval, Stéphane Rossignol - Supélec 2013</a:t>
            </a:r>
            <a:endParaRPr lang="fr-FR"/>
          </a:p>
        </p:txBody>
      </p:sp>
      <p:sp>
        <p:nvSpPr>
          <p:cNvPr id="5" name="Espace réservé du numéro de diapositive 4"/>
          <p:cNvSpPr>
            <a:spLocks noGrp="1"/>
          </p:cNvSpPr>
          <p:nvPr>
            <p:ph type="sldNum" sz="quarter" idx="12"/>
          </p:nvPr>
        </p:nvSpPr>
        <p:spPr/>
        <p:txBody>
          <a:bodyPr/>
          <a:lstStyle>
            <a:extLst/>
          </a:lstStyle>
          <a:p>
            <a:fld id="{C0C72EF1-36A0-41C1-A75A-31A75AE56E82}"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6A9CF3D-E800-4FAE-927B-BB574D1E02C5}" type="datetime1">
              <a:rPr lang="fr-FR" smtClean="0"/>
              <a:t>30/10/2013</a:t>
            </a:fld>
            <a:endParaRPr lang="fr-FR"/>
          </a:p>
        </p:txBody>
      </p:sp>
      <p:sp>
        <p:nvSpPr>
          <p:cNvPr id="3" name="Espace réservé du pied de page 2"/>
          <p:cNvSpPr>
            <a:spLocks noGrp="1"/>
          </p:cNvSpPr>
          <p:nvPr>
            <p:ph type="ftr" sz="quarter" idx="11"/>
          </p:nvPr>
        </p:nvSpPr>
        <p:spPr/>
        <p:txBody>
          <a:bodyPr/>
          <a:lstStyle>
            <a:extLst/>
          </a:lstStyle>
          <a:p>
            <a:r>
              <a:rPr lang="fr-FR" smtClean="0"/>
              <a:t>Laurent Duval, Stéphane Rossignol - Supélec 2013</a:t>
            </a:r>
            <a:endParaRPr lang="fr-FR"/>
          </a:p>
        </p:txBody>
      </p:sp>
      <p:sp>
        <p:nvSpPr>
          <p:cNvPr id="4" name="Espace réservé du numéro de diapositive 3"/>
          <p:cNvSpPr>
            <a:spLocks noGrp="1"/>
          </p:cNvSpPr>
          <p:nvPr>
            <p:ph type="sldNum" sz="quarter" idx="12"/>
          </p:nvPr>
        </p:nvSpPr>
        <p:spPr/>
        <p:txBody>
          <a:bodyPr/>
          <a:lstStyle>
            <a:extLst/>
          </a:lstStyle>
          <a:p>
            <a:fld id="{C0C72EF1-36A0-41C1-A75A-31A75AE56E8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A746B02E-E8F8-4427-814A-AA9109F7015A}" type="datetime1">
              <a:rPr lang="fr-FR" smtClean="0"/>
              <a:t>30/10/2013</a:t>
            </a:fld>
            <a:endParaRPr lang="fr-FR"/>
          </a:p>
        </p:txBody>
      </p:sp>
      <p:sp>
        <p:nvSpPr>
          <p:cNvPr id="6" name="Espace réservé du pied de page 5"/>
          <p:cNvSpPr>
            <a:spLocks noGrp="1"/>
          </p:cNvSpPr>
          <p:nvPr>
            <p:ph type="ftr" sz="quarter" idx="11"/>
          </p:nvPr>
        </p:nvSpPr>
        <p:spPr/>
        <p:txBody>
          <a:bodyPr/>
          <a:lstStyle>
            <a:extLst/>
          </a:lstStyle>
          <a:p>
            <a:r>
              <a:rPr lang="fr-FR" smtClean="0"/>
              <a:t>Laurent Duval, Stéphane Rossignol - Supélec 2013</a:t>
            </a:r>
            <a:endParaRPr lang="fr-FR"/>
          </a:p>
        </p:txBody>
      </p:sp>
      <p:sp>
        <p:nvSpPr>
          <p:cNvPr id="7" name="Espace réservé du numéro de diapositive 6"/>
          <p:cNvSpPr>
            <a:spLocks noGrp="1"/>
          </p:cNvSpPr>
          <p:nvPr>
            <p:ph type="sldNum" sz="quarter" idx="12"/>
          </p:nvPr>
        </p:nvSpPr>
        <p:spPr/>
        <p:txBody>
          <a:bodyPr/>
          <a:lstStyle>
            <a:extLst/>
          </a:lstStyle>
          <a:p>
            <a:fld id="{C0C72EF1-36A0-41C1-A75A-31A75AE56E8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CDFAE649-970A-45C4-AAA5-488003F11656}" type="datetime1">
              <a:rPr lang="fr-FR" smtClean="0"/>
              <a:t>30/10/2013</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fr-FR" smtClean="0"/>
              <a:t>Laurent Duval, Stéphane Rossignol - Supélec 2013</a:t>
            </a:r>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C0C72EF1-36A0-41C1-A75A-31A75AE56E82}"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F044096-D1E8-4C8E-85AF-C35731C67F21}" type="datetime1">
              <a:rPr lang="fr-FR" smtClean="0"/>
              <a:t>30/10/2013</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fr-FR" smtClean="0"/>
              <a:t>Laurent Duval, Stéphane Rossignol - Supélec 2013</a:t>
            </a:r>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C72EF1-36A0-41C1-A75A-31A75AE56E8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Analyse Spectrale</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Vincent </a:t>
            </a:r>
            <a:r>
              <a:rPr lang="fr-FR" dirty="0" err="1" smtClean="0"/>
              <a:t>Wartelle</a:t>
            </a:r>
            <a:endParaRPr lang="fr-FR" dirty="0" smtClean="0"/>
          </a:p>
          <a:p>
            <a:r>
              <a:rPr lang="fr-FR" dirty="0" smtClean="0"/>
              <a:t>Guillaume </a:t>
            </a:r>
            <a:r>
              <a:rPr lang="fr-FR" dirty="0" err="1" smtClean="0"/>
              <a:t>Orvain</a:t>
            </a:r>
            <a:endParaRPr lang="fr-FR" dirty="0" smtClean="0"/>
          </a:p>
          <a:p>
            <a:r>
              <a:rPr lang="fr-FR" dirty="0" smtClean="0"/>
              <a:t>Raphael </a:t>
            </a:r>
            <a:r>
              <a:rPr lang="fr-FR" dirty="0" err="1" smtClean="0"/>
              <a:t>Arrouas</a:t>
            </a:r>
            <a:endParaRPr lang="fr-FR" dirty="0"/>
          </a:p>
        </p:txBody>
      </p:sp>
      <p:sp>
        <p:nvSpPr>
          <p:cNvPr id="5" name="Espace réservé du pied de page 4"/>
          <p:cNvSpPr>
            <a:spLocks noGrp="1"/>
          </p:cNvSpPr>
          <p:nvPr>
            <p:ph type="ftr" sz="quarter" idx="11"/>
          </p:nvPr>
        </p:nvSpPr>
        <p:spPr/>
        <p:txBody>
          <a:bodyPr/>
          <a:lstStyle/>
          <a:p>
            <a:r>
              <a:rPr lang="fr-FR" smtClean="0"/>
              <a:t>Laurent Duval, Stéphane Rossignol - Supélec 2013</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des scripts avec un fenêtrage</a:t>
            </a:r>
          </a:p>
          <a:p>
            <a:pPr lvl="1"/>
            <a:r>
              <a:rPr lang="fr-FR" dirty="0"/>
              <a:t>B</a:t>
            </a:r>
            <a:r>
              <a:rPr lang="fr-FR" dirty="0" smtClean="0"/>
              <a:t>artlett</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1058495" y="2657301"/>
            <a:ext cx="8085505" cy="4200699"/>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des scripts avec un fenêtrage</a:t>
            </a:r>
          </a:p>
          <a:p>
            <a:pPr lvl="1"/>
            <a:r>
              <a:rPr lang="fr-FR" dirty="0" err="1" smtClean="0"/>
              <a:t>Blackman</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1289399" y="2636912"/>
            <a:ext cx="7854601" cy="4221088"/>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C0C72EF1-36A0-41C1-A75A-31A75AE56E82}" type="slidenum">
              <a:rPr lang="fr-FR" smtClean="0"/>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des scripts avec un fenêtrage</a:t>
            </a:r>
          </a:p>
          <a:p>
            <a:pPr lvl="1"/>
            <a:r>
              <a:rPr lang="fr-FR" dirty="0" err="1" smtClean="0"/>
              <a:t>Hamming</a:t>
            </a:r>
            <a:endParaRPr lang="fr-FR" dirty="0" smtClean="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7170" name="Picture 2"/>
          <p:cNvPicPr>
            <a:picLocks noChangeAspect="1" noChangeArrowheads="1"/>
          </p:cNvPicPr>
          <p:nvPr/>
        </p:nvPicPr>
        <p:blipFill>
          <a:blip r:embed="rId2" cstate="print"/>
          <a:srcRect/>
          <a:stretch>
            <a:fillRect/>
          </a:stretch>
        </p:blipFill>
        <p:spPr bwMode="auto">
          <a:xfrm>
            <a:off x="1259632" y="2679218"/>
            <a:ext cx="7884368" cy="4178782"/>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des scripts avec un fenêtrage</a:t>
            </a:r>
          </a:p>
          <a:p>
            <a:pPr lvl="1"/>
            <a:r>
              <a:rPr lang="fr-FR" dirty="0" err="1" smtClean="0"/>
              <a:t>Hanning</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8194" name="Picture 2"/>
          <p:cNvPicPr>
            <a:picLocks noChangeAspect="1" noChangeArrowheads="1"/>
          </p:cNvPicPr>
          <p:nvPr/>
        </p:nvPicPr>
        <p:blipFill>
          <a:blip r:embed="rId2" cstate="print"/>
          <a:srcRect/>
          <a:stretch>
            <a:fillRect/>
          </a:stretch>
        </p:blipFill>
        <p:spPr bwMode="auto">
          <a:xfrm>
            <a:off x="1187624" y="2681407"/>
            <a:ext cx="7956375" cy="4176593"/>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des scripts avec un fenêtrage</a:t>
            </a:r>
          </a:p>
          <a:p>
            <a:pPr lvl="1"/>
            <a:r>
              <a:rPr lang="fr-FR" dirty="0" smtClean="0"/>
              <a:t>Triangle</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9218" name="Picture 2"/>
          <p:cNvPicPr>
            <a:picLocks noChangeAspect="1" noChangeArrowheads="1"/>
          </p:cNvPicPr>
          <p:nvPr/>
        </p:nvPicPr>
        <p:blipFill>
          <a:blip r:embed="rId2" cstate="print"/>
          <a:srcRect/>
          <a:stretch>
            <a:fillRect/>
          </a:stretch>
        </p:blipFill>
        <p:spPr bwMode="auto">
          <a:xfrm>
            <a:off x="1198023" y="2636913"/>
            <a:ext cx="7945978" cy="4221088"/>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0C72EF1-36A0-41C1-A75A-31A75AE56E82}" type="slidenum">
              <a:rPr lang="fr-FR" smtClean="0"/>
              <a:pPr/>
              <a:t>15</a:t>
            </a:fld>
            <a:endParaRPr lang="fr-FR"/>
          </a:p>
        </p:txBody>
      </p:sp>
      <p:sp>
        <p:nvSpPr>
          <p:cNvPr id="4" name="Titre 3"/>
          <p:cNvSpPr>
            <a:spLocks noGrp="1"/>
          </p:cNvSpPr>
          <p:nvPr>
            <p:ph type="title"/>
          </p:nvPr>
        </p:nvSpPr>
        <p:spPr>
          <a:xfrm>
            <a:off x="467544" y="2276872"/>
            <a:ext cx="8229600" cy="1143000"/>
          </a:xfrm>
        </p:spPr>
        <p:txBody>
          <a:bodyPr>
            <a:normAutofit fontScale="90000"/>
          </a:bodyPr>
          <a:lstStyle/>
          <a:p>
            <a:r>
              <a:rPr lang="fr-FR" dirty="0" smtClean="0"/>
              <a:t>Quelques comparaisons d’algorithmes et de performance</a:t>
            </a:r>
            <a:endParaRPr lang="fr-FR" dirty="0"/>
          </a:p>
        </p:txBody>
      </p:sp>
    </p:spTree>
    <p:extLst>
      <p:ext uri="{BB962C8B-B14F-4D97-AF65-F5344CB8AC3E}">
        <p14:creationId xmlns:p14="http://schemas.microsoft.com/office/powerpoint/2010/main" val="284843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Analyse par segments associés ou par signal entier.</a:t>
            </a:r>
            <a:endParaRPr lang="fr-FR" dirty="0"/>
          </a:p>
        </p:txBody>
      </p:sp>
      <p:sp>
        <p:nvSpPr>
          <p:cNvPr id="2" name="Titre 1"/>
          <p:cNvSpPr>
            <a:spLocks noGrp="1"/>
          </p:cNvSpPr>
          <p:nvPr>
            <p:ph type="title"/>
          </p:nvPr>
        </p:nvSpPr>
        <p:spPr/>
        <p:txBody>
          <a:bodyPr/>
          <a:lstStyle/>
          <a:p>
            <a:r>
              <a:rPr lang="fr-FR" dirty="0" smtClean="0"/>
              <a:t>Analyse non-paramétrique</a:t>
            </a:r>
            <a:endParaRPr lang="fr-FR" dirty="0"/>
          </a:p>
        </p:txBody>
      </p:sp>
      <p:pic>
        <p:nvPicPr>
          <p:cNvPr id="10242" name="Picture 2"/>
          <p:cNvPicPr>
            <a:picLocks noChangeAspect="1" noChangeArrowheads="1"/>
          </p:cNvPicPr>
          <p:nvPr/>
        </p:nvPicPr>
        <p:blipFill>
          <a:blip r:embed="rId2" cstate="print"/>
          <a:srcRect/>
          <a:stretch>
            <a:fillRect/>
          </a:stretch>
        </p:blipFill>
        <p:spPr bwMode="auto">
          <a:xfrm>
            <a:off x="1208668" y="2852936"/>
            <a:ext cx="7935331" cy="4005064"/>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Analyse de flute_ircam.wav</a:t>
            </a:r>
          </a:p>
          <a:p>
            <a:r>
              <a:rPr lang="fr-FR" dirty="0" smtClean="0"/>
              <a:t>Comparaison entre les algorithmes paramétriques</a:t>
            </a:r>
            <a:endParaRPr lang="fr-FR" dirty="0"/>
          </a:p>
        </p:txBody>
      </p:sp>
      <p:sp>
        <p:nvSpPr>
          <p:cNvPr id="2" name="Titre 1"/>
          <p:cNvSpPr>
            <a:spLocks noGrp="1"/>
          </p:cNvSpPr>
          <p:nvPr>
            <p:ph type="title"/>
          </p:nvPr>
        </p:nvSpPr>
        <p:spPr/>
        <p:txBody>
          <a:bodyPr/>
          <a:lstStyle/>
          <a:p>
            <a:r>
              <a:rPr lang="fr-FR" dirty="0" smtClean="0"/>
              <a:t>Analyse Paramétrique</a:t>
            </a:r>
            <a:endParaRPr lang="fr-FR" dirty="0"/>
          </a:p>
        </p:txBody>
      </p:sp>
      <p:pic>
        <p:nvPicPr>
          <p:cNvPr id="11266" name="Picture 2"/>
          <p:cNvPicPr>
            <a:picLocks noChangeAspect="1" noChangeArrowheads="1"/>
          </p:cNvPicPr>
          <p:nvPr/>
        </p:nvPicPr>
        <p:blipFill>
          <a:blip r:embed="rId2" cstate="print"/>
          <a:srcRect/>
          <a:stretch>
            <a:fillRect/>
          </a:stretch>
        </p:blipFill>
        <p:spPr bwMode="auto">
          <a:xfrm>
            <a:off x="1450186" y="2805533"/>
            <a:ext cx="7693814" cy="4052467"/>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On remarque que l’algorithme de </a:t>
            </a:r>
            <a:r>
              <a:rPr lang="fr-FR" dirty="0" err="1" smtClean="0"/>
              <a:t>Levinson</a:t>
            </a:r>
            <a:r>
              <a:rPr lang="fr-FR" dirty="0" smtClean="0"/>
              <a:t>-</a:t>
            </a:r>
            <a:r>
              <a:rPr lang="fr-FR" dirty="0" err="1" smtClean="0"/>
              <a:t>Durbin</a:t>
            </a:r>
            <a:r>
              <a:rPr lang="fr-FR" dirty="0" smtClean="0"/>
              <a:t> est très efficace dans la localisation des fréquences.</a:t>
            </a:r>
          </a:p>
          <a:p>
            <a:r>
              <a:rPr lang="fr-FR" dirty="0" smtClean="0"/>
              <a:t>L’algorithme de Prony est très pertinent.</a:t>
            </a:r>
          </a:p>
          <a:p>
            <a:endParaRPr lang="fr-FR" dirty="0" smtClean="0"/>
          </a:p>
          <a:p>
            <a:endParaRPr lang="fr-FR" dirty="0"/>
          </a:p>
        </p:txBody>
      </p:sp>
      <p:sp>
        <p:nvSpPr>
          <p:cNvPr id="2" name="Titre 1"/>
          <p:cNvSpPr>
            <a:spLocks noGrp="1"/>
          </p:cNvSpPr>
          <p:nvPr>
            <p:ph type="title"/>
          </p:nvPr>
        </p:nvSpPr>
        <p:spPr/>
        <p:txBody>
          <a:bodyPr/>
          <a:lstStyle/>
          <a:p>
            <a:r>
              <a:rPr lang="fr-FR" dirty="0" smtClean="0"/>
              <a:t>Analyse Paramétrique</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Analyse des signaux de M. Duval</a:t>
            </a:r>
          </a:p>
          <a:p>
            <a:r>
              <a:rPr lang="fr-FR" dirty="0" smtClean="0"/>
              <a:t>Comparaison entre les algorithmes paramétriques</a:t>
            </a:r>
          </a:p>
          <a:p>
            <a:endParaRPr lang="fr-FR" dirty="0"/>
          </a:p>
        </p:txBody>
      </p:sp>
      <p:sp>
        <p:nvSpPr>
          <p:cNvPr id="2" name="Titre 1"/>
          <p:cNvSpPr>
            <a:spLocks noGrp="1"/>
          </p:cNvSpPr>
          <p:nvPr>
            <p:ph type="title"/>
          </p:nvPr>
        </p:nvSpPr>
        <p:spPr/>
        <p:txBody>
          <a:bodyPr/>
          <a:lstStyle/>
          <a:p>
            <a:r>
              <a:rPr lang="fr-FR" dirty="0" smtClean="0"/>
              <a:t>Analyse non-paramétrique</a:t>
            </a:r>
            <a:endParaRPr lang="fr-FR" dirty="0"/>
          </a:p>
        </p:txBody>
      </p:sp>
      <p:pic>
        <p:nvPicPr>
          <p:cNvPr id="12290" name="Picture 2"/>
          <p:cNvPicPr>
            <a:picLocks noChangeAspect="1" noChangeArrowheads="1"/>
          </p:cNvPicPr>
          <p:nvPr/>
        </p:nvPicPr>
        <p:blipFill>
          <a:blip r:embed="rId2" cstate="print"/>
          <a:srcRect/>
          <a:stretch>
            <a:fillRect/>
          </a:stretch>
        </p:blipFill>
        <p:spPr bwMode="auto">
          <a:xfrm>
            <a:off x="1403648" y="2800399"/>
            <a:ext cx="7740352" cy="4057602"/>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du fenêtrage</a:t>
            </a:r>
          </a:p>
          <a:p>
            <a:endParaRPr lang="fr-FR" dirty="0" smtClean="0"/>
          </a:p>
          <a:p>
            <a:r>
              <a:rPr lang="fr-FR" dirty="0" smtClean="0"/>
              <a:t>Analyse par segments</a:t>
            </a:r>
          </a:p>
          <a:p>
            <a:endParaRPr lang="fr-FR" dirty="0" smtClean="0"/>
          </a:p>
          <a:p>
            <a:r>
              <a:rPr lang="fr-FR" dirty="0" smtClean="0"/>
              <a:t>Calcul des coefficients et minimisation de l’erreur pour les fonctions paramétriques</a:t>
            </a:r>
          </a:p>
          <a:p>
            <a:endParaRPr lang="fr-FR" dirty="0" smtClean="0"/>
          </a:p>
          <a:p>
            <a:r>
              <a:rPr lang="fr-FR" dirty="0" smtClean="0"/>
              <a:t>Analyse non paramétriques de signaux </a:t>
            </a:r>
            <a:r>
              <a:rPr lang="fr-FR" dirty="0" err="1" smtClean="0"/>
              <a:t>ultra-sonores</a:t>
            </a:r>
            <a:endParaRPr lang="fr-FR" dirty="0" smtClean="0"/>
          </a:p>
          <a:p>
            <a:endParaRPr lang="fr-FR" dirty="0" smtClean="0"/>
          </a:p>
          <a:p>
            <a:endParaRPr lang="fr-FR" dirty="0" smtClean="0"/>
          </a:p>
          <a:p>
            <a:endParaRPr lang="fr-FR" dirty="0"/>
          </a:p>
        </p:txBody>
      </p:sp>
      <p:sp>
        <p:nvSpPr>
          <p:cNvPr id="2" name="Titre 1"/>
          <p:cNvSpPr>
            <a:spLocks noGrp="1"/>
          </p:cNvSpPr>
          <p:nvPr>
            <p:ph type="title"/>
          </p:nvPr>
        </p:nvSpPr>
        <p:spPr/>
        <p:txBody>
          <a:bodyPr>
            <a:normAutofit/>
          </a:bodyPr>
          <a:lstStyle/>
          <a:p>
            <a:r>
              <a:rPr lang="fr-FR" dirty="0" smtClean="0"/>
              <a:t>Sommaire</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smtClean="0"/>
          </a:p>
          <a:p>
            <a:r>
              <a:rPr lang="fr-FR" dirty="0" smtClean="0"/>
              <a:t>On remarque que les algorithmes sont tout de suite moins adaptés</a:t>
            </a:r>
            <a:endParaRPr lang="fr-FR" dirty="0"/>
          </a:p>
        </p:txBody>
      </p:sp>
      <p:sp>
        <p:nvSpPr>
          <p:cNvPr id="2" name="Titre 1"/>
          <p:cNvSpPr>
            <a:spLocks noGrp="1"/>
          </p:cNvSpPr>
          <p:nvPr>
            <p:ph type="title"/>
          </p:nvPr>
        </p:nvSpPr>
        <p:spPr/>
        <p:txBody>
          <a:bodyPr/>
          <a:lstStyle/>
          <a:p>
            <a:r>
              <a:rPr lang="fr-FR" dirty="0" smtClean="0"/>
              <a:t>Analyse non-paramétrique</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21</a:t>
            </a:fld>
            <a:endParaRPr lang="fr-FR"/>
          </a:p>
        </p:txBody>
      </p:sp>
      <p:sp>
        <p:nvSpPr>
          <p:cNvPr id="4" name="Titre 3"/>
          <p:cNvSpPr>
            <a:spLocks noGrp="1"/>
          </p:cNvSpPr>
          <p:nvPr>
            <p:ph type="title"/>
          </p:nvPr>
        </p:nvSpPr>
        <p:spPr/>
        <p:txBody>
          <a:bodyPr/>
          <a:lstStyle/>
          <a:p>
            <a:endParaRPr lang="fr-FR"/>
          </a:p>
        </p:txBody>
      </p:sp>
      <p:sp>
        <p:nvSpPr>
          <p:cNvPr id="5" name="Titre 3"/>
          <p:cNvSpPr txBox="1">
            <a:spLocks/>
          </p:cNvSpPr>
          <p:nvPr/>
        </p:nvSpPr>
        <p:spPr>
          <a:xfrm>
            <a:off x="467544" y="2276872"/>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fr-FR" dirty="0" smtClean="0"/>
              <a:t>Etude de l’effet des ordres des modèles sur différents signaux</a:t>
            </a:r>
            <a:endParaRPr lang="fr-FR" dirty="0"/>
          </a:p>
        </p:txBody>
      </p:sp>
    </p:spTree>
    <p:extLst>
      <p:ext uri="{BB962C8B-B14F-4D97-AF65-F5344CB8AC3E}">
        <p14:creationId xmlns:p14="http://schemas.microsoft.com/office/powerpoint/2010/main" val="3769037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Signal utilisé : sinus de fréquence f = [400, 10kHz]. Fenêtre de Bartlett, largeur : 40ms.</a:t>
            </a:r>
            <a:endParaRPr lang="fr-FR" dirty="0"/>
          </a:p>
        </p:txBody>
      </p:sp>
      <p:sp>
        <p:nvSpPr>
          <p:cNvPr id="2" name="Titre 1"/>
          <p:cNvSpPr>
            <a:spLocks noGrp="1"/>
          </p:cNvSpPr>
          <p:nvPr>
            <p:ph type="title"/>
          </p:nvPr>
        </p:nvSpPr>
        <p:spPr/>
        <p:txBody>
          <a:bodyPr/>
          <a:lstStyle/>
          <a:p>
            <a:r>
              <a:rPr lang="fr-FR" dirty="0" smtClean="0"/>
              <a:t>Analyse Paramétrique</a:t>
            </a:r>
            <a:endParaRPr lang="fr-FR" dirty="0"/>
          </a:p>
        </p:txBody>
      </p:sp>
      <p:pic>
        <p:nvPicPr>
          <p:cNvPr id="17410" name="Picture 2"/>
          <p:cNvPicPr>
            <a:picLocks noChangeAspect="1" noChangeArrowheads="1"/>
          </p:cNvPicPr>
          <p:nvPr/>
        </p:nvPicPr>
        <p:blipFill>
          <a:blip r:embed="rId2" cstate="print"/>
          <a:srcRect/>
          <a:stretch>
            <a:fillRect/>
          </a:stretch>
        </p:blipFill>
        <p:spPr bwMode="auto">
          <a:xfrm>
            <a:off x="485800" y="2696856"/>
            <a:ext cx="8172400" cy="4161144"/>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Erreurs en fonction de p</a:t>
            </a:r>
            <a:br>
              <a:rPr lang="fr-FR" dirty="0" smtClean="0"/>
            </a:br>
            <a:endParaRPr lang="fr-FR" dirty="0"/>
          </a:p>
        </p:txBody>
      </p:sp>
      <p:pic>
        <p:nvPicPr>
          <p:cNvPr id="14338" name="Picture 2"/>
          <p:cNvPicPr>
            <a:picLocks noChangeAspect="1" noChangeArrowheads="1"/>
          </p:cNvPicPr>
          <p:nvPr/>
        </p:nvPicPr>
        <p:blipFill>
          <a:blip r:embed="rId2" cstate="print"/>
          <a:srcRect/>
          <a:stretch>
            <a:fillRect/>
          </a:stretch>
        </p:blipFill>
        <p:spPr bwMode="auto">
          <a:xfrm>
            <a:off x="40581" y="1484784"/>
            <a:ext cx="9103419" cy="4725145"/>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3 DSP optimisées</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53305" y="1556792"/>
            <a:ext cx="9197305" cy="4869161"/>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1"/>
            <a:r>
              <a:rPr lang="fr-FR" dirty="0" smtClean="0"/>
              <a:t>Sinus à f = 400Hz et à amplitude variable.</a:t>
            </a:r>
            <a:endParaRPr lang="fr-FR" dirty="0"/>
          </a:p>
        </p:txBody>
      </p:sp>
      <p:sp>
        <p:nvSpPr>
          <p:cNvPr id="2" name="Titre 1"/>
          <p:cNvSpPr>
            <a:spLocks noGrp="1"/>
          </p:cNvSpPr>
          <p:nvPr>
            <p:ph type="title"/>
          </p:nvPr>
        </p:nvSpPr>
        <p:spPr/>
        <p:txBody>
          <a:bodyPr>
            <a:normAutofit/>
          </a:bodyPr>
          <a:lstStyle/>
          <a:p>
            <a:r>
              <a:rPr lang="fr-FR" dirty="0" smtClean="0"/>
              <a:t>Nouveau signal : </a:t>
            </a:r>
            <a:endParaRPr lang="fr-FR" dirty="0"/>
          </a:p>
        </p:txBody>
      </p:sp>
      <p:pic>
        <p:nvPicPr>
          <p:cNvPr id="13315" name="Picture 3"/>
          <p:cNvPicPr>
            <a:picLocks noChangeAspect="1" noChangeArrowheads="1"/>
          </p:cNvPicPr>
          <p:nvPr/>
        </p:nvPicPr>
        <p:blipFill>
          <a:blip r:embed="rId2" cstate="print"/>
          <a:srcRect/>
          <a:stretch>
            <a:fillRect/>
          </a:stretch>
        </p:blipFill>
        <p:spPr bwMode="auto">
          <a:xfrm>
            <a:off x="0" y="2091025"/>
            <a:ext cx="9144000" cy="4766975"/>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Similitudes: taille de fenêtre</a:t>
            </a:r>
            <a:endParaRPr lang="fr-FR" dirty="0"/>
          </a:p>
        </p:txBody>
      </p:sp>
      <p:pic>
        <p:nvPicPr>
          <p:cNvPr id="16387" name="Picture 3"/>
          <p:cNvPicPr>
            <a:picLocks noChangeAspect="1" noChangeArrowheads="1"/>
          </p:cNvPicPr>
          <p:nvPr/>
        </p:nvPicPr>
        <p:blipFill>
          <a:blip r:embed="rId2" cstate="print"/>
          <a:srcRect/>
          <a:stretch>
            <a:fillRect/>
          </a:stretch>
        </p:blipFill>
        <p:spPr bwMode="auto">
          <a:xfrm>
            <a:off x="269776" y="2417237"/>
            <a:ext cx="8604448" cy="4440763"/>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26</a:t>
            </a:fld>
            <a:endParaRPr lang="fr-FR"/>
          </a:p>
        </p:txBody>
      </p:sp>
      <p:sp>
        <p:nvSpPr>
          <p:cNvPr id="7" name="Espace réservé du contenu 6"/>
          <p:cNvSpPr>
            <a:spLocks noGrp="1"/>
          </p:cNvSpPr>
          <p:nvPr>
            <p:ph idx="1"/>
          </p:nvPr>
        </p:nvSpPr>
        <p:spPr>
          <a:xfrm>
            <a:off x="457200" y="1481328"/>
            <a:ext cx="8229600" cy="4525963"/>
          </a:xfrm>
        </p:spPr>
        <p:txBody>
          <a:bodyPr/>
          <a:lstStyle/>
          <a:p>
            <a:r>
              <a:rPr lang="fr-FR" dirty="0" smtClean="0"/>
              <a:t>Evolution de l’erreur en fonction de la taille de la fenêtre: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Evolution de l’erreur en fonction de p: </a:t>
            </a:r>
          </a:p>
          <a:p>
            <a:pPr lvl="1"/>
            <a:r>
              <a:rPr lang="fr-FR" dirty="0" smtClean="0"/>
              <a:t>(On reprend le signal à fréquence variable)</a:t>
            </a:r>
          </a:p>
          <a:p>
            <a:pPr lvl="1">
              <a:buNone/>
            </a:pPr>
            <a:endParaRPr lang="fr-FR" dirty="0"/>
          </a:p>
        </p:txBody>
      </p:sp>
      <p:sp>
        <p:nvSpPr>
          <p:cNvPr id="2" name="Titre 1"/>
          <p:cNvSpPr>
            <a:spLocks noGrp="1"/>
          </p:cNvSpPr>
          <p:nvPr>
            <p:ph type="title"/>
          </p:nvPr>
        </p:nvSpPr>
        <p:spPr/>
        <p:txBody>
          <a:bodyPr>
            <a:normAutofit/>
          </a:bodyPr>
          <a:lstStyle/>
          <a:p>
            <a:r>
              <a:rPr lang="fr-FR" dirty="0" smtClean="0"/>
              <a:t>Optimisation de Prony</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27</a:t>
            </a:fld>
            <a:endParaRPr lang="fr-FR"/>
          </a:p>
        </p:txBody>
      </p:sp>
      <p:pic>
        <p:nvPicPr>
          <p:cNvPr id="18437" name="Picture 5"/>
          <p:cNvPicPr>
            <a:picLocks noChangeAspect="1" noChangeArrowheads="1"/>
          </p:cNvPicPr>
          <p:nvPr/>
        </p:nvPicPr>
        <p:blipFill>
          <a:blip r:embed="rId2" cstate="print"/>
          <a:srcRect/>
          <a:stretch>
            <a:fillRect/>
          </a:stretch>
        </p:blipFill>
        <p:spPr bwMode="auto">
          <a:xfrm>
            <a:off x="279819" y="2420888"/>
            <a:ext cx="8584363"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Evolution de l’erreur en fonction de n:</a:t>
            </a:r>
          </a:p>
        </p:txBody>
      </p:sp>
      <p:sp>
        <p:nvSpPr>
          <p:cNvPr id="2" name="Titre 1"/>
          <p:cNvSpPr>
            <a:spLocks noGrp="1"/>
          </p:cNvSpPr>
          <p:nvPr>
            <p:ph type="title"/>
          </p:nvPr>
        </p:nvSpPr>
        <p:spPr/>
        <p:txBody>
          <a:bodyPr>
            <a:normAutofit/>
          </a:bodyPr>
          <a:lstStyle/>
          <a:p>
            <a:r>
              <a:rPr lang="fr-FR" dirty="0" smtClean="0"/>
              <a:t>Optimisation de Prony</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28</a:t>
            </a:fld>
            <a:endParaRPr lang="fr-FR"/>
          </a:p>
        </p:txBody>
      </p:sp>
      <p:pic>
        <p:nvPicPr>
          <p:cNvPr id="19458" name="Picture 2"/>
          <p:cNvPicPr>
            <a:picLocks noChangeAspect="1" noChangeArrowheads="1"/>
          </p:cNvPicPr>
          <p:nvPr/>
        </p:nvPicPr>
        <p:blipFill>
          <a:blip r:embed="rId2" cstate="print"/>
          <a:srcRect/>
          <a:stretch>
            <a:fillRect/>
          </a:stretch>
        </p:blipFill>
        <p:spPr bwMode="auto">
          <a:xfrm>
            <a:off x="346116" y="2348880"/>
            <a:ext cx="8451768" cy="4509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DSP optimisée:</a:t>
            </a:r>
          </a:p>
        </p:txBody>
      </p:sp>
      <p:sp>
        <p:nvSpPr>
          <p:cNvPr id="2" name="Titre 1"/>
          <p:cNvSpPr>
            <a:spLocks noGrp="1"/>
          </p:cNvSpPr>
          <p:nvPr>
            <p:ph type="title"/>
          </p:nvPr>
        </p:nvSpPr>
        <p:spPr/>
        <p:txBody>
          <a:bodyPr>
            <a:normAutofit/>
          </a:bodyPr>
          <a:lstStyle/>
          <a:p>
            <a:r>
              <a:rPr lang="fr-FR" dirty="0" smtClean="0"/>
              <a:t>Optimisation de Prony</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29</a:t>
            </a:fld>
            <a:endParaRPr lang="fr-FR"/>
          </a:p>
        </p:txBody>
      </p:sp>
      <p:pic>
        <p:nvPicPr>
          <p:cNvPr id="6" name="Picture 2"/>
          <p:cNvPicPr>
            <a:picLocks noChangeAspect="1" noChangeArrowheads="1"/>
          </p:cNvPicPr>
          <p:nvPr/>
        </p:nvPicPr>
        <p:blipFill>
          <a:blip r:embed="rId2" cstate="print"/>
          <a:srcRect/>
          <a:stretch>
            <a:fillRect/>
          </a:stretch>
        </p:blipFill>
        <p:spPr bwMode="auto">
          <a:xfrm>
            <a:off x="283206" y="2276872"/>
            <a:ext cx="8577589" cy="4581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Signal utilisé pour l’analyse</a:t>
            </a:r>
          </a:p>
          <a:p>
            <a:pPr lvl="1"/>
            <a:r>
              <a:rPr lang="fr-FR" dirty="0" smtClean="0"/>
              <a:t>Sinus f = 100Hz, </a:t>
            </a:r>
            <a:r>
              <a:rPr lang="fr-FR" dirty="0" err="1"/>
              <a:t>F</a:t>
            </a:r>
            <a:r>
              <a:rPr lang="fr-FR" dirty="0" err="1" smtClean="0"/>
              <a:t>s</a:t>
            </a:r>
            <a:r>
              <a:rPr lang="fr-FR" dirty="0" smtClean="0"/>
              <a:t> = 10000Hz, fenêtre </a:t>
            </a:r>
            <a:r>
              <a:rPr lang="fr-FR" dirty="0" err="1" smtClean="0"/>
              <a:t>Blackman</a:t>
            </a:r>
            <a:endParaRPr lang="fr-FR" dirty="0" smtClean="0"/>
          </a:p>
        </p:txBody>
      </p:sp>
      <p:sp>
        <p:nvSpPr>
          <p:cNvPr id="2" name="Titre 1"/>
          <p:cNvSpPr>
            <a:spLocks noGrp="1"/>
          </p:cNvSpPr>
          <p:nvPr>
            <p:ph type="title"/>
          </p:nvPr>
        </p:nvSpPr>
        <p:spPr/>
        <p:txBody>
          <a:bodyPr>
            <a:normAutofit/>
          </a:bodyPr>
          <a:lstStyle/>
          <a:p>
            <a:r>
              <a:rPr lang="fr-FR" dirty="0" smtClean="0"/>
              <a:t>Influence du fenêtrage	</a:t>
            </a:r>
            <a:endParaRPr lang="fr-FR" dirty="0"/>
          </a:p>
        </p:txBody>
      </p:sp>
      <p:pic>
        <p:nvPicPr>
          <p:cNvPr id="1027" name="Picture 3"/>
          <p:cNvPicPr>
            <a:picLocks noChangeAspect="1" noChangeArrowheads="1"/>
          </p:cNvPicPr>
          <p:nvPr/>
        </p:nvPicPr>
        <p:blipFill>
          <a:blip r:embed="rId2" cstate="print"/>
          <a:srcRect/>
          <a:stretch>
            <a:fillRect/>
          </a:stretch>
        </p:blipFill>
        <p:spPr bwMode="auto">
          <a:xfrm>
            <a:off x="1115616" y="2996952"/>
            <a:ext cx="7272808" cy="3587918"/>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0C72EF1-36A0-41C1-A75A-31A75AE56E82}" type="slidenum">
              <a:rPr lang="fr-FR" smtClean="0"/>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Evolution de l’erreur en fonction de p: </a:t>
            </a:r>
          </a:p>
          <a:p>
            <a:pPr lvl="1"/>
            <a:endParaRPr lang="fr-FR" dirty="0" smtClean="0"/>
          </a:p>
          <a:p>
            <a:pPr lvl="1">
              <a:buNone/>
            </a:pPr>
            <a:endParaRPr lang="fr-FR" dirty="0"/>
          </a:p>
        </p:txBody>
      </p:sp>
      <p:sp>
        <p:nvSpPr>
          <p:cNvPr id="2" name="Titre 1"/>
          <p:cNvSpPr>
            <a:spLocks noGrp="1"/>
          </p:cNvSpPr>
          <p:nvPr>
            <p:ph type="title"/>
          </p:nvPr>
        </p:nvSpPr>
        <p:spPr/>
        <p:txBody>
          <a:bodyPr>
            <a:normAutofit/>
          </a:bodyPr>
          <a:lstStyle/>
          <a:p>
            <a:r>
              <a:rPr lang="fr-FR" dirty="0" smtClean="0"/>
              <a:t>Optimisation de MUSIC</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30</a:t>
            </a:fld>
            <a:endParaRPr lang="fr-FR"/>
          </a:p>
        </p:txBody>
      </p:sp>
      <p:pic>
        <p:nvPicPr>
          <p:cNvPr id="20482" name="Picture 2"/>
          <p:cNvPicPr>
            <a:picLocks noChangeAspect="1" noChangeArrowheads="1"/>
          </p:cNvPicPr>
          <p:nvPr/>
        </p:nvPicPr>
        <p:blipFill>
          <a:blip r:embed="rId2" cstate="print"/>
          <a:srcRect/>
          <a:stretch>
            <a:fillRect/>
          </a:stretch>
        </p:blipFill>
        <p:spPr bwMode="auto">
          <a:xfrm>
            <a:off x="413792" y="2370832"/>
            <a:ext cx="8316416" cy="4487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Evolution de l’erreur en fonction de n: </a:t>
            </a:r>
          </a:p>
          <a:p>
            <a:pPr lvl="1"/>
            <a:endParaRPr lang="fr-FR" dirty="0" smtClean="0"/>
          </a:p>
          <a:p>
            <a:pPr lvl="1">
              <a:buNone/>
            </a:pPr>
            <a:endParaRPr lang="fr-FR" dirty="0"/>
          </a:p>
        </p:txBody>
      </p:sp>
      <p:sp>
        <p:nvSpPr>
          <p:cNvPr id="2" name="Titre 1"/>
          <p:cNvSpPr>
            <a:spLocks noGrp="1"/>
          </p:cNvSpPr>
          <p:nvPr>
            <p:ph type="title"/>
          </p:nvPr>
        </p:nvSpPr>
        <p:spPr/>
        <p:txBody>
          <a:bodyPr>
            <a:normAutofit/>
          </a:bodyPr>
          <a:lstStyle/>
          <a:p>
            <a:r>
              <a:rPr lang="fr-FR" dirty="0" smtClean="0"/>
              <a:t>Optimisation de MUSIC</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31</a:t>
            </a:fld>
            <a:endParaRPr lang="fr-FR"/>
          </a:p>
        </p:txBody>
      </p:sp>
      <p:pic>
        <p:nvPicPr>
          <p:cNvPr id="21506" name="Picture 2"/>
          <p:cNvPicPr>
            <a:picLocks noChangeAspect="1" noChangeArrowheads="1"/>
          </p:cNvPicPr>
          <p:nvPr/>
        </p:nvPicPr>
        <p:blipFill>
          <a:blip r:embed="rId2" cstate="print"/>
          <a:srcRect/>
          <a:stretch>
            <a:fillRect/>
          </a:stretch>
        </p:blipFill>
        <p:spPr bwMode="auto">
          <a:xfrm>
            <a:off x="467489" y="2420888"/>
            <a:ext cx="8209023"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DSP optimisée:</a:t>
            </a:r>
          </a:p>
          <a:p>
            <a:pPr lvl="1"/>
            <a:endParaRPr lang="fr-FR" dirty="0" smtClean="0"/>
          </a:p>
          <a:p>
            <a:pPr lvl="1">
              <a:buNone/>
            </a:pPr>
            <a:endParaRPr lang="fr-FR" dirty="0"/>
          </a:p>
        </p:txBody>
      </p:sp>
      <p:sp>
        <p:nvSpPr>
          <p:cNvPr id="2" name="Titre 1"/>
          <p:cNvSpPr>
            <a:spLocks noGrp="1"/>
          </p:cNvSpPr>
          <p:nvPr>
            <p:ph type="title"/>
          </p:nvPr>
        </p:nvSpPr>
        <p:spPr/>
        <p:txBody>
          <a:bodyPr>
            <a:normAutofit/>
          </a:bodyPr>
          <a:lstStyle/>
          <a:p>
            <a:r>
              <a:rPr lang="fr-FR" dirty="0" smtClean="0"/>
              <a:t>Optimisation de MUSIC</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32</a:t>
            </a:fld>
            <a:endParaRPr lang="fr-FR"/>
          </a:p>
        </p:txBody>
      </p:sp>
      <p:pic>
        <p:nvPicPr>
          <p:cNvPr id="22530" name="Picture 2"/>
          <p:cNvPicPr>
            <a:picLocks noChangeAspect="1" noChangeArrowheads="1"/>
          </p:cNvPicPr>
          <p:nvPr/>
        </p:nvPicPr>
        <p:blipFill>
          <a:blip r:embed="rId2" cstate="print"/>
          <a:srcRect/>
          <a:stretch>
            <a:fillRect/>
          </a:stretch>
        </p:blipFill>
        <p:spPr bwMode="auto">
          <a:xfrm>
            <a:off x="374832" y="2420888"/>
            <a:ext cx="8394337"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33</a:t>
            </a:fld>
            <a:endParaRPr lang="fr-FR"/>
          </a:p>
        </p:txBody>
      </p:sp>
      <p:sp>
        <p:nvSpPr>
          <p:cNvPr id="4" name="Titre 3"/>
          <p:cNvSpPr>
            <a:spLocks noGrp="1"/>
          </p:cNvSpPr>
          <p:nvPr>
            <p:ph type="title"/>
          </p:nvPr>
        </p:nvSpPr>
        <p:spPr/>
        <p:txBody>
          <a:bodyPr/>
          <a:lstStyle/>
          <a:p>
            <a:endParaRPr lang="fr-FR"/>
          </a:p>
        </p:txBody>
      </p:sp>
      <p:sp>
        <p:nvSpPr>
          <p:cNvPr id="5" name="Titre 3"/>
          <p:cNvSpPr txBox="1">
            <a:spLocks/>
          </p:cNvSpPr>
          <p:nvPr/>
        </p:nvSpPr>
        <p:spPr>
          <a:xfrm>
            <a:off x="467544" y="2276872"/>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fr-FR" dirty="0" smtClean="0"/>
              <a:t>Application de ce qu’on vient d’étudier aux signaux ultrasonores</a:t>
            </a:r>
            <a:endParaRPr lang="fr-FR" dirty="0"/>
          </a:p>
        </p:txBody>
      </p:sp>
    </p:spTree>
    <p:extLst>
      <p:ext uri="{BB962C8B-B14F-4D97-AF65-F5344CB8AC3E}">
        <p14:creationId xmlns:p14="http://schemas.microsoft.com/office/powerpoint/2010/main" val="2272914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Idée : trouver les paramètres qui influent sur ces signaux</a:t>
            </a:r>
          </a:p>
          <a:p>
            <a:r>
              <a:rPr lang="fr-FR" dirty="0" smtClean="0"/>
              <a:t>Exemple de signal:</a:t>
            </a:r>
          </a:p>
        </p:txBody>
      </p:sp>
      <p:sp>
        <p:nvSpPr>
          <p:cNvPr id="2" name="Titre 1"/>
          <p:cNvSpPr>
            <a:spLocks noGrp="1"/>
          </p:cNvSpPr>
          <p:nvPr>
            <p:ph type="title"/>
          </p:nvPr>
        </p:nvSpPr>
        <p:spPr/>
        <p:txBody>
          <a:bodyPr>
            <a:normAutofit fontScale="90000"/>
          </a:bodyPr>
          <a:lstStyle/>
          <a:p>
            <a:r>
              <a:rPr lang="fr-FR" dirty="0" smtClean="0"/>
              <a:t>Etude de signaux ultrasonores</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34</a:t>
            </a:fld>
            <a:endParaRPr lang="fr-F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857" t="10000" r="7524" b="10000"/>
          <a:stretch/>
        </p:blipFill>
        <p:spPr bwMode="auto">
          <a:xfrm>
            <a:off x="1070499" y="2996952"/>
            <a:ext cx="7003002" cy="3861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DSP d’un tel signal (après fenêtrage centré sur le maximum du signal):</a:t>
            </a:r>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35</a:t>
            </a:fld>
            <a:endParaRPr lang="fr-FR"/>
          </a:p>
        </p:txBody>
      </p:sp>
      <p:sp>
        <p:nvSpPr>
          <p:cNvPr id="4" name="Titre 3"/>
          <p:cNvSpPr>
            <a:spLocks noGrp="1"/>
          </p:cNvSpPr>
          <p:nvPr>
            <p:ph type="title"/>
          </p:nvPr>
        </p:nvSpPr>
        <p:spPr/>
        <p:txBody>
          <a:bodyPr/>
          <a:lstStyle/>
          <a:p>
            <a:r>
              <a:rPr lang="fr-FR" dirty="0" smtClean="0"/>
              <a:t>Etude de signaux ultrasonores</a:t>
            </a:r>
            <a:endParaRPr lang="fr-F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51" t="10497" r="7905" b="10434"/>
          <a:stretch/>
        </p:blipFill>
        <p:spPr bwMode="auto">
          <a:xfrm>
            <a:off x="661118" y="2570719"/>
            <a:ext cx="7821764" cy="4287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0786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Idée : calculer la DSP des 166différents signaux, et les différencier entre elles</a:t>
            </a:r>
          </a:p>
          <a:p>
            <a:endParaRPr lang="fr-FR" dirty="0" smtClean="0"/>
          </a:p>
          <a:p>
            <a:r>
              <a:rPr lang="fr-FR" dirty="0" smtClean="0"/>
              <a:t>Paramètres retenus pour la différentiation :</a:t>
            </a:r>
            <a:br>
              <a:rPr lang="fr-FR" dirty="0" smtClean="0"/>
            </a:br>
            <a:r>
              <a:rPr lang="fr-FR" dirty="0" smtClean="0"/>
              <a:t>- max de la DSP</a:t>
            </a:r>
            <a:br>
              <a:rPr lang="fr-FR" dirty="0" smtClean="0"/>
            </a:br>
            <a:r>
              <a:rPr lang="fr-FR" dirty="0" smtClean="0"/>
              <a:t>- fréquence du max de la DSP</a:t>
            </a:r>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36</a:t>
            </a:fld>
            <a:endParaRPr lang="fr-FR"/>
          </a:p>
        </p:txBody>
      </p:sp>
      <p:sp>
        <p:nvSpPr>
          <p:cNvPr id="4" name="Titre 3"/>
          <p:cNvSpPr>
            <a:spLocks noGrp="1"/>
          </p:cNvSpPr>
          <p:nvPr>
            <p:ph type="title"/>
          </p:nvPr>
        </p:nvSpPr>
        <p:spPr/>
        <p:txBody>
          <a:bodyPr/>
          <a:lstStyle/>
          <a:p>
            <a:r>
              <a:rPr lang="fr-FR" dirty="0" smtClean="0"/>
              <a:t>Etude de signaux ultrasonores</a:t>
            </a:r>
            <a:endParaRPr lang="fr-FR" dirty="0"/>
          </a:p>
        </p:txBody>
      </p:sp>
    </p:spTree>
    <p:extLst>
      <p:ext uri="{BB962C8B-B14F-4D97-AF65-F5344CB8AC3E}">
        <p14:creationId xmlns:p14="http://schemas.microsoft.com/office/powerpoint/2010/main" val="581540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12776"/>
            <a:ext cx="8229600" cy="4525963"/>
          </a:xfrm>
        </p:spPr>
        <p:txBody>
          <a:bodyPr/>
          <a:lstStyle/>
          <a:p>
            <a:pPr marL="109728" indent="0">
              <a:buNone/>
            </a:pPr>
            <a:endParaRPr lang="fr-FR" dirty="0" smtClean="0"/>
          </a:p>
          <a:p>
            <a:r>
              <a:rPr lang="fr-FR" dirty="0" smtClean="0"/>
              <a:t>Résultats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37</a:t>
            </a:fld>
            <a:endParaRPr lang="fr-FR"/>
          </a:p>
        </p:txBody>
      </p:sp>
      <p:sp>
        <p:nvSpPr>
          <p:cNvPr id="4" name="Titre 3"/>
          <p:cNvSpPr>
            <a:spLocks noGrp="1"/>
          </p:cNvSpPr>
          <p:nvPr>
            <p:ph type="title"/>
          </p:nvPr>
        </p:nvSpPr>
        <p:spPr/>
        <p:txBody>
          <a:bodyPr/>
          <a:lstStyle/>
          <a:p>
            <a:r>
              <a:rPr lang="fr-FR" dirty="0" smtClean="0"/>
              <a:t>Etude de signaux ultrasonores</a:t>
            </a:r>
            <a:endParaRPr lang="fr-FR"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09" t="9820" r="8095" b="9418"/>
          <a:stretch/>
        </p:blipFill>
        <p:spPr bwMode="auto">
          <a:xfrm>
            <a:off x="881844" y="2774000"/>
            <a:ext cx="7380312" cy="40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192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Résultats :</a:t>
            </a:r>
          </a:p>
          <a:p>
            <a:r>
              <a:rPr lang="fr-FR" dirty="0" smtClean="0"/>
              <a:t>(ou visualisation en 3D!)</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38</a:t>
            </a:fld>
            <a:endParaRPr lang="fr-FR"/>
          </a:p>
        </p:txBody>
      </p:sp>
      <p:sp>
        <p:nvSpPr>
          <p:cNvPr id="4" name="Titre 3"/>
          <p:cNvSpPr>
            <a:spLocks noGrp="1"/>
          </p:cNvSpPr>
          <p:nvPr>
            <p:ph type="title"/>
          </p:nvPr>
        </p:nvSpPr>
        <p:spPr/>
        <p:txBody>
          <a:bodyPr/>
          <a:lstStyle/>
          <a:p>
            <a:r>
              <a:rPr lang="fr-FR" dirty="0" smtClean="0"/>
              <a:t>Etude de signaux ultrasonores</a:t>
            </a:r>
            <a:endParaRPr lang="fr-FR"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142" t="11175" r="7810" b="7724"/>
          <a:stretch/>
        </p:blipFill>
        <p:spPr bwMode="auto">
          <a:xfrm>
            <a:off x="755175" y="2664745"/>
            <a:ext cx="7633650" cy="419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130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2</a:t>
            </a:r>
            <a:r>
              <a:rPr lang="fr-FR" baseline="30000" dirty="0" smtClean="0"/>
              <a:t>ème</a:t>
            </a:r>
            <a:r>
              <a:rPr lang="fr-FR" dirty="0" smtClean="0"/>
              <a:t> type de signaux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39</a:t>
            </a:fld>
            <a:endParaRPr lang="fr-FR"/>
          </a:p>
        </p:txBody>
      </p:sp>
      <p:sp>
        <p:nvSpPr>
          <p:cNvPr id="4" name="Titre 3"/>
          <p:cNvSpPr>
            <a:spLocks noGrp="1"/>
          </p:cNvSpPr>
          <p:nvPr>
            <p:ph type="title"/>
          </p:nvPr>
        </p:nvSpPr>
        <p:spPr/>
        <p:txBody>
          <a:bodyPr/>
          <a:lstStyle/>
          <a:p>
            <a:r>
              <a:rPr lang="fr-FR" dirty="0" smtClean="0"/>
              <a:t>Etude de signaux ultrasonores</a:t>
            </a:r>
            <a:endParaRPr lang="fr-FR"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52" t="10159" r="7715" b="10265"/>
          <a:stretch/>
        </p:blipFill>
        <p:spPr bwMode="auto">
          <a:xfrm>
            <a:off x="743738" y="2644222"/>
            <a:ext cx="7656524" cy="4213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43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Influence des fenêtres sur la FFT</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pPr/>
              <a:t>4</a:t>
            </a:fld>
            <a:endParaRPr lang="fr-FR"/>
          </a:p>
        </p:txBody>
      </p:sp>
      <p:sp>
        <p:nvSpPr>
          <p:cNvPr id="4" name="Titre 3"/>
          <p:cNvSpPr>
            <a:spLocks noGrp="1"/>
          </p:cNvSpPr>
          <p:nvPr>
            <p:ph type="title"/>
          </p:nvPr>
        </p:nvSpPr>
        <p:spPr/>
        <p:txBody>
          <a:bodyPr/>
          <a:lstStyle/>
          <a:p>
            <a:r>
              <a:rPr lang="fr-FR" dirty="0" smtClean="0"/>
              <a:t>Influence du fenêtrage</a:t>
            </a:r>
            <a:endParaRPr lang="fr-FR" dirty="0"/>
          </a:p>
        </p:txBody>
      </p:sp>
      <p:pic>
        <p:nvPicPr>
          <p:cNvPr id="1026" name="Picture 2"/>
          <p:cNvPicPr>
            <a:picLocks noChangeAspect="1" noChangeArrowheads="1"/>
          </p:cNvPicPr>
          <p:nvPr/>
        </p:nvPicPr>
        <p:blipFill>
          <a:blip r:embed="rId2" cstate="print"/>
          <a:srcRect l="10235" t="12422" r="7857" b="10798"/>
          <a:stretch>
            <a:fillRect/>
          </a:stretch>
        </p:blipFill>
        <p:spPr bwMode="auto">
          <a:xfrm>
            <a:off x="588236" y="2348880"/>
            <a:ext cx="8555763" cy="4509119"/>
          </a:xfrm>
          <a:prstGeom prst="rect">
            <a:avLst/>
          </a:prstGeom>
          <a:noFill/>
          <a:ln w="9525">
            <a:noFill/>
            <a:miter lim="800000"/>
            <a:headEnd/>
            <a:tailEnd/>
          </a:ln>
        </p:spPr>
      </p:pic>
    </p:spTree>
    <p:extLst>
      <p:ext uri="{BB962C8B-B14F-4D97-AF65-F5344CB8AC3E}">
        <p14:creationId xmlns:p14="http://schemas.microsoft.com/office/powerpoint/2010/main" val="1849630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Et leur DSP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40</a:t>
            </a:fld>
            <a:endParaRPr lang="fr-FR"/>
          </a:p>
        </p:txBody>
      </p:sp>
      <p:sp>
        <p:nvSpPr>
          <p:cNvPr id="4" name="Titre 3"/>
          <p:cNvSpPr>
            <a:spLocks noGrp="1"/>
          </p:cNvSpPr>
          <p:nvPr>
            <p:ph type="title"/>
          </p:nvPr>
        </p:nvSpPr>
        <p:spPr>
          <a:xfrm>
            <a:off x="457200" y="332656"/>
            <a:ext cx="8229600" cy="1143000"/>
          </a:xfrm>
        </p:spPr>
        <p:txBody>
          <a:bodyPr/>
          <a:lstStyle/>
          <a:p>
            <a:r>
              <a:rPr lang="fr-FR" dirty="0" smtClean="0"/>
              <a:t>Etude de signaux aléatoires</a:t>
            </a:r>
            <a:endParaRPr lang="fr-FR"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00" t="9312" r="7714" b="10603"/>
          <a:stretch/>
        </p:blipFill>
        <p:spPr bwMode="auto">
          <a:xfrm>
            <a:off x="578735" y="2485744"/>
            <a:ext cx="7986531" cy="4372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18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Idée : sur ces signaux dont on a déjà une caractérisation correcte, appliquer les méthodes paramétriques et voir les résultats obtenus</a:t>
            </a:r>
          </a:p>
          <a:p>
            <a:endParaRPr lang="fr-FR" dirty="0" smtClean="0"/>
          </a:p>
          <a:p>
            <a:r>
              <a:rPr lang="fr-FR" dirty="0" smtClean="0"/>
              <a:t>Résultats attendus : Pas très bon, rien ne justifie nos choix de l’ordre, les amplitudes ne sont pas respectées, …</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41</a:t>
            </a:fld>
            <a:endParaRPr lang="fr-FR"/>
          </a:p>
        </p:txBody>
      </p:sp>
      <p:sp>
        <p:nvSpPr>
          <p:cNvPr id="4" name="Titre 3"/>
          <p:cNvSpPr>
            <a:spLocks noGrp="1"/>
          </p:cNvSpPr>
          <p:nvPr>
            <p:ph type="title"/>
          </p:nvPr>
        </p:nvSpPr>
        <p:spPr/>
        <p:txBody>
          <a:bodyPr>
            <a:normAutofit fontScale="90000"/>
          </a:bodyPr>
          <a:lstStyle/>
          <a:p>
            <a:r>
              <a:rPr lang="fr-FR" dirty="0" smtClean="0"/>
              <a:t>Comparaison paramétrique / non paramétrique</a:t>
            </a:r>
            <a:endParaRPr lang="fr-FR" dirty="0"/>
          </a:p>
        </p:txBody>
      </p:sp>
    </p:spTree>
    <p:extLst>
      <p:ext uri="{BB962C8B-B14F-4D97-AF65-F5344CB8AC3E}">
        <p14:creationId xmlns:p14="http://schemas.microsoft.com/office/powerpoint/2010/main" val="2697043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Résultats (</a:t>
            </a:r>
            <a:r>
              <a:rPr lang="fr-FR" dirty="0" err="1" smtClean="0"/>
              <a:t>levison</a:t>
            </a:r>
            <a:r>
              <a:rPr lang="fr-FR" dirty="0" smtClean="0"/>
              <a:t>, burg, </a:t>
            </a:r>
            <a:r>
              <a:rPr lang="fr-FR" dirty="0" err="1" smtClean="0"/>
              <a:t>pisarenko</a:t>
            </a:r>
            <a:r>
              <a:rPr lang="fr-FR" dirty="0" smtClean="0"/>
              <a:t>)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42</a:t>
            </a:fld>
            <a:endParaRPr lang="fr-FR"/>
          </a:p>
        </p:txBody>
      </p:sp>
      <p:sp>
        <p:nvSpPr>
          <p:cNvPr id="4" name="Titre 3"/>
          <p:cNvSpPr>
            <a:spLocks noGrp="1"/>
          </p:cNvSpPr>
          <p:nvPr>
            <p:ph type="title"/>
          </p:nvPr>
        </p:nvSpPr>
        <p:spPr/>
        <p:txBody>
          <a:bodyPr>
            <a:normAutofit fontScale="90000"/>
          </a:bodyPr>
          <a:lstStyle/>
          <a:p>
            <a:r>
              <a:rPr lang="fr-FR" dirty="0" smtClean="0"/>
              <a:t>Comparaison paramétrique/non paramétrique</a:t>
            </a:r>
            <a:endParaRPr lang="fr-FR" dirty="0"/>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28" t="10328" r="7523" b="8910"/>
          <a:stretch/>
        </p:blipFill>
        <p:spPr bwMode="auto">
          <a:xfrm>
            <a:off x="0" y="4509120"/>
            <a:ext cx="4283968" cy="234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809" t="11862" r="7047" b="8730"/>
          <a:stretch/>
        </p:blipFill>
        <p:spPr bwMode="auto">
          <a:xfrm>
            <a:off x="4499991" y="4509120"/>
            <a:ext cx="4644009" cy="234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809" t="10000" r="7143" b="11947"/>
          <a:stretch/>
        </p:blipFill>
        <p:spPr bwMode="auto">
          <a:xfrm>
            <a:off x="2426171" y="2160240"/>
            <a:ext cx="4147639" cy="234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796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Résultats (</a:t>
            </a:r>
            <a:r>
              <a:rPr lang="fr-FR" dirty="0" err="1" smtClean="0"/>
              <a:t>levison</a:t>
            </a:r>
            <a:r>
              <a:rPr lang="fr-FR" dirty="0" smtClean="0"/>
              <a:t>, burg, </a:t>
            </a:r>
            <a:r>
              <a:rPr lang="fr-FR" dirty="0" err="1" smtClean="0"/>
              <a:t>pisarenko</a:t>
            </a:r>
            <a:r>
              <a:rPr lang="fr-FR" dirty="0" smtClean="0"/>
              <a:t>)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43</a:t>
            </a:fld>
            <a:endParaRPr lang="fr-FR"/>
          </a:p>
        </p:txBody>
      </p:sp>
      <p:sp>
        <p:nvSpPr>
          <p:cNvPr id="4" name="Titre 3"/>
          <p:cNvSpPr>
            <a:spLocks noGrp="1"/>
          </p:cNvSpPr>
          <p:nvPr>
            <p:ph type="title"/>
          </p:nvPr>
        </p:nvSpPr>
        <p:spPr/>
        <p:txBody>
          <a:bodyPr>
            <a:normAutofit fontScale="90000"/>
          </a:bodyPr>
          <a:lstStyle/>
          <a:p>
            <a:r>
              <a:rPr lang="fr-FR" dirty="0" smtClean="0"/>
              <a:t>Comparaison paramétrique/non paramétrique</a:t>
            </a:r>
            <a:endParaRPr lang="fr-FR" dirty="0"/>
          </a:p>
        </p:txBody>
      </p:sp>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78" t="11959" r="7088" b="9627"/>
          <a:stretch/>
        </p:blipFill>
        <p:spPr bwMode="auto">
          <a:xfrm>
            <a:off x="4503666" y="4222262"/>
            <a:ext cx="4640334" cy="263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998" t="11158" r="7725" b="8830"/>
          <a:stretch/>
        </p:blipFill>
        <p:spPr bwMode="auto">
          <a:xfrm>
            <a:off x="0" y="4234750"/>
            <a:ext cx="4427983" cy="262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500" t="10000" r="7416" b="11778"/>
          <a:stretch/>
        </p:blipFill>
        <p:spPr bwMode="auto">
          <a:xfrm>
            <a:off x="2349995" y="1916832"/>
            <a:ext cx="4155976" cy="2200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614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Résultats (prony, music) </a:t>
            </a:r>
            <a:r>
              <a:rPr lang="fr-FR" dirty="0"/>
              <a:t>:</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44</a:t>
            </a:fld>
            <a:endParaRPr lang="fr-FR"/>
          </a:p>
        </p:txBody>
      </p:sp>
      <p:sp>
        <p:nvSpPr>
          <p:cNvPr id="4" name="Titre 3"/>
          <p:cNvSpPr>
            <a:spLocks noGrp="1"/>
          </p:cNvSpPr>
          <p:nvPr>
            <p:ph type="title"/>
          </p:nvPr>
        </p:nvSpPr>
        <p:spPr/>
        <p:txBody>
          <a:bodyPr>
            <a:normAutofit fontScale="90000"/>
          </a:bodyPr>
          <a:lstStyle/>
          <a:p>
            <a:r>
              <a:rPr lang="fr-FR" dirty="0"/>
              <a:t>Comparaison paramétrique/non paramétrique</a:t>
            </a:r>
          </a:p>
        </p:txBody>
      </p:sp>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19" t="11852" r="6953" b="8741"/>
          <a:stretch/>
        </p:blipFill>
        <p:spPr bwMode="auto">
          <a:xfrm>
            <a:off x="-1" y="2708920"/>
            <a:ext cx="4319291" cy="255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810" t="11524" r="7809" b="8222"/>
          <a:stretch/>
        </p:blipFill>
        <p:spPr bwMode="auto">
          <a:xfrm>
            <a:off x="4418901" y="2683520"/>
            <a:ext cx="4725099" cy="258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853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Résultats </a:t>
            </a:r>
            <a:r>
              <a:rPr lang="fr-FR" dirty="0"/>
              <a:t>(prony, music) :</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45</a:t>
            </a:fld>
            <a:endParaRPr lang="fr-FR"/>
          </a:p>
        </p:txBody>
      </p:sp>
      <p:sp>
        <p:nvSpPr>
          <p:cNvPr id="4" name="Titre 3"/>
          <p:cNvSpPr>
            <a:spLocks noGrp="1"/>
          </p:cNvSpPr>
          <p:nvPr>
            <p:ph type="title"/>
          </p:nvPr>
        </p:nvSpPr>
        <p:spPr/>
        <p:txBody>
          <a:bodyPr>
            <a:normAutofit fontScale="90000"/>
          </a:bodyPr>
          <a:lstStyle/>
          <a:p>
            <a:r>
              <a:rPr lang="fr-FR" dirty="0"/>
              <a:t>Comparaison paramétrique/non paramétrique</a:t>
            </a:r>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809" t="11345" r="8000" b="8232"/>
          <a:stretch/>
        </p:blipFill>
        <p:spPr bwMode="auto">
          <a:xfrm>
            <a:off x="2" y="3057232"/>
            <a:ext cx="4139950" cy="227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28" t="11353" r="8000" b="7715"/>
          <a:stretch/>
        </p:blipFill>
        <p:spPr bwMode="auto">
          <a:xfrm>
            <a:off x="4771021" y="3057232"/>
            <a:ext cx="4372979" cy="227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554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err="1" smtClean="0"/>
              <a:t>Levinson</a:t>
            </a:r>
            <a:r>
              <a:rPr lang="fr-FR" dirty="0" smtClean="0"/>
              <a:t> et burg permettent d’obtenir une classification à peu prêt similaire</a:t>
            </a:r>
          </a:p>
          <a:p>
            <a:endParaRPr lang="fr-FR" dirty="0" smtClean="0"/>
          </a:p>
          <a:p>
            <a:r>
              <a:rPr lang="fr-FR" dirty="0" smtClean="0"/>
              <a:t>Les autres algorithmes semblent relativement mauvais</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46</a:t>
            </a:fld>
            <a:endParaRPr lang="fr-FR"/>
          </a:p>
        </p:txBody>
      </p:sp>
      <p:sp>
        <p:nvSpPr>
          <p:cNvPr id="4" name="Titre 3"/>
          <p:cNvSpPr>
            <a:spLocks noGrp="1"/>
          </p:cNvSpPr>
          <p:nvPr>
            <p:ph type="title"/>
          </p:nvPr>
        </p:nvSpPr>
        <p:spPr/>
        <p:txBody>
          <a:bodyPr>
            <a:normAutofit fontScale="90000"/>
          </a:bodyPr>
          <a:lstStyle/>
          <a:p>
            <a:r>
              <a:rPr lang="fr-FR" dirty="0" smtClean="0"/>
              <a:t>Comparaison paramétrique / non paramétrique</a:t>
            </a:r>
            <a:endParaRPr lang="fr-FR" dirty="0"/>
          </a:p>
        </p:txBody>
      </p:sp>
    </p:spTree>
    <p:extLst>
      <p:ext uri="{BB962C8B-B14F-4D97-AF65-F5344CB8AC3E}">
        <p14:creationId xmlns:p14="http://schemas.microsoft.com/office/powerpoint/2010/main" val="1745762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47</a:t>
            </a:fld>
            <a:endParaRPr lang="fr-FR"/>
          </a:p>
        </p:txBody>
      </p:sp>
      <p:sp>
        <p:nvSpPr>
          <p:cNvPr id="4" name="Titre 3"/>
          <p:cNvSpPr>
            <a:spLocks noGrp="1"/>
          </p:cNvSpPr>
          <p:nvPr>
            <p:ph type="title"/>
          </p:nvPr>
        </p:nvSpPr>
        <p:spPr/>
        <p:txBody>
          <a:bodyPr>
            <a:normAutofit/>
          </a:bodyPr>
          <a:lstStyle/>
          <a:p>
            <a:endParaRPr lang="fr-FR" dirty="0"/>
          </a:p>
        </p:txBody>
      </p:sp>
      <p:sp>
        <p:nvSpPr>
          <p:cNvPr id="5" name="Titre 3"/>
          <p:cNvSpPr txBox="1">
            <a:spLocks/>
          </p:cNvSpPr>
          <p:nvPr/>
        </p:nvSpPr>
        <p:spPr>
          <a:xfrm>
            <a:off x="467544" y="2276872"/>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fr-FR" dirty="0" smtClean="0"/>
              <a:t>Analyse paramétrique d’un signal sonore</a:t>
            </a:r>
            <a:endParaRPr lang="fr-FR" dirty="0"/>
          </a:p>
        </p:txBody>
      </p:sp>
    </p:spTree>
    <p:extLst>
      <p:ext uri="{BB962C8B-B14F-4D97-AF65-F5344CB8AC3E}">
        <p14:creationId xmlns:p14="http://schemas.microsoft.com/office/powerpoint/2010/main" val="5921175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Fréquence d’échantillonnage : 32 kHz</a:t>
            </a:r>
          </a:p>
          <a:p>
            <a:r>
              <a:rPr lang="fr-FR" dirty="0"/>
              <a:t>Durée du signal : 13,625s (437920 points)</a:t>
            </a:r>
          </a:p>
          <a:p>
            <a:r>
              <a:rPr lang="fr-FR" dirty="0"/>
              <a:t>Écoute du signal : C’est une suite de notes, on s’attend à s’attaquer à un signal harmonique (pour des morceaux ou il est stationnaire).</a:t>
            </a:r>
          </a:p>
          <a:p>
            <a:r>
              <a:rPr lang="fr-FR" dirty="0"/>
              <a:t>On considère que le signal est stationnaire sur des durées de 40 ms (1280 points)</a:t>
            </a:r>
          </a:p>
          <a:p>
            <a:r>
              <a:rPr lang="fr-FR" dirty="0"/>
              <a:t>But fixé : Obtenir les fondamentales, harmoniques, et enveloppes spectrales</a:t>
            </a:r>
          </a:p>
          <a:p>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48</a:t>
            </a:fld>
            <a:endParaRPr lang="fr-FR"/>
          </a:p>
        </p:txBody>
      </p:sp>
      <p:sp>
        <p:nvSpPr>
          <p:cNvPr id="4" name="Titre 3"/>
          <p:cNvSpPr>
            <a:spLocks noGrp="1"/>
          </p:cNvSpPr>
          <p:nvPr>
            <p:ph type="title"/>
          </p:nvPr>
        </p:nvSpPr>
        <p:spPr/>
        <p:txBody>
          <a:bodyPr/>
          <a:lstStyle/>
          <a:p>
            <a:r>
              <a:rPr lang="fr-FR" dirty="0"/>
              <a:t>Présentation du signal</a:t>
            </a:r>
          </a:p>
        </p:txBody>
      </p:sp>
    </p:spTree>
    <p:extLst>
      <p:ext uri="{BB962C8B-B14F-4D97-AF65-F5344CB8AC3E}">
        <p14:creationId xmlns:p14="http://schemas.microsoft.com/office/powerpoint/2010/main" val="1504986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De </a:t>
            </a:r>
            <a:r>
              <a:rPr lang="fr-FR" dirty="0"/>
              <a:t>manière générale, la FFT du signal confirme ce qui était attendu : On obtient un spectre de raies harmoniques pour tous les sous-signaux.</a:t>
            </a:r>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49</a:t>
            </a:fld>
            <a:endParaRPr lang="fr-FR"/>
          </a:p>
        </p:txBody>
      </p:sp>
      <p:sp>
        <p:nvSpPr>
          <p:cNvPr id="4" name="Titre 3"/>
          <p:cNvSpPr>
            <a:spLocks noGrp="1"/>
          </p:cNvSpPr>
          <p:nvPr>
            <p:ph type="title"/>
          </p:nvPr>
        </p:nvSpPr>
        <p:spPr/>
        <p:txBody>
          <a:bodyPr/>
          <a:lstStyle/>
          <a:p>
            <a:r>
              <a:rPr lang="fr-FR" dirty="0"/>
              <a:t>Analyse non paramétrique</a:t>
            </a:r>
          </a:p>
        </p:txBody>
      </p:sp>
    </p:spTree>
    <p:extLst>
      <p:ext uri="{BB962C8B-B14F-4D97-AF65-F5344CB8AC3E}">
        <p14:creationId xmlns:p14="http://schemas.microsoft.com/office/powerpoint/2010/main" val="266632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On va maintenant observer l’influence du fenêtrage sur la réponse de quelques algorithmes paramétriques.</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pPr/>
              <a:t>5</a:t>
            </a:fld>
            <a:endParaRPr lang="fr-FR"/>
          </a:p>
        </p:txBody>
      </p:sp>
      <p:sp>
        <p:nvSpPr>
          <p:cNvPr id="4" name="Titre 3"/>
          <p:cNvSpPr>
            <a:spLocks noGrp="1"/>
          </p:cNvSpPr>
          <p:nvPr>
            <p:ph type="title"/>
          </p:nvPr>
        </p:nvSpPr>
        <p:spPr/>
        <p:txBody>
          <a:bodyPr/>
          <a:lstStyle/>
          <a:p>
            <a:r>
              <a:rPr lang="fr-FR" dirty="0" smtClean="0"/>
              <a:t>Influence du fenêtrage</a:t>
            </a:r>
            <a:endParaRPr lang="fr-FR" dirty="0"/>
          </a:p>
        </p:txBody>
      </p:sp>
    </p:spTree>
    <p:extLst>
      <p:ext uri="{BB962C8B-B14F-4D97-AF65-F5344CB8AC3E}">
        <p14:creationId xmlns:p14="http://schemas.microsoft.com/office/powerpoint/2010/main" val="28333089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0C72EF1-36A0-41C1-A75A-31A75AE56E82}" type="slidenum">
              <a:rPr lang="fr-FR" smtClean="0"/>
              <a:t>50</a:t>
            </a:fld>
            <a:endParaRPr lang="fr-FR"/>
          </a:p>
        </p:txBody>
      </p:sp>
      <p:sp>
        <p:nvSpPr>
          <p:cNvPr id="4" name="Titre 3"/>
          <p:cNvSpPr>
            <a:spLocks noGrp="1"/>
          </p:cNvSpPr>
          <p:nvPr>
            <p:ph type="title"/>
          </p:nvPr>
        </p:nvSpPr>
        <p:spPr/>
        <p:txBody>
          <a:bodyPr>
            <a:normAutofit fontScale="90000"/>
          </a:bodyPr>
          <a:lstStyle/>
          <a:p>
            <a:r>
              <a:rPr lang="fr-FR" dirty="0"/>
              <a:t>FFT du sous-signal (52ms à 56ms), fenêtrage rectangulaire</a:t>
            </a:r>
          </a:p>
        </p:txBody>
      </p:sp>
      <p:pic>
        <p:nvPicPr>
          <p:cNvPr id="5" name="Picture 3" descr="C:\Users\Raphi\Pictures\examspec\specraiesff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3021" y="1743589"/>
            <a:ext cx="6677957" cy="400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Repérage des fondamentales</a:t>
            </a:r>
            <a:endParaRPr lang="fr-FR" dirty="0"/>
          </a:p>
        </p:txBody>
      </p:sp>
      <p:sp>
        <p:nvSpPr>
          <p:cNvPr id="3" name="Espace réservé du contenu 2"/>
          <p:cNvSpPr>
            <a:spLocks noGrp="1"/>
          </p:cNvSpPr>
          <p:nvPr>
            <p:ph idx="1"/>
          </p:nvPr>
        </p:nvSpPr>
        <p:spPr/>
        <p:txBody>
          <a:bodyPr>
            <a:normAutofit/>
          </a:bodyPr>
          <a:lstStyle/>
          <a:p>
            <a:r>
              <a:rPr lang="fr-FR" dirty="0" smtClean="0"/>
              <a:t>La fondamentale apparait de façon très claire et n’est pas bruitée, on peut déterminer un « diagramme » des notes en trouvant pour toutes les tranches du signal, les fondamentales par FFT</a:t>
            </a:r>
          </a:p>
          <a:p>
            <a:r>
              <a:rPr lang="fr-FR" dirty="0" smtClean="0"/>
              <a:t>En ce qui concerne le fenêtrage, une fenêtre rectangulaire est adaptée (bonne résolution pour les fondamentales), même si la fenêtre de </a:t>
            </a:r>
            <a:r>
              <a:rPr lang="fr-FR" dirty="0" err="1" smtClean="0"/>
              <a:t>Hanning</a:t>
            </a:r>
            <a:r>
              <a:rPr lang="fr-FR" dirty="0" smtClean="0"/>
              <a:t> semble supprimer certains effets de bords lors des changements de notes.</a:t>
            </a:r>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51</a:t>
            </a:fld>
            <a:endParaRPr lang="fr-FR"/>
          </a:p>
        </p:txBody>
      </p:sp>
    </p:spTree>
    <p:extLst>
      <p:ext uri="{BB962C8B-B14F-4D97-AF65-F5344CB8AC3E}">
        <p14:creationId xmlns:p14="http://schemas.microsoft.com/office/powerpoint/2010/main" val="3814887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Diagramme des « notes » du signal</a:t>
            </a:r>
            <a:br>
              <a:rPr lang="fr-FR" dirty="0" smtClean="0"/>
            </a:br>
            <a:r>
              <a:rPr lang="fr-FR" dirty="0" smtClean="0"/>
              <a:t>(fondamentales en fonction du temps)</a:t>
            </a:r>
            <a:endParaRPr lang="fr-FR" dirty="0"/>
          </a:p>
        </p:txBody>
      </p:sp>
      <p:pic>
        <p:nvPicPr>
          <p:cNvPr id="3074" name="Picture 2" descr="C:\Users\Raphi\Pictures\examspec\notesff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22514"/>
            <a:ext cx="6888163" cy="40005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987823" y="6093296"/>
            <a:ext cx="3215111" cy="646331"/>
          </a:xfrm>
          <a:prstGeom prst="rect">
            <a:avLst/>
          </a:prstGeom>
          <a:noFill/>
        </p:spPr>
        <p:txBody>
          <a:bodyPr wrap="none" rtlCol="0">
            <a:spAutoFit/>
          </a:bodyPr>
          <a:lstStyle/>
          <a:p>
            <a:r>
              <a:rPr lang="fr-FR" dirty="0" smtClean="0"/>
              <a:t>En vert, fenêtre rectangulaire</a:t>
            </a:r>
          </a:p>
          <a:p>
            <a:r>
              <a:rPr lang="fr-FR" dirty="0" smtClean="0"/>
              <a:t>En magenta, fenêtre de </a:t>
            </a:r>
            <a:r>
              <a:rPr lang="fr-FR" dirty="0" err="1" smtClean="0"/>
              <a:t>Hanning</a:t>
            </a:r>
            <a:endParaRPr lang="fr-FR" dirty="0" smtClean="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52</a:t>
            </a:fld>
            <a:endParaRPr lang="fr-FR"/>
          </a:p>
        </p:txBody>
      </p:sp>
    </p:spTree>
    <p:extLst>
      <p:ext uri="{BB962C8B-B14F-4D97-AF65-F5344CB8AC3E}">
        <p14:creationId xmlns:p14="http://schemas.microsoft.com/office/powerpoint/2010/main" val="1053992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des harmoniques</a:t>
            </a:r>
            <a:endParaRPr lang="fr-FR" dirty="0"/>
          </a:p>
        </p:txBody>
      </p:sp>
      <p:sp>
        <p:nvSpPr>
          <p:cNvPr id="3" name="Espace réservé du contenu 2"/>
          <p:cNvSpPr>
            <a:spLocks noGrp="1"/>
          </p:cNvSpPr>
          <p:nvPr>
            <p:ph idx="1"/>
          </p:nvPr>
        </p:nvSpPr>
        <p:spPr/>
        <p:txBody>
          <a:bodyPr>
            <a:normAutofit/>
          </a:bodyPr>
          <a:lstStyle/>
          <a:p>
            <a:r>
              <a:rPr lang="fr-FR" dirty="0" smtClean="0"/>
              <a:t>La comparaison entre les fenêtrages de </a:t>
            </a:r>
            <a:r>
              <a:rPr lang="fr-FR" dirty="0" err="1" smtClean="0"/>
              <a:t>Hanning</a:t>
            </a:r>
            <a:r>
              <a:rPr lang="fr-FR" dirty="0" smtClean="0"/>
              <a:t> / Rectangulaire est claire : Les </a:t>
            </a:r>
            <a:r>
              <a:rPr lang="fr-FR" dirty="0" err="1" smtClean="0"/>
              <a:t>périodogrammes</a:t>
            </a:r>
            <a:r>
              <a:rPr lang="fr-FR" dirty="0" smtClean="0"/>
              <a:t> indiquent clairement que la fenêtre rectangulaire est extrêmement limitée concernant la résolution fréquentielle pour les harmoniques de basses amplitudes, trop bruitées pour être distinguées.</a:t>
            </a:r>
          </a:p>
          <a:p>
            <a:r>
              <a:rPr lang="fr-FR" dirty="0" smtClean="0"/>
              <a:t>La fenêtre de </a:t>
            </a:r>
            <a:r>
              <a:rPr lang="fr-FR" dirty="0" err="1" smtClean="0"/>
              <a:t>Hanning</a:t>
            </a:r>
            <a:r>
              <a:rPr lang="fr-FR" dirty="0" smtClean="0"/>
              <a:t> quant à elle, permet de distinguer plus d’harmoniques(pourtant d’amplitudes faibles).</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53</a:t>
            </a:fld>
            <a:endParaRPr lang="fr-FR"/>
          </a:p>
        </p:txBody>
      </p:sp>
    </p:spTree>
    <p:extLst>
      <p:ext uri="{BB962C8B-B14F-4D97-AF65-F5344CB8AC3E}">
        <p14:creationId xmlns:p14="http://schemas.microsoft.com/office/powerpoint/2010/main" val="20908331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Périodogrammes</a:t>
            </a:r>
            <a:r>
              <a:rPr lang="fr-FR" dirty="0" smtClean="0"/>
              <a:t> normalisés d’une tranche de signal (semi-log)</a:t>
            </a:r>
            <a:endParaRPr lang="fr-FR" dirty="0"/>
          </a:p>
        </p:txBody>
      </p:sp>
      <p:pic>
        <p:nvPicPr>
          <p:cNvPr id="4098" name="Picture 2" descr="C:\Users\Raphi\Pictures\examspec\harmoniquesff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650038" cy="41052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771800" y="5949280"/>
            <a:ext cx="3027304" cy="646331"/>
          </a:xfrm>
          <a:prstGeom prst="rect">
            <a:avLst/>
          </a:prstGeom>
          <a:noFill/>
        </p:spPr>
        <p:txBody>
          <a:bodyPr wrap="none" rtlCol="0">
            <a:spAutoFit/>
          </a:bodyPr>
          <a:lstStyle/>
          <a:p>
            <a:r>
              <a:rPr lang="fr-FR" dirty="0" smtClean="0"/>
              <a:t>En vert : Fenêtre rectangulaire</a:t>
            </a:r>
          </a:p>
          <a:p>
            <a:r>
              <a:rPr lang="fr-FR" dirty="0" smtClean="0"/>
              <a:t>En bleu : Fenêtre de </a:t>
            </a:r>
            <a:r>
              <a:rPr lang="fr-FR" dirty="0" err="1" smtClean="0"/>
              <a:t>Hanning</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54</a:t>
            </a:fld>
            <a:endParaRPr lang="fr-FR"/>
          </a:p>
        </p:txBody>
      </p:sp>
    </p:spTree>
    <p:extLst>
      <p:ext uri="{BB962C8B-B14F-4D97-AF65-F5344CB8AC3E}">
        <p14:creationId xmlns:p14="http://schemas.microsoft.com/office/powerpoint/2010/main" val="12211888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Méthodes paramétriques pour l’analyse spectrale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Dans les exemples vus en cours, nous avions pu, avec presque toutes les méthodes paramétriques (sauf </a:t>
            </a:r>
            <a:r>
              <a:rPr lang="fr-FR" dirty="0" err="1" smtClean="0"/>
              <a:t>Pisarenko</a:t>
            </a:r>
            <a:r>
              <a:rPr lang="fr-FR" dirty="0" smtClean="0"/>
              <a:t>) tracer un spectre de raies précis et obtenir toutes les harmoniques</a:t>
            </a:r>
          </a:p>
          <a:p>
            <a:r>
              <a:rPr lang="fr-FR" dirty="0" smtClean="0"/>
              <a:t>Ici, nous avons choisi de mettre en avant la méthode de Prony, qui par son modèle de signal en somme d’exponentielles complexes semble adapté à la connaissance à priori du signal (harmonique). De plus, elle fournit des spectres de raies très bien définis.</a:t>
            </a:r>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55</a:t>
            </a:fld>
            <a:endParaRPr lang="fr-FR"/>
          </a:p>
        </p:txBody>
      </p:sp>
    </p:spTree>
    <p:extLst>
      <p:ext uri="{BB962C8B-B14F-4D97-AF65-F5344CB8AC3E}">
        <p14:creationId xmlns:p14="http://schemas.microsoft.com/office/powerpoint/2010/main" val="4077280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Spectre de raies (Prony, p=220, n=10)</a:t>
            </a:r>
            <a:endParaRPr lang="fr-FR" dirty="0"/>
          </a:p>
        </p:txBody>
      </p:sp>
      <p:pic>
        <p:nvPicPr>
          <p:cNvPr id="5123" name="Picture 3" descr="C:\Users\Raphi\Pictures\examspec\pron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7088187"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07504" y="5949281"/>
            <a:ext cx="8856984" cy="923330"/>
          </a:xfrm>
          <a:prstGeom prst="rect">
            <a:avLst/>
          </a:prstGeom>
          <a:noFill/>
        </p:spPr>
        <p:txBody>
          <a:bodyPr wrap="square" rtlCol="0">
            <a:spAutoFit/>
          </a:bodyPr>
          <a:lstStyle/>
          <a:p>
            <a:r>
              <a:rPr lang="fr-FR" dirty="0" smtClean="0"/>
              <a:t>Fondamental : 437 Hz. Harmoniques en 876, 1320, 1748, 2192, 2626, 3076 Hz…</a:t>
            </a:r>
            <a:br>
              <a:rPr lang="fr-FR" dirty="0" smtClean="0"/>
            </a:br>
            <a:r>
              <a:rPr lang="fr-FR" dirty="0" smtClean="0"/>
              <a:t>Très bonne précision et résolution (proche des valeurs théoriques), et un bon nombre d’harmoniques</a:t>
            </a:r>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t>56</a:t>
            </a:fld>
            <a:endParaRPr lang="fr-FR"/>
          </a:p>
        </p:txBody>
      </p:sp>
    </p:spTree>
    <p:extLst>
      <p:ext uri="{BB962C8B-B14F-4D97-AF65-F5344CB8AC3E}">
        <p14:creationId xmlns:p14="http://schemas.microsoft.com/office/powerpoint/2010/main" val="18040089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de Prony</a:t>
            </a:r>
            <a:endParaRPr lang="fr-FR" dirty="0"/>
          </a:p>
        </p:txBody>
      </p:sp>
      <p:sp>
        <p:nvSpPr>
          <p:cNvPr id="3" name="Espace réservé du contenu 2"/>
          <p:cNvSpPr>
            <a:spLocks noGrp="1"/>
          </p:cNvSpPr>
          <p:nvPr>
            <p:ph idx="1"/>
          </p:nvPr>
        </p:nvSpPr>
        <p:spPr/>
        <p:txBody>
          <a:bodyPr/>
          <a:lstStyle/>
          <a:p>
            <a:r>
              <a:rPr lang="fr-FR" dirty="0" smtClean="0"/>
              <a:t>Les raies sont bien définies, et les harmoniques sont présentes (mêmes celles de très basse amplitude). En comparaison, </a:t>
            </a:r>
            <a:r>
              <a:rPr lang="fr-FR" dirty="0" err="1" smtClean="0"/>
              <a:t>Levinson-Durbin</a:t>
            </a:r>
            <a:r>
              <a:rPr lang="fr-FR" dirty="0" smtClean="0"/>
              <a:t> fait apparaître moins de raies, et ce pour une large plage d’ordres (de p=40 à p=500 on ne parvient qu’à obtenir 3 harmoniques).</a:t>
            </a:r>
          </a:p>
          <a:p>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57</a:t>
            </a:fld>
            <a:endParaRPr lang="fr-FR"/>
          </a:p>
        </p:txBody>
      </p:sp>
    </p:spTree>
    <p:extLst>
      <p:ext uri="{BB962C8B-B14F-4D97-AF65-F5344CB8AC3E}">
        <p14:creationId xmlns:p14="http://schemas.microsoft.com/office/powerpoint/2010/main" val="8808313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Enveloppes spectrales</a:t>
            </a:r>
            <a:endParaRPr lang="fr-FR" dirty="0"/>
          </a:p>
        </p:txBody>
      </p:sp>
      <p:sp>
        <p:nvSpPr>
          <p:cNvPr id="3" name="Espace réservé du contenu 2"/>
          <p:cNvSpPr>
            <a:spLocks noGrp="1"/>
          </p:cNvSpPr>
          <p:nvPr>
            <p:ph idx="1"/>
          </p:nvPr>
        </p:nvSpPr>
        <p:spPr/>
        <p:txBody>
          <a:bodyPr>
            <a:normAutofit fontScale="92500"/>
          </a:bodyPr>
          <a:lstStyle/>
          <a:p>
            <a:r>
              <a:rPr lang="fr-FR" dirty="0" smtClean="0"/>
              <a:t>Problème de la FFT pour le calcul d’enveloppe spectrale : La détection automatique des pics. Un algorithme faisant ressortir les maxima locaux du spectre de raie risque d’être perturbé par du bruit, alors que les raies nettes que nous obtenons par Prony nous permettent de déterminer les maxima avec plus de précision.</a:t>
            </a:r>
          </a:p>
          <a:p>
            <a:r>
              <a:rPr lang="fr-FR" dirty="0" smtClean="0"/>
              <a:t>De plus, la méthode de Prony fournit des enveloppes spectrales de qualité, comparativement aux modèles autor</a:t>
            </a:r>
            <a:r>
              <a:rPr lang="fr-FR" dirty="0"/>
              <a:t>é</a:t>
            </a:r>
            <a:r>
              <a:rPr lang="fr-FR" dirty="0" smtClean="0"/>
              <a:t>gressifs.</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58</a:t>
            </a:fld>
            <a:endParaRPr lang="fr-FR"/>
          </a:p>
        </p:txBody>
      </p:sp>
    </p:spTree>
    <p:extLst>
      <p:ext uri="{BB962C8B-B14F-4D97-AF65-F5344CB8AC3E}">
        <p14:creationId xmlns:p14="http://schemas.microsoft.com/office/powerpoint/2010/main" val="3602280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Enveloppe spectrale (Prony, p=220, n=10, normalisée, échelle semi-log)</a:t>
            </a:r>
            <a:endParaRPr lang="fr-FR" dirty="0"/>
          </a:p>
        </p:txBody>
      </p:sp>
      <p:sp>
        <p:nvSpPr>
          <p:cNvPr id="3" name="Espace réservé du contenu 2"/>
          <p:cNvSpPr>
            <a:spLocks noGrp="1"/>
          </p:cNvSpPr>
          <p:nvPr>
            <p:ph idx="1"/>
          </p:nvPr>
        </p:nvSpPr>
        <p:spPr/>
        <p:txBody>
          <a:bodyPr/>
          <a:lstStyle/>
          <a:p>
            <a:endParaRPr lang="fr-FR"/>
          </a:p>
        </p:txBody>
      </p:sp>
      <p:pic>
        <p:nvPicPr>
          <p:cNvPr id="6146" name="Picture 2" descr="C:\Users\Raphi\Pictures\examspec\envspecpron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1" y="1556792"/>
            <a:ext cx="7735887"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C0C72EF1-36A0-41C1-A75A-31A75AE56E82}" type="slidenum">
              <a:rPr lang="fr-FR" smtClean="0"/>
              <a:t>59</a:t>
            </a:fld>
            <a:endParaRPr lang="fr-FR"/>
          </a:p>
        </p:txBody>
      </p:sp>
    </p:spTree>
    <p:extLst>
      <p:ext uri="{BB962C8B-B14F-4D97-AF65-F5344CB8AC3E}">
        <p14:creationId xmlns:p14="http://schemas.microsoft.com/office/powerpoint/2010/main" val="2723719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du fenêtrage sur les scripts</a:t>
            </a:r>
          </a:p>
          <a:p>
            <a:pPr lvl="1"/>
            <a:r>
              <a:rPr lang="fr-FR" dirty="0" err="1" smtClean="0"/>
              <a:t>Levinson</a:t>
            </a:r>
            <a:r>
              <a:rPr lang="fr-FR" dirty="0" smtClean="0"/>
              <a:t>-</a:t>
            </a:r>
            <a:r>
              <a:rPr lang="fr-FR" dirty="0" err="1" smtClean="0"/>
              <a:t>Durbin</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935958" y="2636912"/>
            <a:ext cx="8208042" cy="4221088"/>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6</a:t>
            </a:fld>
            <a:endParaRPr lang="fr-F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Les harmoniques sont trop faibles dans cette enveloppe, mais se distinguent bien. Je ne suis pas sur de pouvoir interpréter ce résultat.</a:t>
            </a:r>
            <a:endParaRPr lang="fr-FR" dirty="0"/>
          </a:p>
        </p:txBody>
      </p:sp>
      <p:sp>
        <p:nvSpPr>
          <p:cNvPr id="4" name="Espace réservé du numéro de diapositive 3"/>
          <p:cNvSpPr>
            <a:spLocks noGrp="1"/>
          </p:cNvSpPr>
          <p:nvPr>
            <p:ph type="sldNum" sz="quarter" idx="12"/>
          </p:nvPr>
        </p:nvSpPr>
        <p:spPr/>
        <p:txBody>
          <a:bodyPr/>
          <a:lstStyle/>
          <a:p>
            <a:fld id="{C0C72EF1-36A0-41C1-A75A-31A75AE56E82}" type="slidenum">
              <a:rPr lang="fr-FR" smtClean="0"/>
              <a:t>60</a:t>
            </a:fld>
            <a:endParaRPr lang="fr-FR"/>
          </a:p>
        </p:txBody>
      </p:sp>
    </p:spTree>
    <p:extLst>
      <p:ext uri="{BB962C8B-B14F-4D97-AF65-F5344CB8AC3E}">
        <p14:creationId xmlns:p14="http://schemas.microsoft.com/office/powerpoint/2010/main" val="413473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du fenêtrage sur les scripts</a:t>
            </a:r>
          </a:p>
          <a:p>
            <a:pPr lvl="1"/>
            <a:r>
              <a:rPr lang="fr-FR" dirty="0" smtClean="0"/>
              <a:t>Burg</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259632" y="2650766"/>
            <a:ext cx="7884368" cy="4207233"/>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Influence du fenêtrage sur les scripts</a:t>
            </a:r>
          </a:p>
          <a:p>
            <a:pPr lvl="1"/>
            <a:r>
              <a:rPr lang="fr-FR" dirty="0" smtClean="0"/>
              <a:t>Prony</a:t>
            </a:r>
            <a:endParaRPr lang="fr-FR" dirty="0"/>
          </a:p>
        </p:txBody>
      </p:sp>
      <p:sp>
        <p:nvSpPr>
          <p:cNvPr id="2" name="Titre 1"/>
          <p:cNvSpPr>
            <a:spLocks noGrp="1"/>
          </p:cNvSpPr>
          <p:nvPr>
            <p:ph type="title"/>
          </p:nvPr>
        </p:nvSpPr>
        <p:spPr/>
        <p:txBody>
          <a:bodyPr/>
          <a:lstStyle/>
          <a:p>
            <a:r>
              <a:rPr lang="fr-FR" dirty="0" smtClean="0"/>
              <a:t>Influence du fenêtrage	</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147199" y="2636912"/>
            <a:ext cx="7996801" cy="4221088"/>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fld id="{C0C72EF1-36A0-41C1-A75A-31A75AE56E82}" type="slidenum">
              <a:rPr lang="fr-FR" smtClean="0"/>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On inverse maintenant le principe, on regarde le signal avec la même fenêtrage et voir les performance des différents algorithmes.</a:t>
            </a:r>
            <a:endParaRPr lang="fr-FR" dirty="0"/>
          </a:p>
        </p:txBody>
      </p:sp>
      <p:sp>
        <p:nvSpPr>
          <p:cNvPr id="3" name="Espace réservé du numéro de diapositive 2"/>
          <p:cNvSpPr>
            <a:spLocks noGrp="1"/>
          </p:cNvSpPr>
          <p:nvPr>
            <p:ph type="sldNum" sz="quarter" idx="12"/>
          </p:nvPr>
        </p:nvSpPr>
        <p:spPr/>
        <p:txBody>
          <a:bodyPr/>
          <a:lstStyle/>
          <a:p>
            <a:fld id="{C0C72EF1-36A0-41C1-A75A-31A75AE56E82}" type="slidenum">
              <a:rPr lang="fr-FR" smtClean="0"/>
              <a:pPr/>
              <a:t>9</a:t>
            </a:fld>
            <a:endParaRPr lang="fr-FR"/>
          </a:p>
        </p:txBody>
      </p:sp>
      <p:sp>
        <p:nvSpPr>
          <p:cNvPr id="4" name="Titre 3"/>
          <p:cNvSpPr>
            <a:spLocks noGrp="1"/>
          </p:cNvSpPr>
          <p:nvPr>
            <p:ph type="title"/>
          </p:nvPr>
        </p:nvSpPr>
        <p:spPr/>
        <p:txBody>
          <a:bodyPr/>
          <a:lstStyle/>
          <a:p>
            <a:r>
              <a:rPr lang="fr-FR" dirty="0" smtClean="0"/>
              <a:t>Influence du fenêtrage</a:t>
            </a:r>
            <a:endParaRPr lang="fr-FR" dirty="0"/>
          </a:p>
        </p:txBody>
      </p:sp>
    </p:spTree>
    <p:extLst>
      <p:ext uri="{BB962C8B-B14F-4D97-AF65-F5344CB8AC3E}">
        <p14:creationId xmlns:p14="http://schemas.microsoft.com/office/powerpoint/2010/main" val="18993287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328</TotalTime>
  <Words>1197</Words>
  <Application>Microsoft Office PowerPoint</Application>
  <PresentationFormat>Affichage à l'écran (4:3)</PresentationFormat>
  <Paragraphs>222</Paragraphs>
  <Slides>60</Slides>
  <Notes>0</Notes>
  <HiddenSlides>0</HiddenSlides>
  <MMClips>0</MMClips>
  <ScaleCrop>false</ScaleCrop>
  <HeadingPairs>
    <vt:vector size="4" baseType="variant">
      <vt:variant>
        <vt:lpstr>Thème</vt:lpstr>
      </vt:variant>
      <vt:variant>
        <vt:i4>1</vt:i4>
      </vt:variant>
      <vt:variant>
        <vt:lpstr>Titres des diapositives</vt:lpstr>
      </vt:variant>
      <vt:variant>
        <vt:i4>60</vt:i4>
      </vt:variant>
    </vt:vector>
  </HeadingPairs>
  <TitlesOfParts>
    <vt:vector size="61" baseType="lpstr">
      <vt:lpstr>Rotonde</vt:lpstr>
      <vt:lpstr>Analyse Spectrale</vt:lpstr>
      <vt:lpstr>Sommaire</vt:lpstr>
      <vt:lpstr>Influence du fenêtrage </vt:lpstr>
      <vt:lpstr>Influence du fenêtrage</vt:lpstr>
      <vt:lpstr>Influence du fenêtrage</vt:lpstr>
      <vt:lpstr>Influence du fenêtrage </vt:lpstr>
      <vt:lpstr>Influence du fenêtrage </vt:lpstr>
      <vt:lpstr>Influence du fenêtrage </vt:lpstr>
      <vt:lpstr>Influence du fenêtrage</vt:lpstr>
      <vt:lpstr>Influence du fenêtrage </vt:lpstr>
      <vt:lpstr>Influence du fenêtrage </vt:lpstr>
      <vt:lpstr>Influence du fenêtrage </vt:lpstr>
      <vt:lpstr>Influence du fenêtrage </vt:lpstr>
      <vt:lpstr>Influence du fenêtrage </vt:lpstr>
      <vt:lpstr>Quelques comparaisons d’algorithmes et de performance</vt:lpstr>
      <vt:lpstr>Analyse non-paramétrique</vt:lpstr>
      <vt:lpstr>Analyse Paramétrique</vt:lpstr>
      <vt:lpstr>Analyse Paramétrique</vt:lpstr>
      <vt:lpstr>Analyse non-paramétrique</vt:lpstr>
      <vt:lpstr>Analyse non-paramétrique</vt:lpstr>
      <vt:lpstr>Présentation PowerPoint</vt:lpstr>
      <vt:lpstr>Analyse Paramétrique</vt:lpstr>
      <vt:lpstr>Erreurs en fonction de p </vt:lpstr>
      <vt:lpstr>3 DSP optimisées</vt:lpstr>
      <vt:lpstr>Nouveau signal : </vt:lpstr>
      <vt:lpstr>Similitudes: taille de fenêtre</vt:lpstr>
      <vt:lpstr>Optimisation de Prony</vt:lpstr>
      <vt:lpstr>Optimisation de Prony</vt:lpstr>
      <vt:lpstr>Optimisation de Prony</vt:lpstr>
      <vt:lpstr>Optimisation de MUSIC</vt:lpstr>
      <vt:lpstr>Optimisation de MUSIC</vt:lpstr>
      <vt:lpstr>Optimisation de MUSIC</vt:lpstr>
      <vt:lpstr>Présentation PowerPoint</vt:lpstr>
      <vt:lpstr>Etude de signaux ultrasonores </vt:lpstr>
      <vt:lpstr>Etude de signaux ultrasonores</vt:lpstr>
      <vt:lpstr>Etude de signaux ultrasonores</vt:lpstr>
      <vt:lpstr>Etude de signaux ultrasonores</vt:lpstr>
      <vt:lpstr>Etude de signaux ultrasonores</vt:lpstr>
      <vt:lpstr>Etude de signaux ultrasonores</vt:lpstr>
      <vt:lpstr>Etude de signaux aléatoires</vt:lpstr>
      <vt:lpstr>Comparaison paramétrique / non paramétrique</vt:lpstr>
      <vt:lpstr>Comparaison paramétrique/non paramétrique</vt:lpstr>
      <vt:lpstr>Comparaison paramétrique/non paramétrique</vt:lpstr>
      <vt:lpstr>Comparaison paramétrique/non paramétrique</vt:lpstr>
      <vt:lpstr>Comparaison paramétrique/non paramétrique</vt:lpstr>
      <vt:lpstr>Comparaison paramétrique / non paramétrique</vt:lpstr>
      <vt:lpstr>Présentation PowerPoint</vt:lpstr>
      <vt:lpstr>Présentation du signal</vt:lpstr>
      <vt:lpstr>Analyse non paramétrique</vt:lpstr>
      <vt:lpstr>FFT du sous-signal (52ms à 56ms), fenêtrage rectangulaire</vt:lpstr>
      <vt:lpstr>Repérage des fondamentales</vt:lpstr>
      <vt:lpstr>Diagramme des « notes » du signal (fondamentales en fonction du temps)</vt:lpstr>
      <vt:lpstr>Analyse des harmoniques</vt:lpstr>
      <vt:lpstr>Périodogrammes normalisés d’une tranche de signal (semi-log)</vt:lpstr>
      <vt:lpstr>Méthodes paramétriques pour l’analyse spectrale</vt:lpstr>
      <vt:lpstr>Spectre de raies (Prony, p=220, n=10)</vt:lpstr>
      <vt:lpstr>Méthode de Prony</vt:lpstr>
      <vt:lpstr>Enveloppes spectrales</vt:lpstr>
      <vt:lpstr>Enveloppe spectrale (Prony, p=220, n=10, normalisée, échelle semi-log)</vt:lpstr>
      <vt:lpstr>Conclusion</vt:lpstr>
    </vt:vector>
  </TitlesOfParts>
  <Company>Sweet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Vincent</dc:creator>
  <cp:lastModifiedBy>Guillaume</cp:lastModifiedBy>
  <cp:revision>36</cp:revision>
  <dcterms:created xsi:type="dcterms:W3CDTF">2013-10-29T19:45:41Z</dcterms:created>
  <dcterms:modified xsi:type="dcterms:W3CDTF">2013-10-30T08:55:04Z</dcterms:modified>
</cp:coreProperties>
</file>