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60" r:id="rId6"/>
    <p:sldId id="267" r:id="rId7"/>
    <p:sldId id="274" r:id="rId8"/>
    <p:sldId id="276" r:id="rId9"/>
    <p:sldId id="282" r:id="rId10"/>
    <p:sldId id="284" r:id="rId11"/>
    <p:sldId id="286" r:id="rId12"/>
    <p:sldId id="287" r:id="rId13"/>
    <p:sldId id="290" r:id="rId14"/>
    <p:sldId id="291" r:id="rId15"/>
    <p:sldId id="301" r:id="rId16"/>
    <p:sldId id="297" r:id="rId17"/>
    <p:sldId id="298" r:id="rId18"/>
    <p:sldId id="299" r:id="rId19"/>
    <p:sldId id="300" r:id="rId20"/>
    <p:sldId id="292" r:id="rId21"/>
    <p:sldId id="293" r:id="rId22"/>
    <p:sldId id="294" r:id="rId23"/>
    <p:sldId id="295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22" d="100"/>
          <a:sy n="122" d="100"/>
        </p:scale>
        <p:origin x="-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04/11/2014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04/11/2014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04/11/2014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04/11/2014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992" y="188640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Analyse spectrale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4797152"/>
            <a:ext cx="325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Raphaël 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ARROUAS</a:t>
            </a: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Comparaisons des pics obtenus pour une sous-trame correspondant à une note (pseudo-stationnaire)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On cherche à voir si les méthodes détectent les mêmes partiels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Pour cela, on regarde la médiane et la moyenne des distances euclidiennes de chaque fréquence obtenue </a:t>
            </a:r>
            <a:r>
              <a:rPr lang="fr-FR"/>
              <a:t>par </a:t>
            </a:r>
            <a:r>
              <a:rPr lang="fr-FR" smtClean="0"/>
              <a:t>MUSIC/</a:t>
            </a:r>
            <a:r>
              <a:rPr lang="fr-FR" dirty="0" err="1" smtClean="0"/>
              <a:t>Pisarenko</a:t>
            </a:r>
            <a:r>
              <a:rPr lang="fr-FR" dirty="0"/>
              <a:t>, à la liste des fréquences obtenues par </a:t>
            </a:r>
            <a:r>
              <a:rPr lang="fr-FR" dirty="0" smtClean="0"/>
              <a:t>Prony par exemple.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Ainsi, on pourra déterminer si les trois méthodes fournissent des fréquences semblables.</a:t>
            </a:r>
          </a:p>
          <a:p>
            <a:pPr>
              <a:buClr>
                <a:schemeClr val="tx1">
                  <a:lumMod val="75000"/>
                </a:schemeClr>
              </a:buClr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42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Pics obtenus avec </a:t>
            </a:r>
            <a:r>
              <a:rPr lang="fr-FR" dirty="0" smtClean="0"/>
              <a:t>MUSIC</a:t>
            </a:r>
            <a:br>
              <a:rPr lang="fr-FR" dirty="0" smtClean="0"/>
            </a:br>
            <a:r>
              <a:rPr lang="fr-FR" dirty="0" smtClean="0"/>
              <a:t>Ordre (110,600) 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440" y="1557434"/>
            <a:ext cx="9142794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56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Pics obtenus avec </a:t>
            </a:r>
            <a:r>
              <a:rPr lang="fr-FR" dirty="0" err="1" smtClean="0"/>
              <a:t>Pisarenko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Ordre (150)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441" y="1557434"/>
            <a:ext cx="9142792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08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Pics obtenus avec </a:t>
            </a:r>
            <a:r>
              <a:rPr lang="fr-FR" dirty="0" smtClean="0"/>
              <a:t>Prony</a:t>
            </a:r>
            <a:br>
              <a:rPr lang="fr-FR" dirty="0" smtClean="0"/>
            </a:br>
            <a:r>
              <a:rPr lang="fr-FR" dirty="0" smtClean="0"/>
              <a:t>Ordre (150,20)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441" y="1557434"/>
            <a:ext cx="9142792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2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Comparaisons des pics obtenus pour une sous-trame correspondant à une note (pseudo-stationnaire)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3432" y="2132856"/>
            <a:ext cx="40398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Prony / </a:t>
            </a:r>
            <a:r>
              <a:rPr lang="fr-FR" dirty="0" err="1" smtClean="0"/>
              <a:t>Pisarenko</a:t>
            </a:r>
            <a:r>
              <a:rPr lang="fr-FR" dirty="0" smtClean="0"/>
              <a:t> :</a:t>
            </a:r>
          </a:p>
          <a:p>
            <a:r>
              <a:rPr lang="fr-FR" dirty="0" smtClean="0"/>
              <a:t>Distance moyenne : 6,2</a:t>
            </a:r>
          </a:p>
          <a:p>
            <a:r>
              <a:rPr lang="fr-FR" dirty="0" smtClean="0"/>
              <a:t>Distance médiane : 2,9</a:t>
            </a:r>
          </a:p>
          <a:p>
            <a:r>
              <a:rPr lang="fr-FR" dirty="0" smtClean="0"/>
              <a:t>Ecart-type des distances : 6,8</a:t>
            </a:r>
          </a:p>
          <a:p>
            <a:endParaRPr lang="fr-FR" dirty="0"/>
          </a:p>
          <a:p>
            <a:r>
              <a:rPr lang="fr-FR" dirty="0" smtClean="0"/>
              <a:t>Conclusion : Les méthodes donnent les</a:t>
            </a:r>
            <a:br>
              <a:rPr lang="fr-FR" dirty="0" smtClean="0"/>
            </a:br>
            <a:r>
              <a:rPr lang="fr-FR" dirty="0" smtClean="0"/>
              <a:t>mêmes partiels !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447928" y="213285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MUSIC / </a:t>
            </a:r>
            <a:r>
              <a:rPr lang="fr-FR" dirty="0" smtClean="0"/>
              <a:t>Prony :</a:t>
            </a:r>
          </a:p>
          <a:p>
            <a:r>
              <a:rPr lang="fr-FR" dirty="0" smtClean="0"/>
              <a:t>Il manque un partiel en 2,7 kHz, que l’on enlève pour comparer</a:t>
            </a:r>
            <a:endParaRPr lang="fr-FR" dirty="0"/>
          </a:p>
          <a:p>
            <a:r>
              <a:rPr lang="fr-FR" dirty="0" smtClean="0"/>
              <a:t>Distance moyenne : 2,3</a:t>
            </a:r>
          </a:p>
          <a:p>
            <a:r>
              <a:rPr lang="fr-FR" dirty="0" smtClean="0"/>
              <a:t>Distance médiane : 1,9</a:t>
            </a:r>
          </a:p>
          <a:p>
            <a:r>
              <a:rPr lang="fr-FR" dirty="0" smtClean="0"/>
              <a:t>Ecart-type des distances : 2,0</a:t>
            </a:r>
          </a:p>
          <a:p>
            <a:endParaRPr lang="fr-FR" dirty="0"/>
          </a:p>
          <a:p>
            <a:r>
              <a:rPr lang="fr-FR" dirty="0"/>
              <a:t>Conclusion : Les méthodes donnent les</a:t>
            </a:r>
            <a:br>
              <a:rPr lang="fr-FR" dirty="0"/>
            </a:br>
            <a:r>
              <a:rPr lang="fr-FR" dirty="0"/>
              <a:t>mêmes partiels 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71464" y="5373216"/>
            <a:ext cx="10769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Sur des signaux stationnaires, les trois méthodes détectent des partiels identiques. En revanche, MUSIC n’a</a:t>
            </a:r>
            <a:br>
              <a:rPr lang="fr-FR" dirty="0" smtClean="0"/>
            </a:br>
            <a:r>
              <a:rPr lang="fr-FR" dirty="0" smtClean="0"/>
              <a:t>pas détecté le partiel en 2,7 kHz, sur les tests faits.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8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Calibrage des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On essaie de récupérer les fréquences présentes dans le signal complet fluteircam.wav. Toutes les notes sont donc présentes (et donc leurs fondamentales, et partiels).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 priori, on ne sait pas combien on veut en détecter : Difficile de bien calibrer… On teste donc pour différents ordres ces méthodes.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32463" y="4077072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MUSIC : Devrait donner un bon ordre d’idée du nombre des partiels significatifs : Peu de pics parasites sur cette méthode.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Prony : Très (trop ?) sensible au conditionnement des matrices. Difficile d’obtenir un nombre approximatif de partiels.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 smtClean="0"/>
              <a:t>Pisarenko</a:t>
            </a:r>
            <a:r>
              <a:rPr lang="fr-FR" dirty="0" smtClean="0"/>
              <a:t> : Beaucoup de pics parasites, l’information du nombre de partiels est difficile à obtenir.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905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Calibrage de Prony</a:t>
            </a:r>
            <a:br>
              <a:rPr lang="fr-FR" dirty="0"/>
            </a:br>
            <a:r>
              <a:rPr lang="fr-FR" dirty="0"/>
              <a:t>p de 20 à 200 avec un pas de 2</a:t>
            </a:r>
            <a:r>
              <a:rPr lang="fr-FR" dirty="0" smtClean="0"/>
              <a:t>0</a:t>
            </a:r>
            <a:r>
              <a:rPr lang="fr-FR" dirty="0"/>
              <a:t>, </a:t>
            </a:r>
            <a:r>
              <a:rPr lang="fr-FR" dirty="0" smtClean="0"/>
              <a:t>n=10,20,30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496" y="1552956"/>
            <a:ext cx="9142794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1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Calibrage de Music</a:t>
            </a:r>
            <a:br>
              <a:rPr lang="fr-FR" dirty="0" smtClean="0"/>
            </a:br>
            <a:r>
              <a:rPr lang="fr-FR" dirty="0" smtClean="0"/>
              <a:t>p de 60 à 160 avec un pas de 10, M=2..6*p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496" y="1552956"/>
            <a:ext cx="9142794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0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Calibrage de </a:t>
            </a:r>
            <a:r>
              <a:rPr lang="fr-FR" dirty="0" err="1"/>
              <a:t>Pisarenko</a:t>
            </a:r>
            <a:r>
              <a:rPr lang="fr-FR" dirty="0"/>
              <a:t>-Interpolation</a:t>
            </a:r>
            <a:br>
              <a:rPr lang="fr-FR" dirty="0"/>
            </a:br>
            <a:r>
              <a:rPr lang="fr-FR" dirty="0"/>
              <a:t>p de 20 à 300 avec un pas de 10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497" y="1552956"/>
            <a:ext cx="9142792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3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Comparaisons des pics obtenus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MUSIC, </a:t>
            </a:r>
            <a:r>
              <a:rPr lang="fr-FR" dirty="0" err="1" smtClean="0"/>
              <a:t>Pisarenko</a:t>
            </a:r>
            <a:r>
              <a:rPr lang="fr-FR" dirty="0" smtClean="0"/>
              <a:t> et Prony donnent environ 20 pics (mais tout dépend du seuil fixé pour les maxima à garder).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On compare avec MUSIC, choisie comme référence, les pics obtenus.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Pour cela, on regarde la médiane et la moyenne des distances euclidiennes de chaque fréquence obtenue par Prony/</a:t>
            </a:r>
            <a:r>
              <a:rPr lang="fr-FR" dirty="0" err="1" smtClean="0"/>
              <a:t>Pisarenko</a:t>
            </a:r>
            <a:r>
              <a:rPr lang="fr-FR" dirty="0" smtClean="0"/>
              <a:t>, à la liste des fréquences obtenues par MUSIC.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Ainsi, on pourra déterminer si les trois méthodes fournissent des fréquences semblables.</a:t>
            </a:r>
          </a:p>
        </p:txBody>
      </p:sp>
    </p:spTree>
    <p:extLst>
      <p:ext uri="{BB962C8B-B14F-4D97-AF65-F5344CB8AC3E}">
        <p14:creationId xmlns:p14="http://schemas.microsoft.com/office/powerpoint/2010/main" val="23176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non-</a:t>
            </a:r>
            <a:r>
              <a:rPr lang="fr-FR" dirty="0" err="1" smtClean="0"/>
              <a:t>parametrique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Ajouter le 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Ajouter le 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Ajouter le texte de la troisième puce ici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Pics obtenus avec </a:t>
            </a:r>
            <a:r>
              <a:rPr lang="fr-FR" dirty="0" smtClean="0"/>
              <a:t>MUSIC</a:t>
            </a:r>
            <a:br>
              <a:rPr lang="fr-FR" dirty="0" smtClean="0"/>
            </a:br>
            <a:r>
              <a:rPr lang="fr-FR" dirty="0" smtClean="0"/>
              <a:t>Ordre (110,550) 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440" y="1557434"/>
            <a:ext cx="9142794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2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Pics obtenus avec </a:t>
            </a:r>
            <a:r>
              <a:rPr lang="fr-FR" dirty="0" err="1" smtClean="0"/>
              <a:t>Pisarenko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Ordre (150)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440" y="1557434"/>
            <a:ext cx="9142794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17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Pics obtenus avec </a:t>
            </a:r>
            <a:r>
              <a:rPr lang="fr-FR" dirty="0" smtClean="0"/>
              <a:t>Prony</a:t>
            </a:r>
            <a:br>
              <a:rPr lang="fr-FR" dirty="0" smtClean="0"/>
            </a:br>
            <a:r>
              <a:rPr lang="fr-FR" dirty="0" smtClean="0"/>
              <a:t>Ordre (135,40)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441" y="1557434"/>
            <a:ext cx="9142792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37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fréquences obtenues </a:t>
            </a:r>
            <a:r>
              <a:rPr lang="fr-FR" dirty="0"/>
              <a:t>pour le signal global (non </a:t>
            </a:r>
            <a:r>
              <a:rPr lang="fr-FR" dirty="0" smtClean="0"/>
              <a:t>stationnaire)</a:t>
            </a:r>
            <a:br>
              <a:rPr lang="fr-FR" dirty="0" smtClean="0"/>
            </a:br>
            <a:r>
              <a:rPr lang="fr-FR" dirty="0" smtClean="0"/>
              <a:t>On ne garde que celles &lt; 2300 Hz pour Prony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3432" y="2132856"/>
            <a:ext cx="42691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MUSIC / </a:t>
            </a:r>
            <a:r>
              <a:rPr lang="fr-FR" dirty="0" err="1" smtClean="0"/>
              <a:t>Pisarenko</a:t>
            </a:r>
            <a:r>
              <a:rPr lang="fr-FR" dirty="0" smtClean="0"/>
              <a:t> :</a:t>
            </a:r>
          </a:p>
          <a:p>
            <a:r>
              <a:rPr lang="fr-FR" dirty="0" smtClean="0"/>
              <a:t>Distance moyenne : 19,6</a:t>
            </a:r>
          </a:p>
          <a:p>
            <a:r>
              <a:rPr lang="fr-FR" dirty="0" smtClean="0"/>
              <a:t>Distance médiane : 13,7</a:t>
            </a:r>
          </a:p>
          <a:p>
            <a:r>
              <a:rPr lang="fr-FR" dirty="0" smtClean="0"/>
              <a:t>Ecart-type des distances : 21</a:t>
            </a:r>
          </a:p>
          <a:p>
            <a:endParaRPr lang="fr-FR" dirty="0"/>
          </a:p>
          <a:p>
            <a:r>
              <a:rPr lang="fr-FR" dirty="0" smtClean="0"/>
              <a:t>Conclusion : Les méthodes donnent des</a:t>
            </a:r>
            <a:br>
              <a:rPr lang="fr-FR" dirty="0" smtClean="0"/>
            </a:br>
            <a:r>
              <a:rPr lang="fr-FR" dirty="0" smtClean="0"/>
              <a:t>pics</a:t>
            </a:r>
            <a:r>
              <a:rPr lang="fr-FR" dirty="0"/>
              <a:t> </a:t>
            </a:r>
            <a:r>
              <a:rPr lang="fr-FR" dirty="0" smtClean="0"/>
              <a:t>qui diffèrent de manière significative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447928" y="213285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MUSIC / </a:t>
            </a:r>
            <a:r>
              <a:rPr lang="fr-FR" dirty="0" smtClean="0"/>
              <a:t>Prony </a:t>
            </a:r>
            <a:r>
              <a:rPr lang="fr-FR" dirty="0"/>
              <a:t>:</a:t>
            </a:r>
          </a:p>
          <a:p>
            <a:r>
              <a:rPr lang="fr-FR" dirty="0"/>
              <a:t>Distance moyenne : </a:t>
            </a:r>
            <a:r>
              <a:rPr lang="fr-FR" dirty="0" smtClean="0"/>
              <a:t>70,4</a:t>
            </a:r>
            <a:endParaRPr lang="fr-FR" dirty="0"/>
          </a:p>
          <a:p>
            <a:r>
              <a:rPr lang="fr-FR" dirty="0"/>
              <a:t>Distance médiane : </a:t>
            </a:r>
            <a:r>
              <a:rPr lang="fr-FR" dirty="0" smtClean="0"/>
              <a:t>57,6</a:t>
            </a:r>
            <a:endParaRPr lang="fr-FR" dirty="0"/>
          </a:p>
          <a:p>
            <a:r>
              <a:rPr lang="fr-FR" dirty="0"/>
              <a:t>Ecart-type des distances : </a:t>
            </a:r>
            <a:r>
              <a:rPr lang="fr-FR" dirty="0" smtClean="0"/>
              <a:t>63,6</a:t>
            </a:r>
            <a:endParaRPr lang="fr-FR" dirty="0"/>
          </a:p>
          <a:p>
            <a:endParaRPr lang="fr-FR" dirty="0"/>
          </a:p>
          <a:p>
            <a:r>
              <a:rPr lang="fr-FR" dirty="0"/>
              <a:t>Conclusion : </a:t>
            </a:r>
            <a:r>
              <a:rPr lang="fr-FR" dirty="0" smtClean="0"/>
              <a:t>Les pics sont très </a:t>
            </a:r>
            <a:r>
              <a:rPr lang="fr-FR" dirty="0" err="1" smtClean="0"/>
              <a:t>differents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71464" y="5373216"/>
            <a:ext cx="781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Sur des signaux non-stationnaires, il est très difficile de tirer des informations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56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smtClean="0"/>
              <a:t>paramétrique </a:t>
            </a:r>
            <a:r>
              <a:rPr lang="fr-FR" dirty="0"/>
              <a:t>: </a:t>
            </a:r>
            <a:r>
              <a:rPr lang="fr-FR" sz="2800" dirty="0" smtClean="0"/>
              <a:t>Comparaisons </a:t>
            </a:r>
            <a:r>
              <a:rPr lang="fr-FR" sz="2800" dirty="0" err="1" smtClean="0"/>
              <a:t>Pisarenko</a:t>
            </a:r>
            <a:r>
              <a:rPr lang="fr-FR" sz="2800" dirty="0" smtClean="0"/>
              <a:t>/MUSIC/Prony sur deux signaux audio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Plan :</a:t>
            </a:r>
            <a:endParaRPr lang="fr-FR" dirty="0"/>
          </a:p>
          <a:p>
            <a:pPr lvl="1"/>
            <a:r>
              <a:rPr lang="fr-FR" dirty="0" smtClean="0"/>
              <a:t>Test des algorithmes sur une somme de 20 sinus d’amplitudes normalement distribuées.</a:t>
            </a:r>
          </a:p>
          <a:p>
            <a:pPr lvl="1"/>
            <a:r>
              <a:rPr lang="fr-FR" dirty="0" smtClean="0"/>
              <a:t>Test des algorithmes en fonction de leur ordre, sur les signaux fluteircam.wav : Détection du fondamental pour un sous-signal stationnaire (note de musique).</a:t>
            </a:r>
          </a:p>
          <a:p>
            <a:pPr lvl="1"/>
            <a:r>
              <a:rPr lang="fr-FR" dirty="0" smtClean="0"/>
              <a:t>Comparaison, sur fluteircam.wav, et sur un sous-signal pseudo-stationnaire, (musique jouée par une flûte) des partiels détectés : On détermine leur nombre, puis l’écart médian entre les suites de fréquences trouvées entre chaque méthode.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Test de détection sur 20 sinus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Ici, on teste les 3 algorithmes sur une somme de 20 sinus harmoniques distribués selon une gaussienne.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43472" y="2636912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Fondamental : 220 Hz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Distribution gaussienne centrée en 2500 Hz, d’écart type 1500 Hz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Phase aléatoire pour les 20 sinus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1280 échantillons, fréquence d’échantillonnage 32 kHz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Test </a:t>
            </a:r>
            <a:r>
              <a:rPr lang="fr-FR" dirty="0" smtClean="0"/>
              <a:t>sur </a:t>
            </a:r>
            <a:r>
              <a:rPr lang="fr-FR" dirty="0"/>
              <a:t>20 </a:t>
            </a:r>
            <a:r>
              <a:rPr lang="fr-FR" dirty="0" smtClean="0"/>
              <a:t>sinus (Prony)</a:t>
            </a:r>
            <a:br>
              <a:rPr lang="fr-FR" dirty="0" smtClean="0"/>
            </a:br>
            <a:r>
              <a:rPr lang="fr-FR" dirty="0" smtClean="0"/>
              <a:t>Bonne détection des sinus, très bonne enveloppe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5" y="1565993"/>
            <a:ext cx="914279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32583" y="1935325"/>
            <a:ext cx="914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0128448" y="1565993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Fréquences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904312" y="5592924"/>
            <a:ext cx="36565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Droite de </a:t>
            </a:r>
            <a:r>
              <a:rPr lang="fr-FR" sz="1400" dirty="0" err="1" smtClean="0"/>
              <a:t>regression</a:t>
            </a:r>
            <a:r>
              <a:rPr lang="fr-FR" sz="1400" dirty="0" smtClean="0"/>
              <a:t> :</a:t>
            </a:r>
          </a:p>
          <a:p>
            <a:pPr algn="ctr"/>
            <a:r>
              <a:rPr lang="fr-FR" sz="1400" dirty="0"/>
              <a:t>y = 220.024812 x - 2.105263158·10</a:t>
            </a:r>
            <a:r>
              <a:rPr lang="fr-FR" sz="1400" baseline="30000" dirty="0"/>
              <a:t>-1</a:t>
            </a:r>
            <a:endParaRPr lang="fr-FR" sz="1400" dirty="0" smtClean="0"/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Coefficient de corrélation :</a:t>
            </a:r>
          </a:p>
          <a:p>
            <a:pPr algn="ctr"/>
            <a:r>
              <a:rPr lang="fr-FR" sz="1400" dirty="0" smtClean="0"/>
              <a:t>0,</a:t>
            </a:r>
            <a:r>
              <a:rPr lang="fr-FR" sz="1400" dirty="0" smtClean="0">
                <a:solidFill>
                  <a:schemeClr val="accent6"/>
                </a:solidFill>
              </a:rPr>
              <a:t>99</a:t>
            </a:r>
            <a:r>
              <a:rPr lang="fr-FR" sz="1400" dirty="0">
                <a:solidFill>
                  <a:schemeClr val="accent6"/>
                </a:solidFill>
              </a:rPr>
              <a:t>9999</a:t>
            </a:r>
            <a:r>
              <a:rPr lang="fr-FR" sz="1400" dirty="0"/>
              <a:t>4014</a:t>
            </a:r>
          </a:p>
        </p:txBody>
      </p:sp>
    </p:spTree>
    <p:extLst>
      <p:ext uri="{BB962C8B-B14F-4D97-AF65-F5344CB8AC3E}">
        <p14:creationId xmlns:p14="http://schemas.microsoft.com/office/powerpoint/2010/main" val="19784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Test sur 20 sinus </a:t>
            </a:r>
            <a:r>
              <a:rPr lang="fr-FR" dirty="0" smtClean="0"/>
              <a:t>(MUSIC)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Bonne détection des sinus, </a:t>
            </a:r>
            <a:r>
              <a:rPr lang="fr-FR" dirty="0" smtClean="0"/>
              <a:t>amplitudes sous-évaluées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5" y="1565993"/>
            <a:ext cx="914279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0088073" y="1565993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Fréquences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1910" y="1939532"/>
            <a:ext cx="866775" cy="345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8921134" y="5405444"/>
            <a:ext cx="36565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Droite de </a:t>
            </a:r>
            <a:r>
              <a:rPr lang="fr-FR" sz="1400" dirty="0" err="1" smtClean="0"/>
              <a:t>regression</a:t>
            </a:r>
            <a:r>
              <a:rPr lang="fr-FR" sz="1400" dirty="0" smtClean="0"/>
              <a:t> :</a:t>
            </a:r>
          </a:p>
          <a:p>
            <a:pPr algn="ctr"/>
            <a:r>
              <a:rPr lang="fr-FR" sz="1400" dirty="0"/>
              <a:t>y = 219.975188 x - </a:t>
            </a:r>
            <a:r>
              <a:rPr lang="fr-FR" sz="1400" dirty="0" smtClean="0"/>
              <a:t>1.894736842·10</a:t>
            </a:r>
            <a:r>
              <a:rPr lang="fr-FR" sz="1400" baseline="30000" dirty="0" smtClean="0"/>
              <a:t>-1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Coefficient de corrélation :</a:t>
            </a:r>
          </a:p>
          <a:p>
            <a:pPr algn="ctr"/>
            <a:r>
              <a:rPr lang="fr-FR" sz="1400" dirty="0" smtClean="0"/>
              <a:t>0,</a:t>
            </a:r>
            <a:r>
              <a:rPr lang="fr-FR" sz="1400" dirty="0" smtClean="0">
                <a:solidFill>
                  <a:schemeClr val="accent6"/>
                </a:solidFill>
              </a:rPr>
              <a:t>9</a:t>
            </a:r>
            <a:r>
              <a:rPr lang="fr-FR" sz="1400" dirty="0">
                <a:solidFill>
                  <a:schemeClr val="accent6"/>
                </a:solidFill>
              </a:rPr>
              <a:t>99999</a:t>
            </a:r>
            <a:r>
              <a:rPr lang="fr-FR" sz="1400" dirty="0"/>
              <a:t>1836</a:t>
            </a:r>
          </a:p>
        </p:txBody>
      </p:sp>
    </p:spTree>
    <p:extLst>
      <p:ext uri="{BB962C8B-B14F-4D97-AF65-F5344CB8AC3E}">
        <p14:creationId xmlns:p14="http://schemas.microsoft.com/office/powerpoint/2010/main" val="190634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Test sur 20 sinus </a:t>
            </a:r>
            <a:r>
              <a:rPr lang="fr-FR" dirty="0" smtClean="0"/>
              <a:t>(</a:t>
            </a:r>
            <a:r>
              <a:rPr lang="fr-FR" dirty="0" err="1" smtClean="0"/>
              <a:t>Pisarenko</a:t>
            </a:r>
            <a:r>
              <a:rPr lang="fr-FR" dirty="0" smtClean="0"/>
              <a:t>-Interpolation)</a:t>
            </a:r>
            <a:r>
              <a:rPr lang="fr-FR" dirty="0"/>
              <a:t/>
            </a:r>
            <a:br>
              <a:rPr lang="fr-FR" dirty="0"/>
            </a:br>
            <a:r>
              <a:rPr lang="fr-FR" sz="3100" dirty="0" smtClean="0"/>
              <a:t>Présence de pics parasites, enveloppe correcte (si on prend l’enveloppe convexe), fréquences imprécises (interpolation)</a:t>
            </a:r>
            <a:endParaRPr lang="fr-FR" sz="3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5" y="1565993"/>
            <a:ext cx="9142794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0088073" y="1565993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Fréquences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9901" y="1935324"/>
            <a:ext cx="2319014" cy="379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921134" y="5795882"/>
            <a:ext cx="365654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 smtClean="0"/>
              <a:t>Droite de </a:t>
            </a:r>
            <a:r>
              <a:rPr lang="fr-FR" sz="1300" dirty="0" err="1" smtClean="0"/>
              <a:t>regression</a:t>
            </a:r>
            <a:r>
              <a:rPr lang="fr-FR" sz="1300" dirty="0" smtClean="0"/>
              <a:t> (sans les parasites !) :</a:t>
            </a:r>
          </a:p>
          <a:p>
            <a:pPr algn="ctr"/>
            <a:r>
              <a:rPr lang="fr-FR" sz="1300" dirty="0"/>
              <a:t>y = 221.9090226 x - </a:t>
            </a:r>
            <a:r>
              <a:rPr lang="fr-FR" sz="1300" dirty="0" smtClean="0">
                <a:solidFill>
                  <a:srgbClr val="FF0000"/>
                </a:solidFill>
              </a:rPr>
              <a:t>29.39473684</a:t>
            </a:r>
          </a:p>
          <a:p>
            <a:pPr algn="ctr"/>
            <a:endParaRPr lang="fr-FR" sz="1300" dirty="0">
              <a:solidFill>
                <a:srgbClr val="FF0000"/>
              </a:solidFill>
            </a:endParaRPr>
          </a:p>
          <a:p>
            <a:pPr algn="ctr"/>
            <a:r>
              <a:rPr lang="fr-FR" sz="1300" dirty="0" smtClean="0"/>
              <a:t>Coefficient de corrélation :</a:t>
            </a:r>
          </a:p>
          <a:p>
            <a:pPr algn="ctr"/>
            <a:r>
              <a:rPr lang="fr-FR" sz="1300" dirty="0" smtClean="0"/>
              <a:t>0,</a:t>
            </a:r>
            <a:r>
              <a:rPr lang="fr-FR" sz="1300" dirty="0" smtClean="0">
                <a:solidFill>
                  <a:schemeClr val="accent5"/>
                </a:solidFill>
              </a:rPr>
              <a:t>9</a:t>
            </a:r>
            <a:r>
              <a:rPr lang="fr-FR" sz="1300" dirty="0">
                <a:solidFill>
                  <a:schemeClr val="accent5"/>
                </a:solidFill>
              </a:rPr>
              <a:t>999</a:t>
            </a:r>
            <a:r>
              <a:rPr lang="fr-FR" sz="1300" dirty="0"/>
              <a:t>190094</a:t>
            </a:r>
          </a:p>
        </p:txBody>
      </p:sp>
    </p:spTree>
    <p:extLst>
      <p:ext uri="{BB962C8B-B14F-4D97-AF65-F5344CB8AC3E}">
        <p14:creationId xmlns:p14="http://schemas.microsoft.com/office/powerpoint/2010/main" val="83930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Détection du fondamental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On choisit un sous-signal pseudo-stationnaire de fluteircam.wav (par exemple, la note Fa entre 4 et 5 secondes)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 priori, la fréquence ou l’amplitude est maximale devrait donc se situer à 350Hz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On teste sur une plage d’ordres les 3 méthodes. On considère que le fondamental est détecté si le maximum d’énergie est situé </a:t>
            </a:r>
            <a:r>
              <a:rPr lang="fr-FR" dirty="0"/>
              <a:t>à </a:t>
            </a:r>
            <a:r>
              <a:rPr lang="fr-FR" dirty="0" smtClean="0"/>
              <a:t>± 10Hz de la fréquence attendue.</a:t>
            </a:r>
          </a:p>
        </p:txBody>
      </p:sp>
    </p:spTree>
    <p:extLst>
      <p:ext uri="{BB962C8B-B14F-4D97-AF65-F5344CB8AC3E}">
        <p14:creationId xmlns:p14="http://schemas.microsoft.com/office/powerpoint/2010/main" val="13002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Détection du fondamental : Résultats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585637"/>
            <a:ext cx="3718694" cy="27840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1684287"/>
            <a:ext cx="5349361" cy="2685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120" y="1654748"/>
            <a:ext cx="3635281" cy="272160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1703512" y="4463151"/>
            <a:ext cx="7920880" cy="2395735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 </a:t>
            </a:r>
            <a:r>
              <a:rPr lang="fr-FR" dirty="0"/>
              <a:t>MUSIC détecte la fondamentale, pour un ordre ≥ 60 et M ≥ 5*p</a:t>
            </a:r>
          </a:p>
          <a:p>
            <a:r>
              <a:rPr lang="fr-FR" dirty="0"/>
              <a:t>Prony détecte la fondamentale, pour un ordre ≥ 100, et n ∈ [10,30]</a:t>
            </a:r>
            <a:br>
              <a:rPr lang="fr-FR" dirty="0"/>
            </a:br>
            <a:r>
              <a:rPr lang="fr-FR" dirty="0" smtClean="0"/>
              <a:t>A priori, la fréquence ou l’amplitude est maximale devrait donc se situer à 350Hz</a:t>
            </a:r>
          </a:p>
          <a:p>
            <a:r>
              <a:rPr lang="fr-FR" dirty="0" err="1"/>
              <a:t>Pisarenko</a:t>
            </a:r>
            <a:r>
              <a:rPr lang="fr-FR" dirty="0"/>
              <a:t> détecte la fondamentale en général, mais très dépendant de paramètres aléatoires (algorithme de</a:t>
            </a:r>
            <a:br>
              <a:rPr lang="fr-FR" dirty="0"/>
            </a:br>
            <a:r>
              <a:rPr lang="fr-FR" dirty="0"/>
              <a:t>puissance inverse initialisé aléatoirement). Sur plusieurs essais, la détection n’a pas été </a:t>
            </a:r>
            <a:r>
              <a:rPr lang="fr-FR" dirty="0" smtClean="0"/>
              <a:t>assurée.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604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824</Words>
  <Application>Microsoft Office PowerPoint</Application>
  <PresentationFormat>Personnalisé</PresentationFormat>
  <Paragraphs>106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MedicalHealth_16x9</vt:lpstr>
      <vt:lpstr>Analyse spectrale</vt:lpstr>
      <vt:lpstr>Analyse non-parametrique</vt:lpstr>
      <vt:lpstr>Analyse paramétrique : Comparaisons Pisarenko/MUSIC/Prony sur deux signaux audio</vt:lpstr>
      <vt:lpstr>Test de détection sur 20 sinus</vt:lpstr>
      <vt:lpstr>Test sur 20 sinus (Prony) Bonne détection des sinus, très bonne enveloppe</vt:lpstr>
      <vt:lpstr>Test sur 20 sinus (MUSIC) Bonne détection des sinus, amplitudes sous-évaluées</vt:lpstr>
      <vt:lpstr>Test sur 20 sinus (Pisarenko-Interpolation) Présence de pics parasites, enveloppe correcte (si on prend l’enveloppe convexe), fréquences imprécises (interpolation)</vt:lpstr>
      <vt:lpstr>Détection du fondamental</vt:lpstr>
      <vt:lpstr>Détection du fondamental : Résultats</vt:lpstr>
      <vt:lpstr>Comparaisons des pics obtenus pour une sous-trame correspondant à une note (pseudo-stationnaire)</vt:lpstr>
      <vt:lpstr>Pics obtenus avec MUSIC Ordre (110,600) </vt:lpstr>
      <vt:lpstr>Pics obtenus avec Pisarenko Ordre (150)</vt:lpstr>
      <vt:lpstr>Pics obtenus avec Prony Ordre (150,20)</vt:lpstr>
      <vt:lpstr>Comparaisons des pics obtenus pour une sous-trame correspondant à une note (pseudo-stationnaire)</vt:lpstr>
      <vt:lpstr>Calibrage des méthodes</vt:lpstr>
      <vt:lpstr>Calibrage de Prony p de 20 à 200 avec un pas de 20, n=10,20,30</vt:lpstr>
      <vt:lpstr>Calibrage de Music p de 60 à 160 avec un pas de 10, M=2..6*p</vt:lpstr>
      <vt:lpstr>Calibrage de Pisarenko-Interpolation p de 20 à 300 avec un pas de 10</vt:lpstr>
      <vt:lpstr>Comparaisons des pics obtenus</vt:lpstr>
      <vt:lpstr>Pics obtenus avec MUSIC Ordre (110,550) </vt:lpstr>
      <vt:lpstr>Pics obtenus avec Pisarenko Ordre (150)</vt:lpstr>
      <vt:lpstr>Pics obtenus avec Prony Ordre (135,40)</vt:lpstr>
      <vt:lpstr>Comparaison des fréquences obtenues pour le signal global (non stationnaire) On ne garde que celles &lt; 2300 Hz pour Prony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2014-10-29T17:29:33Z</dcterms:created>
  <dcterms:modified xsi:type="dcterms:W3CDTF">2014-11-04T14:20:47Z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