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2"/>
  </p:notesMasterIdLst>
  <p:handoutMasterIdLst>
    <p:handoutMasterId r:id="rId63"/>
  </p:handoutMasterIdLst>
  <p:sldIdLst>
    <p:sldId id="256" r:id="rId3"/>
    <p:sldId id="269" r:id="rId4"/>
    <p:sldId id="257" r:id="rId5"/>
    <p:sldId id="271" r:id="rId6"/>
    <p:sldId id="274" r:id="rId7"/>
    <p:sldId id="290" r:id="rId8"/>
    <p:sldId id="280" r:id="rId9"/>
    <p:sldId id="281" r:id="rId10"/>
    <p:sldId id="283" r:id="rId11"/>
    <p:sldId id="282" r:id="rId12"/>
    <p:sldId id="287" r:id="rId13"/>
    <p:sldId id="288" r:id="rId14"/>
    <p:sldId id="286" r:id="rId15"/>
    <p:sldId id="289" r:id="rId16"/>
    <p:sldId id="284" r:id="rId17"/>
    <p:sldId id="291" r:id="rId18"/>
    <p:sldId id="273" r:id="rId19"/>
    <p:sldId id="292" r:id="rId20"/>
    <p:sldId id="293" r:id="rId21"/>
    <p:sldId id="294" r:id="rId22"/>
    <p:sldId id="295" r:id="rId23"/>
    <p:sldId id="296" r:id="rId24"/>
    <p:sldId id="298" r:id="rId25"/>
    <p:sldId id="300" r:id="rId26"/>
    <p:sldId id="299" r:id="rId27"/>
    <p:sldId id="301" r:id="rId28"/>
    <p:sldId id="302" r:id="rId29"/>
    <p:sldId id="304" r:id="rId30"/>
    <p:sldId id="305" r:id="rId31"/>
    <p:sldId id="307" r:id="rId32"/>
    <p:sldId id="308" r:id="rId33"/>
    <p:sldId id="335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266" r:id="rId56"/>
    <p:sldId id="309" r:id="rId57"/>
    <p:sldId id="310" r:id="rId58"/>
    <p:sldId id="311" r:id="rId59"/>
    <p:sldId id="312" r:id="rId60"/>
    <p:sldId id="31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6" autoAdjust="0"/>
    <p:restoredTop sz="94660"/>
  </p:normalViewPr>
  <p:slideViewPr>
    <p:cSldViewPr>
      <p:cViewPr varScale="1">
        <p:scale>
          <a:sx n="59" d="100"/>
          <a:sy n="5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04/11/2014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04/11/2014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err="1" smtClean="0"/>
              <a:t>Modélisationet</a:t>
            </a:r>
            <a:r>
              <a:rPr lang="fr-FR" dirty="0" smtClean="0"/>
              <a:t> </a:t>
            </a:r>
            <a:r>
              <a:rPr lang="fr-FR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Raphaël ARROUAS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Performances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12" y="1828800"/>
            <a:ext cx="8545975" cy="4572000"/>
          </a:xfrm>
        </p:spPr>
      </p:pic>
      <p:sp>
        <p:nvSpPr>
          <p:cNvPr id="6" name="TextBox 5"/>
          <p:cNvSpPr txBox="1"/>
          <p:nvPr/>
        </p:nvSpPr>
        <p:spPr>
          <a:xfrm>
            <a:off x="119336" y="3573016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 fréquence augmente linéairement</a:t>
            </a:r>
          </a:p>
        </p:txBody>
      </p:sp>
    </p:spTree>
    <p:extLst>
      <p:ext uri="{BB962C8B-B14F-4D97-AF65-F5344CB8AC3E}">
        <p14:creationId xmlns:p14="http://schemas.microsoft.com/office/powerpoint/2010/main" val="31691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Application à des signaux réels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49" y="1828800"/>
            <a:ext cx="8171901" cy="4572000"/>
          </a:xfrm>
        </p:spPr>
      </p:pic>
      <p:sp>
        <p:nvSpPr>
          <p:cNvPr id="8" name="TextBox 7"/>
          <p:cNvSpPr txBox="1"/>
          <p:nvPr/>
        </p:nvSpPr>
        <p:spPr>
          <a:xfrm>
            <a:off x="47328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Signal = voix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88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Application à des signaux réels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39" y="1828800"/>
            <a:ext cx="8260122" cy="4572000"/>
          </a:xfrm>
        </p:spPr>
      </p:pic>
      <p:sp>
        <p:nvSpPr>
          <p:cNvPr id="8" name="TextBox 7"/>
          <p:cNvSpPr txBox="1"/>
          <p:nvPr/>
        </p:nvSpPr>
        <p:spPr>
          <a:xfrm>
            <a:off x="47328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Signal = voix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96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Application à des signaux réels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23" y="1828800"/>
            <a:ext cx="8302954" cy="4572000"/>
          </a:xfrm>
        </p:spPr>
      </p:pic>
      <p:sp>
        <p:nvSpPr>
          <p:cNvPr id="8" name="TextBox 7"/>
          <p:cNvSpPr txBox="1"/>
          <p:nvPr/>
        </p:nvSpPr>
        <p:spPr>
          <a:xfrm>
            <a:off x="47328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Signal = voix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Application à des signaux réels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87" y="1828800"/>
            <a:ext cx="8376625" cy="4572000"/>
          </a:xfrm>
        </p:spPr>
      </p:pic>
      <p:sp>
        <p:nvSpPr>
          <p:cNvPr id="6" name="TextBox 5"/>
          <p:cNvSpPr txBox="1"/>
          <p:nvPr/>
        </p:nvSpPr>
        <p:spPr>
          <a:xfrm>
            <a:off x="24555" y="16441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 de flute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85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43" y="1828800"/>
            <a:ext cx="8232114" cy="4572000"/>
          </a:xfrm>
        </p:spPr>
      </p:pic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91944" y="6382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N° de frame</a:t>
            </a:r>
            <a:endParaRPr lang="fr-F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3645024"/>
            <a:ext cx="157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Fréquence (en Hz)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2385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r>
              <a:rPr lang="fr-F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Page intentionnellement laissée blanche</a:t>
            </a:r>
            <a:endParaRPr lang="fr-FR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255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Analyse 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705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r>
              <a:rPr lang="fr-FR" dirty="0"/>
              <a:t> : </a:t>
            </a:r>
            <a:r>
              <a:rPr lang="fr-FR" sz="2800" dirty="0"/>
              <a:t>Algorithme de </a:t>
            </a:r>
            <a:r>
              <a:rPr lang="fr-FR" sz="2800" dirty="0" err="1"/>
              <a:t>Levinson-Durbin</a:t>
            </a:r>
            <a:r>
              <a:rPr lang="fr-FR" sz="2800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Intérêts : 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4834317" y="4158272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11624" y="275508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de signal AR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281970" y="3840623"/>
            <a:ext cx="4843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smtClean="0"/>
              <a:t>Estimation de l’</a:t>
            </a:r>
            <a:r>
              <a:rPr lang="fr-FR" dirty="0" err="1" smtClean="0"/>
              <a:t>auto-corrélation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2. Résolution des équations de </a:t>
            </a:r>
            <a:r>
              <a:rPr lang="fr-FR" dirty="0" err="1" smtClean="0"/>
              <a:t>Yule</a:t>
            </a:r>
            <a:r>
              <a:rPr lang="fr-FR" dirty="0" smtClean="0"/>
              <a:t>-Walker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5511698" y="2558866"/>
                <a:ext cx="2322239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698" y="2558866"/>
                <a:ext cx="2322239" cy="7561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2711624" y="4091356"/>
            <a:ext cx="175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récurrence :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1795119" y="5591957"/>
                <a:ext cx="40170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Complexité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Ordre  p donne les ordres inférieurs</a:t>
                </a:r>
                <a:endParaRPr lang="fr-FR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9" y="5591957"/>
                <a:ext cx="401706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62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contenu 2"/>
          <p:cNvSpPr txBox="1">
            <a:spLocks/>
          </p:cNvSpPr>
          <p:nvPr/>
        </p:nvSpPr>
        <p:spPr>
          <a:xfrm>
            <a:off x="6960096" y="5124496"/>
            <a:ext cx="4495118" cy="93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Inconvénients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7231215" y="5565709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Estimation de la corrélation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fenêtrage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44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43472" y="2636912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Détection de un sin :  p &gt; 3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Séparation de deux sin : 100% pour p &gt; 300   et 63% pour p = 250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Enveloppe :  e &gt; 0,305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Détection de 20 partiels :  p &gt; 200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Bruit rose : e &gt; 0,367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12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Analyse non-paramétrique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66800" y="4140623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Sinusoïde + bruit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t="2922" r="6343" b="3595"/>
          <a:stretch/>
        </p:blipFill>
        <p:spPr>
          <a:xfrm>
            <a:off x="3359696" y="2159532"/>
            <a:ext cx="8280920" cy="4608512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71409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66800" y="3938150"/>
            <a:ext cx="243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Nombre de points variable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grpSp>
        <p:nvGrpSpPr>
          <p:cNvPr id="12" name="Groupe 11"/>
          <p:cNvGrpSpPr/>
          <p:nvPr/>
        </p:nvGrpSpPr>
        <p:grpSpPr>
          <a:xfrm>
            <a:off x="3431704" y="2060848"/>
            <a:ext cx="8489583" cy="4677934"/>
            <a:chOff x="3431704" y="2060848"/>
            <a:chExt cx="8489583" cy="467793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6" t="2547" r="6956" b="3832"/>
            <a:stretch/>
          </p:blipFill>
          <p:spPr>
            <a:xfrm>
              <a:off x="3431704" y="2060848"/>
              <a:ext cx="8489583" cy="4677934"/>
            </a:xfrm>
            <a:prstGeom prst="rect">
              <a:avLst/>
            </a:prstGeom>
            <a:effectLst>
              <a:softEdge rad="50800"/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3647728" y="2708920"/>
              <a:ext cx="14401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7728" y="5085184"/>
              <a:ext cx="14401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56040" y="5074637"/>
              <a:ext cx="14401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6040" y="2708920"/>
              <a:ext cx="14401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64352" y="5074637"/>
              <a:ext cx="14401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224227" y="2708920"/>
              <a:ext cx="14401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084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67408" y="4077072"/>
            <a:ext cx="269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Fréquence variable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0" t="2775" r="7345" b="5497"/>
          <a:stretch/>
        </p:blipFill>
        <p:spPr>
          <a:xfrm>
            <a:off x="3338709" y="2060848"/>
            <a:ext cx="8517931" cy="470304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61679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signal réel : 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1343472" y="3249731"/>
            <a:ext cx="13897544" cy="1477328"/>
            <a:chOff x="911424" y="2788066"/>
            <a:chExt cx="13897544" cy="1477328"/>
          </a:xfrm>
        </p:grpSpPr>
        <p:sp>
          <p:nvSpPr>
            <p:cNvPr id="7" name="ZoneTexte 6"/>
            <p:cNvSpPr txBox="1"/>
            <p:nvPr/>
          </p:nvSpPr>
          <p:spPr>
            <a:xfrm>
              <a:off x="911424" y="2788066"/>
              <a:ext cx="79928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Son de flute : </a:t>
              </a:r>
            </a:p>
            <a:p>
              <a:endParaRPr lang="fr-FR" dirty="0" smtClean="0"/>
            </a:p>
            <a:p>
              <a:r>
                <a:rPr lang="fr-FR" dirty="0"/>
                <a:t>	</a:t>
              </a:r>
              <a:r>
                <a:rPr lang="fr-FR" dirty="0" smtClean="0"/>
                <a:t>- harmoniques bien déterminées</a:t>
              </a:r>
            </a:p>
            <a:p>
              <a:r>
                <a:rPr lang="fr-FR" dirty="0"/>
                <a:t>	</a:t>
              </a:r>
              <a:r>
                <a:rPr lang="fr-FR" dirty="0" smtClean="0"/>
                <a:t>- pas de bruit</a:t>
              </a:r>
            </a:p>
            <a:p>
              <a:r>
                <a:rPr lang="fr-FR" dirty="0"/>
                <a:t>	</a:t>
              </a:r>
              <a:endParaRPr lang="fr-FR" dirty="0" smtClean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816080" y="3203564"/>
              <a:ext cx="7992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	</a:t>
              </a:r>
              <a:r>
                <a:rPr lang="fr-FR" dirty="0" smtClean="0"/>
                <a:t>détection de f0 (et multiples)</a:t>
              </a:r>
            </a:p>
            <a:p>
              <a:r>
                <a:rPr lang="fr-FR" dirty="0"/>
                <a:t>	</a:t>
              </a:r>
              <a:endParaRPr lang="fr-FR" dirty="0" smtClean="0"/>
            </a:p>
          </p:txBody>
        </p:sp>
        <p:sp>
          <p:nvSpPr>
            <p:cNvPr id="9" name="Flèche droite 8"/>
            <p:cNvSpPr/>
            <p:nvPr/>
          </p:nvSpPr>
          <p:spPr>
            <a:xfrm>
              <a:off x="5807968" y="3284984"/>
              <a:ext cx="1584176" cy="241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6025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son de flute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 t="3217" r="6642" b="3794"/>
          <a:stretch/>
        </p:blipFill>
        <p:spPr>
          <a:xfrm>
            <a:off x="1919536" y="2060848"/>
            <a:ext cx="8712968" cy="475252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63672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son de flute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" t="2355" r="8066" b="5796"/>
          <a:stretch/>
        </p:blipFill>
        <p:spPr>
          <a:xfrm>
            <a:off x="1958591" y="1988840"/>
            <a:ext cx="8673913" cy="4764544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0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signal réel : 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1066800" y="3249731"/>
            <a:ext cx="13897544" cy="1477328"/>
            <a:chOff x="911424" y="2788066"/>
            <a:chExt cx="13897544" cy="1477328"/>
          </a:xfrm>
        </p:grpSpPr>
        <p:sp>
          <p:nvSpPr>
            <p:cNvPr id="7" name="ZoneTexte 6"/>
            <p:cNvSpPr txBox="1"/>
            <p:nvPr/>
          </p:nvSpPr>
          <p:spPr>
            <a:xfrm>
              <a:off x="911424" y="2788066"/>
              <a:ext cx="79928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Voix : </a:t>
              </a:r>
            </a:p>
            <a:p>
              <a:endParaRPr lang="fr-FR" dirty="0" smtClean="0"/>
            </a:p>
            <a:p>
              <a:r>
                <a:rPr lang="fr-FR" dirty="0"/>
                <a:t>	</a:t>
              </a:r>
              <a:r>
                <a:rPr lang="fr-FR" dirty="0" smtClean="0"/>
                <a:t>- dépend voyelle /consonne</a:t>
              </a:r>
            </a:p>
            <a:p>
              <a:r>
                <a:rPr lang="fr-FR" dirty="0"/>
                <a:t>	</a:t>
              </a:r>
              <a:r>
                <a:rPr lang="fr-FR" dirty="0" smtClean="0"/>
                <a:t>- spectre plus complexe</a:t>
              </a:r>
            </a:p>
            <a:p>
              <a:r>
                <a:rPr lang="fr-FR" dirty="0"/>
                <a:t>	</a:t>
              </a:r>
              <a:endParaRPr lang="fr-FR" dirty="0" smtClean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816080" y="3203564"/>
              <a:ext cx="79928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	</a:t>
              </a:r>
              <a:r>
                <a:rPr lang="fr-FR" dirty="0" smtClean="0"/>
                <a:t>détection de l’enveloppe spectrale</a:t>
              </a:r>
            </a:p>
            <a:p>
              <a:r>
                <a:rPr lang="fr-FR" dirty="0"/>
                <a:t>	</a:t>
              </a:r>
              <a:r>
                <a:rPr lang="fr-FR" dirty="0" smtClean="0"/>
                <a:t>distinction voyelle consonne</a:t>
              </a:r>
            </a:p>
            <a:p>
              <a:r>
                <a:rPr lang="fr-FR" dirty="0"/>
                <a:t>	</a:t>
              </a:r>
              <a:endParaRPr lang="fr-FR" dirty="0" smtClean="0"/>
            </a:p>
          </p:txBody>
        </p:sp>
        <p:sp>
          <p:nvSpPr>
            <p:cNvPr id="9" name="Flèche droite 8"/>
            <p:cNvSpPr/>
            <p:nvPr/>
          </p:nvSpPr>
          <p:spPr>
            <a:xfrm>
              <a:off x="5807968" y="3284984"/>
              <a:ext cx="1584176" cy="241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484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voix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207" r="5811" b="2138"/>
          <a:stretch/>
        </p:blipFill>
        <p:spPr>
          <a:xfrm>
            <a:off x="1919536" y="2006010"/>
            <a:ext cx="8424936" cy="482593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4" name="ZoneTexte 3"/>
          <p:cNvSpPr txBox="1"/>
          <p:nvPr/>
        </p:nvSpPr>
        <p:spPr>
          <a:xfrm>
            <a:off x="5849652" y="1821344"/>
            <a:ext cx="125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8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25489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voix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1" t="1765" r="6178" b="4321"/>
          <a:stretch/>
        </p:blipFill>
        <p:spPr>
          <a:xfrm>
            <a:off x="1847528" y="2060847"/>
            <a:ext cx="8568952" cy="4751873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ZoneTexte 4"/>
          <p:cNvSpPr txBox="1"/>
          <p:nvPr/>
        </p:nvSpPr>
        <p:spPr>
          <a:xfrm>
            <a:off x="5849652" y="18213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voyelle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49221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voix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4" t="1420" r="5043" b="3080"/>
          <a:stretch/>
        </p:blipFill>
        <p:spPr>
          <a:xfrm>
            <a:off x="2207568" y="2060848"/>
            <a:ext cx="8496944" cy="4748293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ZoneTexte 4"/>
          <p:cNvSpPr txBox="1"/>
          <p:nvPr/>
        </p:nvSpPr>
        <p:spPr>
          <a:xfrm>
            <a:off x="5951984" y="18881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non-paramétrique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graal : la DSP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L’historique : </a:t>
            </a:r>
            <a:r>
              <a:rPr lang="fr-FR" dirty="0" smtClean="0"/>
              <a:t>le </a:t>
            </a:r>
            <a:r>
              <a:rPr lang="fr-FR" dirty="0" err="1" smtClean="0"/>
              <a:t>périodogramme</a:t>
            </a: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Les transformées de Fourier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La transformée </a:t>
            </a:r>
            <a:r>
              <a:rPr lang="fr-FR" smtClean="0"/>
              <a:t>en ondelettes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25489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voix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1051" r="6780" b="951"/>
          <a:stretch/>
        </p:blipFill>
        <p:spPr>
          <a:xfrm>
            <a:off x="2387588" y="2060848"/>
            <a:ext cx="8136904" cy="471940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ZoneTexte 4"/>
          <p:cNvSpPr txBox="1"/>
          <p:nvPr/>
        </p:nvSpPr>
        <p:spPr>
          <a:xfrm>
            <a:off x="5951984" y="18881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voyelle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91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25489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voix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1051" r="6780" b="951"/>
          <a:stretch/>
        </p:blipFill>
        <p:spPr>
          <a:xfrm>
            <a:off x="2387588" y="2060848"/>
            <a:ext cx="8136904" cy="471940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ZoneTexte 4"/>
          <p:cNvSpPr txBox="1"/>
          <p:nvPr/>
        </p:nvSpPr>
        <p:spPr>
          <a:xfrm>
            <a:off x="5951984" y="18881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voyelle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99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r>
              <a:rPr lang="fr-F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Page intentionnellement laissée blanche</a:t>
            </a:r>
            <a:endParaRPr lang="fr-FR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08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paramétrique </a:t>
            </a:r>
            <a:r>
              <a:rPr lang="fr-FR" dirty="0"/>
              <a:t>: </a:t>
            </a:r>
            <a:r>
              <a:rPr lang="fr-FR" sz="2800" dirty="0" smtClean="0"/>
              <a:t>Comparaisons </a:t>
            </a:r>
            <a:r>
              <a:rPr lang="fr-FR" sz="2800" dirty="0" err="1" smtClean="0"/>
              <a:t>Pisarenko</a:t>
            </a:r>
            <a:r>
              <a:rPr lang="fr-FR" sz="2800" dirty="0" smtClean="0"/>
              <a:t>/MUSIC/Prony sur deux signaux audio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Plan :</a:t>
            </a:r>
            <a:endParaRPr lang="fr-FR" dirty="0"/>
          </a:p>
          <a:p>
            <a:pPr lvl="1"/>
            <a:r>
              <a:rPr lang="fr-FR" dirty="0" smtClean="0"/>
              <a:t>Test des algorithmes sur une somme de 20 sinus d’amplitudes normalement distribuées.</a:t>
            </a:r>
          </a:p>
          <a:p>
            <a:pPr lvl="1"/>
            <a:r>
              <a:rPr lang="fr-FR" dirty="0" smtClean="0"/>
              <a:t>Test des algorithmes en fonction de leur ordre, sur les signaux fluteircam.wav : Détection du fondamental pour un sous-signal stationnaire (note de musique).</a:t>
            </a:r>
          </a:p>
          <a:p>
            <a:pPr lvl="1"/>
            <a:r>
              <a:rPr lang="fr-FR" dirty="0" smtClean="0"/>
              <a:t>Comparaison, sur fluteircam.wav, et sur un sous-signal pseudo-stationnaire, (musique jouée par une flûte) des partiels détectés : On détermine leur nombre, puis l’écart médian entre les suites de fréquences trouvées entre chaque méthode.</a:t>
            </a:r>
          </a:p>
        </p:txBody>
      </p:sp>
    </p:spTree>
    <p:extLst>
      <p:ext uri="{BB962C8B-B14F-4D97-AF65-F5344CB8AC3E}">
        <p14:creationId xmlns:p14="http://schemas.microsoft.com/office/powerpoint/2010/main" val="29351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de détection sur 20 sinus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Ici, on teste les 3 algorithmes sur une somme de 20 sinus harmoniques distribués selon une gaussienne.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43472" y="2636912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Fondamental : 220 Hz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Distribution gaussienne centrée en 2500 Hz, d’écart type 1500 Hz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Phase aléatoire pour les 20 sinus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1280 échantillons, fréquence d’échantillonnage 32 kHz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0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 </a:t>
            </a:r>
            <a:r>
              <a:rPr lang="fr-FR" dirty="0" smtClean="0"/>
              <a:t>sur </a:t>
            </a:r>
            <a:r>
              <a:rPr lang="fr-FR" dirty="0"/>
              <a:t>20 </a:t>
            </a:r>
            <a:r>
              <a:rPr lang="fr-FR" dirty="0" smtClean="0"/>
              <a:t>sinus (Prony)</a:t>
            </a:r>
            <a:br>
              <a:rPr lang="fr-FR" dirty="0" smtClean="0"/>
            </a:br>
            <a:r>
              <a:rPr lang="fr-FR" dirty="0" smtClean="0"/>
              <a:t>Bonne détection des sinus, très bonne enveloppe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5" y="1565993"/>
            <a:ext cx="914279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32583" y="1935325"/>
            <a:ext cx="914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0128448" y="1565993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Fréquences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904312" y="5592924"/>
            <a:ext cx="36565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Droite de </a:t>
            </a:r>
            <a:r>
              <a:rPr lang="fr-FR" sz="1400" dirty="0" err="1" smtClean="0"/>
              <a:t>regression</a:t>
            </a:r>
            <a:r>
              <a:rPr lang="fr-FR" sz="1400" dirty="0" smtClean="0"/>
              <a:t> :</a:t>
            </a:r>
          </a:p>
          <a:p>
            <a:pPr algn="ctr"/>
            <a:r>
              <a:rPr lang="fr-FR" sz="1400" dirty="0"/>
              <a:t>y = 220.024812 x - 2.105263158·10</a:t>
            </a:r>
            <a:r>
              <a:rPr lang="fr-FR" sz="1400" baseline="30000" dirty="0"/>
              <a:t>-1</a:t>
            </a:r>
            <a:endParaRPr lang="fr-FR" sz="1400" dirty="0" smtClean="0"/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Coefficient de corrélation :</a:t>
            </a:r>
          </a:p>
          <a:p>
            <a:pPr algn="ctr"/>
            <a:r>
              <a:rPr lang="fr-FR" sz="1400" dirty="0" smtClean="0"/>
              <a:t>0,</a:t>
            </a:r>
            <a:r>
              <a:rPr lang="fr-FR" sz="1400" dirty="0" smtClean="0">
                <a:solidFill>
                  <a:schemeClr val="accent6"/>
                </a:solidFill>
              </a:rPr>
              <a:t>99</a:t>
            </a:r>
            <a:r>
              <a:rPr lang="fr-FR" sz="1400" dirty="0">
                <a:solidFill>
                  <a:schemeClr val="accent6"/>
                </a:solidFill>
              </a:rPr>
              <a:t>9999</a:t>
            </a:r>
            <a:r>
              <a:rPr lang="fr-FR" sz="1400" dirty="0"/>
              <a:t>4014</a:t>
            </a:r>
          </a:p>
        </p:txBody>
      </p:sp>
    </p:spTree>
    <p:extLst>
      <p:ext uri="{BB962C8B-B14F-4D97-AF65-F5344CB8AC3E}">
        <p14:creationId xmlns:p14="http://schemas.microsoft.com/office/powerpoint/2010/main" val="1864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Test sur 20 sinus </a:t>
            </a:r>
            <a:r>
              <a:rPr lang="fr-FR" dirty="0" smtClean="0"/>
              <a:t>(MUSIC)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Bonne détection des sinus, </a:t>
            </a:r>
            <a:r>
              <a:rPr lang="fr-FR" dirty="0" smtClean="0"/>
              <a:t>amplitudes sous-évaluées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5" y="1565993"/>
            <a:ext cx="914279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0088073" y="1565993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Fréquences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1910" y="1939532"/>
            <a:ext cx="866775" cy="345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8921134" y="5405444"/>
            <a:ext cx="36565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Droite de </a:t>
            </a:r>
            <a:r>
              <a:rPr lang="fr-FR" sz="1400" dirty="0" err="1" smtClean="0"/>
              <a:t>regression</a:t>
            </a:r>
            <a:r>
              <a:rPr lang="fr-FR" sz="1400" dirty="0" smtClean="0"/>
              <a:t> :</a:t>
            </a:r>
          </a:p>
          <a:p>
            <a:pPr algn="ctr"/>
            <a:r>
              <a:rPr lang="fr-FR" sz="1400" dirty="0"/>
              <a:t>y = 219.975188 x - </a:t>
            </a:r>
            <a:r>
              <a:rPr lang="fr-FR" sz="1400" dirty="0" smtClean="0"/>
              <a:t>1.894736842·10</a:t>
            </a:r>
            <a:r>
              <a:rPr lang="fr-FR" sz="1400" baseline="30000" dirty="0" smtClean="0"/>
              <a:t>-1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Coefficient de corrélation :</a:t>
            </a:r>
          </a:p>
          <a:p>
            <a:pPr algn="ctr"/>
            <a:r>
              <a:rPr lang="fr-FR" sz="1400" dirty="0" smtClean="0"/>
              <a:t>0,</a:t>
            </a:r>
            <a:r>
              <a:rPr lang="fr-FR" sz="1400" dirty="0" smtClean="0">
                <a:solidFill>
                  <a:schemeClr val="accent6"/>
                </a:solidFill>
              </a:rPr>
              <a:t>9</a:t>
            </a:r>
            <a:r>
              <a:rPr lang="fr-FR" sz="1400" dirty="0">
                <a:solidFill>
                  <a:schemeClr val="accent6"/>
                </a:solidFill>
              </a:rPr>
              <a:t>99999</a:t>
            </a:r>
            <a:r>
              <a:rPr lang="fr-FR" sz="1400" dirty="0"/>
              <a:t>1836</a:t>
            </a:r>
          </a:p>
        </p:txBody>
      </p:sp>
    </p:spTree>
    <p:extLst>
      <p:ext uri="{BB962C8B-B14F-4D97-AF65-F5344CB8AC3E}">
        <p14:creationId xmlns:p14="http://schemas.microsoft.com/office/powerpoint/2010/main" val="29123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Test sur 20 sinus </a:t>
            </a:r>
            <a:r>
              <a:rPr lang="fr-FR" dirty="0" smtClean="0"/>
              <a:t>(</a:t>
            </a:r>
            <a:r>
              <a:rPr lang="fr-FR" dirty="0" err="1" smtClean="0"/>
              <a:t>Pisarenko</a:t>
            </a:r>
            <a:r>
              <a:rPr lang="fr-FR" dirty="0" smtClean="0"/>
              <a:t>-Interpolation)</a:t>
            </a:r>
            <a:r>
              <a:rPr lang="fr-FR" dirty="0"/>
              <a:t/>
            </a:r>
            <a:br>
              <a:rPr lang="fr-FR" dirty="0"/>
            </a:br>
            <a:r>
              <a:rPr lang="fr-FR" sz="3100" dirty="0" smtClean="0"/>
              <a:t>Présence de pics parasites, enveloppe correcte (si on prend l’enveloppe convexe), fréquences imprécises (interpolation)</a:t>
            </a:r>
            <a:endParaRPr lang="fr-FR" sz="3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5" y="1565993"/>
            <a:ext cx="9142794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0088073" y="1565993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Fréquences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9901" y="1935324"/>
            <a:ext cx="2319014" cy="379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921134" y="5795882"/>
            <a:ext cx="365654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 smtClean="0"/>
              <a:t>Droite de </a:t>
            </a:r>
            <a:r>
              <a:rPr lang="fr-FR" sz="1300" dirty="0" err="1" smtClean="0"/>
              <a:t>regression</a:t>
            </a:r>
            <a:r>
              <a:rPr lang="fr-FR" sz="1300" dirty="0" smtClean="0"/>
              <a:t> (sans les parasites !) :</a:t>
            </a:r>
          </a:p>
          <a:p>
            <a:pPr algn="ctr"/>
            <a:r>
              <a:rPr lang="fr-FR" sz="1300" dirty="0"/>
              <a:t>y = 221.9090226 x - </a:t>
            </a:r>
            <a:r>
              <a:rPr lang="fr-FR" sz="1300" dirty="0" smtClean="0">
                <a:solidFill>
                  <a:srgbClr val="FF0000"/>
                </a:solidFill>
              </a:rPr>
              <a:t>29.39473684</a:t>
            </a:r>
          </a:p>
          <a:p>
            <a:pPr algn="ctr"/>
            <a:endParaRPr lang="fr-FR" sz="1300" dirty="0">
              <a:solidFill>
                <a:srgbClr val="FF0000"/>
              </a:solidFill>
            </a:endParaRPr>
          </a:p>
          <a:p>
            <a:pPr algn="ctr"/>
            <a:r>
              <a:rPr lang="fr-FR" sz="1300" dirty="0" smtClean="0"/>
              <a:t>Coefficient de corrélation :</a:t>
            </a:r>
          </a:p>
          <a:p>
            <a:pPr algn="ctr"/>
            <a:r>
              <a:rPr lang="fr-FR" sz="1300" dirty="0" smtClean="0"/>
              <a:t>0,</a:t>
            </a:r>
            <a:r>
              <a:rPr lang="fr-FR" sz="1300" dirty="0" smtClean="0">
                <a:solidFill>
                  <a:schemeClr val="accent5"/>
                </a:solidFill>
              </a:rPr>
              <a:t>9</a:t>
            </a:r>
            <a:r>
              <a:rPr lang="fr-FR" sz="1300" dirty="0">
                <a:solidFill>
                  <a:schemeClr val="accent5"/>
                </a:solidFill>
              </a:rPr>
              <a:t>999</a:t>
            </a:r>
            <a:r>
              <a:rPr lang="fr-FR" sz="1300" dirty="0"/>
              <a:t>190094</a:t>
            </a:r>
          </a:p>
        </p:txBody>
      </p:sp>
    </p:spTree>
    <p:extLst>
      <p:ext uri="{BB962C8B-B14F-4D97-AF65-F5344CB8AC3E}">
        <p14:creationId xmlns:p14="http://schemas.microsoft.com/office/powerpoint/2010/main" val="6340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Détection du fondamental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choisit un sous-signal pseudo-stationnaire de fluteircam.wav (par exemple, la note Fa entre 4 et 5 secondes)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 priori, la fréquence ou l’amplitude est maximale devrait donc se situer à 350Hz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teste sur une plage d’ordres les 3 méthodes. On considère que le fondamental est détecté si le maximum d’énergie est situé </a:t>
            </a:r>
            <a:r>
              <a:rPr lang="fr-FR" dirty="0"/>
              <a:t>à </a:t>
            </a:r>
            <a:r>
              <a:rPr lang="fr-FR" dirty="0" smtClean="0"/>
              <a:t>± 10Hz de la fréquence attendue.</a:t>
            </a:r>
          </a:p>
        </p:txBody>
      </p:sp>
    </p:spTree>
    <p:extLst>
      <p:ext uri="{BB962C8B-B14F-4D97-AF65-F5344CB8AC3E}">
        <p14:creationId xmlns:p14="http://schemas.microsoft.com/office/powerpoint/2010/main" val="3722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du fondamental : Résultats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85637"/>
            <a:ext cx="3718694" cy="27840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684287"/>
            <a:ext cx="5349361" cy="2685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120" y="1654748"/>
            <a:ext cx="3635281" cy="272160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1703512" y="4463151"/>
            <a:ext cx="7920880" cy="2395735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 </a:t>
            </a:r>
            <a:r>
              <a:rPr lang="fr-FR" dirty="0"/>
              <a:t>MUSIC détecte la fondamentale, pour un ordre ≥ 60 et M ≥ 5*p</a:t>
            </a:r>
          </a:p>
          <a:p>
            <a:r>
              <a:rPr lang="fr-FR" dirty="0"/>
              <a:t>Prony détecte la fondamentale, pour un ordre ≥ 100, et n ∈ [10,30</a:t>
            </a:r>
            <a:r>
              <a:rPr lang="fr-FR" dirty="0" smtClean="0"/>
              <a:t>]</a:t>
            </a:r>
          </a:p>
          <a:p>
            <a:r>
              <a:rPr lang="fr-FR" dirty="0" err="1" smtClean="0"/>
              <a:t>Pisarenko</a:t>
            </a:r>
            <a:r>
              <a:rPr lang="fr-FR" dirty="0" smtClean="0"/>
              <a:t> </a:t>
            </a:r>
            <a:r>
              <a:rPr lang="fr-FR" dirty="0"/>
              <a:t>détecte la fondamentale en général, mais très dépendant de paramètres aléatoires (algorithme de</a:t>
            </a:r>
            <a:br>
              <a:rPr lang="fr-FR" dirty="0"/>
            </a:br>
            <a:r>
              <a:rPr lang="fr-FR" dirty="0"/>
              <a:t>puissance inverse initialisé aléatoirement). Sur plusieurs essais, la détection n’a pas été </a:t>
            </a:r>
            <a:r>
              <a:rPr lang="fr-FR" dirty="0" smtClean="0"/>
              <a:t>assurée.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7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graal : la DSP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Définition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Coefficients d’autocorrélation : 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La DSP représente la puissance du signal pour chaque fréquence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Différentes manières d’estimer ces quantités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  <a:blipFill rotWithShape="0">
                <a:blip r:embed="rId2"/>
                <a:stretch>
                  <a:fillRect l="-430" t="-17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Comparaisons des pics obtenus pour une sous-trame correspondant à une note (pseudo-stationnaire)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cherche à voir si les méthodes détectent les mêmes partiels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Pour cela, on regarde la médiane et la moyenne des distances euclidiennes de chaque fréquence obtenue </a:t>
            </a:r>
            <a:r>
              <a:rPr lang="fr-FR"/>
              <a:t>par </a:t>
            </a:r>
            <a:r>
              <a:rPr lang="fr-FR" smtClean="0"/>
              <a:t>MUSIC/</a:t>
            </a:r>
            <a:r>
              <a:rPr lang="fr-FR" dirty="0" err="1" smtClean="0"/>
              <a:t>Pisarenko</a:t>
            </a:r>
            <a:r>
              <a:rPr lang="fr-FR" dirty="0"/>
              <a:t>, à la liste des fréquences obtenues par </a:t>
            </a:r>
            <a:r>
              <a:rPr lang="fr-FR" dirty="0" smtClean="0"/>
              <a:t>Prony par exemple.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Ainsi, on pourra déterminer si les trois méthodes fournissent des fréquences semblables.</a:t>
            </a:r>
          </a:p>
          <a:p>
            <a:pPr>
              <a:buClr>
                <a:schemeClr val="tx1">
                  <a:lumMod val="75000"/>
                </a:schemeClr>
              </a:buClr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2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Pics obtenus avec </a:t>
            </a:r>
            <a:r>
              <a:rPr lang="fr-FR" dirty="0" smtClean="0"/>
              <a:t>MUSIC</a:t>
            </a:r>
            <a:br>
              <a:rPr lang="fr-FR" dirty="0" smtClean="0"/>
            </a:br>
            <a:r>
              <a:rPr lang="fr-FR" dirty="0" smtClean="0"/>
              <a:t>Ordre (110,600)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0" y="1557434"/>
            <a:ext cx="9142794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66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Pics obtenus avec </a:t>
            </a:r>
            <a:r>
              <a:rPr lang="fr-FR" dirty="0" err="1" smtClean="0"/>
              <a:t>Pisarenko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Ordre (150)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1" y="1557434"/>
            <a:ext cx="9142792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7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Pics obtenus avec </a:t>
            </a:r>
            <a:r>
              <a:rPr lang="fr-FR" dirty="0" smtClean="0"/>
              <a:t>Prony</a:t>
            </a:r>
            <a:br>
              <a:rPr lang="fr-FR" dirty="0" smtClean="0"/>
            </a:br>
            <a:r>
              <a:rPr lang="fr-FR" dirty="0" smtClean="0"/>
              <a:t>Ordre (150,20)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1" y="1557434"/>
            <a:ext cx="9142792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Comparaisons des pics obtenus pour une sous-trame correspondant à une note (pseudo-stationnaire)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83432" y="2132856"/>
            <a:ext cx="40398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Prony / </a:t>
            </a:r>
            <a:r>
              <a:rPr lang="fr-FR" dirty="0" err="1" smtClean="0"/>
              <a:t>Pisarenko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Distance moyenne : 6,2</a:t>
            </a:r>
          </a:p>
          <a:p>
            <a:r>
              <a:rPr lang="fr-FR" dirty="0" smtClean="0"/>
              <a:t>Distance médiane : 2,9</a:t>
            </a:r>
          </a:p>
          <a:p>
            <a:r>
              <a:rPr lang="fr-FR" dirty="0" smtClean="0"/>
              <a:t>Ecart-type des distances : 6,8</a:t>
            </a:r>
          </a:p>
          <a:p>
            <a:endParaRPr lang="fr-FR" dirty="0"/>
          </a:p>
          <a:p>
            <a:r>
              <a:rPr lang="fr-FR" dirty="0" smtClean="0"/>
              <a:t>Conclusion : Les méthodes donnent les</a:t>
            </a:r>
            <a:br>
              <a:rPr lang="fr-FR" dirty="0" smtClean="0"/>
            </a:br>
            <a:r>
              <a:rPr lang="fr-FR" dirty="0" smtClean="0"/>
              <a:t>mêmes partiels !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447928" y="213285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MUSIC / </a:t>
            </a:r>
            <a:r>
              <a:rPr lang="fr-FR" dirty="0" smtClean="0"/>
              <a:t>Prony :</a:t>
            </a:r>
          </a:p>
          <a:p>
            <a:r>
              <a:rPr lang="fr-FR" dirty="0" smtClean="0"/>
              <a:t>Il manque un partiel en 2,7 kHz, que l’on enlève pour comparer</a:t>
            </a:r>
            <a:endParaRPr lang="fr-FR" dirty="0"/>
          </a:p>
          <a:p>
            <a:r>
              <a:rPr lang="fr-FR" dirty="0" smtClean="0"/>
              <a:t>Distance moyenne : 2,3</a:t>
            </a:r>
          </a:p>
          <a:p>
            <a:r>
              <a:rPr lang="fr-FR" dirty="0" smtClean="0"/>
              <a:t>Distance médiane : 1,9</a:t>
            </a:r>
          </a:p>
          <a:p>
            <a:r>
              <a:rPr lang="fr-FR" dirty="0" smtClean="0"/>
              <a:t>Ecart-type des distances : 2,0</a:t>
            </a:r>
          </a:p>
          <a:p>
            <a:endParaRPr lang="fr-FR" dirty="0"/>
          </a:p>
          <a:p>
            <a:r>
              <a:rPr lang="fr-FR" dirty="0"/>
              <a:t>Conclusion : Les méthodes donnent les</a:t>
            </a:r>
            <a:br>
              <a:rPr lang="fr-FR" dirty="0"/>
            </a:br>
            <a:r>
              <a:rPr lang="fr-FR" dirty="0"/>
              <a:t>mêmes partiels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71464" y="5373216"/>
            <a:ext cx="10769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 des signaux stationnaires, les trois méthodes détectent des partiels identiques. En revanche, MUSIC n’a</a:t>
            </a:r>
            <a:br>
              <a:rPr lang="fr-FR" dirty="0" smtClean="0"/>
            </a:br>
            <a:r>
              <a:rPr lang="fr-FR" dirty="0" smtClean="0"/>
              <a:t>pas détecté le partiel en 2,7 kHz, sur les tests faits.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91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Calibrage des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essaie de récupérer les fréquences présentes dans le signal complet fluteircam.wav. Toutes les notes sont donc présentes (et donc leurs fondamentales, et partiels).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 priori, on ne sait pas combien on veut en détecter : Difficile de bien calibrer… On teste donc pour différents ordres ces méthodes.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32463" y="4077072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MUSIC : Devrait donner un bon ordre d’idée du nombre des partiels significatifs : Peu de pics parasites sur cette méthode.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Prony : Très (trop ?) sensible au conditionnement des matrices. Difficile d’obtenir un nombre approximatif de partiels.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 smtClean="0"/>
              <a:t>Pisarenko</a:t>
            </a:r>
            <a:r>
              <a:rPr lang="fr-FR" dirty="0" smtClean="0"/>
              <a:t> : Beaucoup de pics parasites, l’information du nombre de partiels est difficile à obtenir.</a:t>
            </a:r>
          </a:p>
        </p:txBody>
      </p:sp>
    </p:spTree>
    <p:extLst>
      <p:ext uri="{BB962C8B-B14F-4D97-AF65-F5344CB8AC3E}">
        <p14:creationId xmlns:p14="http://schemas.microsoft.com/office/powerpoint/2010/main" val="1847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Calibrage de Prony</a:t>
            </a:r>
            <a:br>
              <a:rPr lang="fr-FR" dirty="0"/>
            </a:br>
            <a:r>
              <a:rPr lang="fr-FR" dirty="0"/>
              <a:t>p de 20 à 200 avec un pas de 2</a:t>
            </a:r>
            <a:r>
              <a:rPr lang="fr-FR" dirty="0" smtClean="0"/>
              <a:t>0</a:t>
            </a:r>
            <a:r>
              <a:rPr lang="fr-FR" dirty="0"/>
              <a:t>, </a:t>
            </a:r>
            <a:r>
              <a:rPr lang="fr-FR" dirty="0" smtClean="0"/>
              <a:t>n=10,20,30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96" y="1552956"/>
            <a:ext cx="9142794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Calibrage de Music</a:t>
            </a:r>
            <a:br>
              <a:rPr lang="fr-FR" dirty="0" smtClean="0"/>
            </a:br>
            <a:r>
              <a:rPr lang="fr-FR" dirty="0" smtClean="0"/>
              <a:t>p de 60 à 160 avec un pas de 10, M=2..6*p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96" y="1552956"/>
            <a:ext cx="9142794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Calibrage de </a:t>
            </a:r>
            <a:r>
              <a:rPr lang="fr-FR" dirty="0" err="1"/>
              <a:t>Pisarenko</a:t>
            </a:r>
            <a:r>
              <a:rPr lang="fr-FR" dirty="0"/>
              <a:t>-Interpolation</a:t>
            </a:r>
            <a:br>
              <a:rPr lang="fr-FR" dirty="0"/>
            </a:br>
            <a:r>
              <a:rPr lang="fr-FR" dirty="0"/>
              <a:t>p de 20 à 300 avec un pas de 10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97" y="1552956"/>
            <a:ext cx="9142792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Comparaisons des pics obtenus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MUSIC, </a:t>
            </a:r>
            <a:r>
              <a:rPr lang="fr-FR" dirty="0" err="1" smtClean="0"/>
              <a:t>Pisarenko</a:t>
            </a:r>
            <a:r>
              <a:rPr lang="fr-FR" dirty="0" smtClean="0"/>
              <a:t> et Prony donnent environ 20 pics (mais tout dépend du seuil fixé pour les maxima à garder).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compare avec MUSIC, choisie comme référence, les pics obtenus.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Pour cela, on regarde la médiane et la moyenne des distances euclidiennes de chaque fréquence obtenue par Prony/</a:t>
            </a:r>
            <a:r>
              <a:rPr lang="fr-FR" dirty="0" err="1" smtClean="0"/>
              <a:t>Pisarenko</a:t>
            </a:r>
            <a:r>
              <a:rPr lang="fr-FR" dirty="0" smtClean="0"/>
              <a:t>, à la liste des fréquences obtenues par MUSIC.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Ainsi, on pourra déterminer si les trois méthodes fournissent des fréquences semblables.</a:t>
            </a:r>
          </a:p>
        </p:txBody>
      </p:sp>
    </p:spTree>
    <p:extLst>
      <p:ext uri="{BB962C8B-B14F-4D97-AF65-F5344CB8AC3E}">
        <p14:creationId xmlns:p14="http://schemas.microsoft.com/office/powerpoint/2010/main" val="22812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On utilise un estimateur de l’autocorrélation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Ce </a:t>
                </a:r>
                <a:r>
                  <a:rPr lang="fr-FR" dirty="0" smtClean="0"/>
                  <a:t>qui nous donne un estimateur de la DSP :</a:t>
                </a:r>
                <a:endParaRPr lang="fr-FR" dirty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Pics obtenus avec </a:t>
            </a:r>
            <a:r>
              <a:rPr lang="fr-FR" dirty="0" smtClean="0"/>
              <a:t>MUSIC</a:t>
            </a:r>
            <a:br>
              <a:rPr lang="fr-FR" dirty="0" smtClean="0"/>
            </a:br>
            <a:r>
              <a:rPr lang="fr-FR" dirty="0" smtClean="0"/>
              <a:t>Ordre (110,550)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0" y="1557434"/>
            <a:ext cx="9142794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08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Pics obtenus avec </a:t>
            </a:r>
            <a:r>
              <a:rPr lang="fr-FR" dirty="0" err="1" smtClean="0"/>
              <a:t>Pisarenko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Ordre (150)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0" y="1557434"/>
            <a:ext cx="9142794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1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Pics obtenus avec </a:t>
            </a:r>
            <a:r>
              <a:rPr lang="fr-FR" dirty="0" smtClean="0"/>
              <a:t>Prony</a:t>
            </a:r>
            <a:br>
              <a:rPr lang="fr-FR" dirty="0" smtClean="0"/>
            </a:br>
            <a:r>
              <a:rPr lang="fr-FR" dirty="0" smtClean="0"/>
              <a:t>Ordre (135,40)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1" y="1557434"/>
            <a:ext cx="9142792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9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fréquences obtenues </a:t>
            </a:r>
            <a:r>
              <a:rPr lang="fr-FR" dirty="0"/>
              <a:t>pour le signal global (non </a:t>
            </a:r>
            <a:r>
              <a:rPr lang="fr-FR" dirty="0" smtClean="0"/>
              <a:t>stationnaire)</a:t>
            </a:r>
            <a:br>
              <a:rPr lang="fr-FR" dirty="0" smtClean="0"/>
            </a:br>
            <a:r>
              <a:rPr lang="fr-FR" dirty="0" smtClean="0"/>
              <a:t>On ne garde que celles &lt; 2300 Hz pour Prony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3432" y="2132856"/>
            <a:ext cx="42691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MUSIC / </a:t>
            </a:r>
            <a:r>
              <a:rPr lang="fr-FR" dirty="0" err="1" smtClean="0"/>
              <a:t>Pisarenko</a:t>
            </a:r>
            <a:r>
              <a:rPr lang="fr-FR" dirty="0" smtClean="0"/>
              <a:t> :</a:t>
            </a:r>
          </a:p>
          <a:p>
            <a:r>
              <a:rPr lang="fr-FR" dirty="0" smtClean="0"/>
              <a:t>Distance moyenne : 19,6</a:t>
            </a:r>
          </a:p>
          <a:p>
            <a:r>
              <a:rPr lang="fr-FR" dirty="0" smtClean="0"/>
              <a:t>Distance médiane : 13,7</a:t>
            </a:r>
          </a:p>
          <a:p>
            <a:r>
              <a:rPr lang="fr-FR" dirty="0" smtClean="0"/>
              <a:t>Ecart-type des distances : 21</a:t>
            </a:r>
          </a:p>
          <a:p>
            <a:endParaRPr lang="fr-FR" dirty="0"/>
          </a:p>
          <a:p>
            <a:r>
              <a:rPr lang="fr-FR" dirty="0" smtClean="0"/>
              <a:t>Conclusion : Les méthodes donnent des</a:t>
            </a:r>
            <a:br>
              <a:rPr lang="fr-FR" dirty="0" smtClean="0"/>
            </a:br>
            <a:r>
              <a:rPr lang="fr-FR" dirty="0" smtClean="0"/>
              <a:t>pics</a:t>
            </a:r>
            <a:r>
              <a:rPr lang="fr-FR" dirty="0"/>
              <a:t> </a:t>
            </a:r>
            <a:r>
              <a:rPr lang="fr-FR" dirty="0" smtClean="0"/>
              <a:t>qui diffèrent de manière significative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447928" y="21328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MUSIC / </a:t>
            </a:r>
            <a:r>
              <a:rPr lang="fr-FR" dirty="0" smtClean="0"/>
              <a:t>Prony </a:t>
            </a:r>
            <a:r>
              <a:rPr lang="fr-FR" dirty="0"/>
              <a:t>:</a:t>
            </a:r>
          </a:p>
          <a:p>
            <a:r>
              <a:rPr lang="fr-FR" dirty="0"/>
              <a:t>Distance moyenne : </a:t>
            </a:r>
            <a:r>
              <a:rPr lang="fr-FR" dirty="0" smtClean="0"/>
              <a:t>70,4</a:t>
            </a:r>
            <a:endParaRPr lang="fr-FR" dirty="0"/>
          </a:p>
          <a:p>
            <a:r>
              <a:rPr lang="fr-FR" dirty="0"/>
              <a:t>Distance médiane : </a:t>
            </a:r>
            <a:r>
              <a:rPr lang="fr-FR" dirty="0" smtClean="0"/>
              <a:t>57,6</a:t>
            </a:r>
            <a:endParaRPr lang="fr-FR" dirty="0"/>
          </a:p>
          <a:p>
            <a:r>
              <a:rPr lang="fr-FR" dirty="0"/>
              <a:t>Ecart-type des distances : </a:t>
            </a:r>
            <a:r>
              <a:rPr lang="fr-FR" dirty="0" smtClean="0"/>
              <a:t>63,6</a:t>
            </a:r>
            <a:endParaRPr lang="fr-FR" dirty="0"/>
          </a:p>
          <a:p>
            <a:endParaRPr lang="fr-FR" dirty="0"/>
          </a:p>
          <a:p>
            <a:r>
              <a:rPr lang="fr-FR" dirty="0"/>
              <a:t>Conclusion : </a:t>
            </a:r>
            <a:r>
              <a:rPr lang="fr-FR" dirty="0" smtClean="0"/>
              <a:t>Les pics sont très </a:t>
            </a:r>
            <a:r>
              <a:rPr lang="fr-FR" dirty="0" err="1" smtClean="0"/>
              <a:t>differents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71464" y="5373216"/>
            <a:ext cx="781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 des signaux non-stationnaires, il est très difficile de tirer des informations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THE END</a:t>
            </a:r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noProof="1" smtClean="0"/>
              <a:t>Merci pour votre attention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de Fourier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Transformée de Fourier continue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Transformée de Fourier </a:t>
                </a:r>
                <a:r>
                  <a:rPr lang="fr-FR" dirty="0" smtClean="0"/>
                  <a:t>à temps discret </a:t>
                </a:r>
                <a:r>
                  <a:rPr lang="fr-FR" dirty="0"/>
                  <a:t>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Propriétés de calcul intéressantes : </a:t>
                </a:r>
                <a:r>
                  <a:rPr lang="fr-FR" i="1" dirty="0" smtClean="0"/>
                  <a:t>inversion, linéarité, convolution, produit, conjugaison, changements d’échelle, périodicité, etc.</a:t>
                </a:r>
              </a:p>
              <a:p>
                <a:pPr marL="0" indent="0" algn="ctr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 </a:t>
                </a:r>
                <a:r>
                  <a:rPr lang="fr-FR" dirty="0" smtClean="0"/>
                  <a:t>Puissant outil théorique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8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de Fourier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Premier estimateur sur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dirty="0" smtClean="0"/>
                  <a:t> échantillons : la transformée de </a:t>
                </a:r>
                <a:r>
                  <a:rPr lang="fr-FR" dirty="0"/>
                  <a:t>Fourier </a:t>
                </a:r>
                <a:r>
                  <a:rPr lang="fr-FR" dirty="0" smtClean="0"/>
                  <a:t>discrète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Algorithme de calcul rapide : FFT, que l’on utilise fréquemment pour simplifier divers autres calculs.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28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de Fourier à fenêtre glissante (SWFT)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Pour remédier à certaines insuffisances des transformées de Fourier, particulièrement la perte de tous les aspects temporels (début, fin, singularités, etc.)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Fenêtre :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dirty="0" smtClean="0"/>
                  <a:t> normée, paire, nulle en dehors d’un intervalle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fr-FR" dirty="0" smtClean="0"/>
                  <a:t> permet </a:t>
                </a:r>
                <a:r>
                  <a:rPr lang="fr-FR" dirty="0"/>
                  <a:t>de connaitre ce qui se passe autour </a:t>
                </a:r>
                <a:r>
                  <a:rPr lang="fr-FR" dirty="0" smtClean="0"/>
                  <a:t>de l’abscisse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smtClean="0"/>
                  <a:t>et de la </a:t>
                </a:r>
                <a:r>
                  <a:rPr lang="fr-FR" dirty="0" smtClean="0"/>
                  <a:t>fréquence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/>
                  <a:t>On ne parle plus de domaine temps-fréquence, mais </a:t>
                </a:r>
                <a:r>
                  <a:rPr lang="fr-FR" b="1" i="1" dirty="0"/>
                  <a:t>temps-échelle</a:t>
                </a:r>
              </a:p>
              <a:p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 r="-2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31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Une ondelette est une fonction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dirty="0" smtClean="0"/>
                  <a:t> normée de moyenne nulle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Temps : translation d’un facteur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b="1" i="1" dirty="0"/>
                  <a:t>É</a:t>
                </a:r>
                <a:r>
                  <a:rPr lang="fr-FR" b="1" i="1" dirty="0" smtClean="0"/>
                  <a:t>chelle : dilatation </a:t>
                </a:r>
                <a:r>
                  <a:rPr lang="fr-FR" dirty="0" smtClean="0"/>
                  <a:t>d’un facteur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la transformée en ondelettes de f mesure la variation de f 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/>
                  <a:t>	- dans </a:t>
                </a:r>
                <a:r>
                  <a:rPr lang="fr-FR" dirty="0"/>
                  <a:t>un voisinage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/>
                  <a:t>	- de </a:t>
                </a:r>
                <a:r>
                  <a:rPr lang="fr-FR" dirty="0"/>
                  <a:t>taille proportionnelle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7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𝑊𝑇</m:t>
                          </m:r>
                        </m:e>
                      </m:groupCh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Particulièrement pertinent pour des signaux non-stationnaires.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Il n’y a pas unicité de la décomposition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8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L’historique : </a:t>
            </a:r>
            <a:r>
              <a:rPr lang="fr-FR" dirty="0" err="1"/>
              <a:t>périodogramme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 estimateur de la DSP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𝑟𝑖𝑜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𝑓𝑘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Fenêtrage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Lissage sur les fréquences (Daniell)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Moyenne </a:t>
            </a:r>
            <a:r>
              <a:rPr lang="fr-FR" dirty="0"/>
              <a:t>temporelle </a:t>
            </a:r>
            <a:r>
              <a:rPr lang="fr-FR" dirty="0" smtClean="0"/>
              <a:t>grâce à l’</a:t>
            </a:r>
            <a:r>
              <a:rPr lang="fr-FR" dirty="0" err="1" smtClean="0"/>
              <a:t>ergodicité</a:t>
            </a:r>
            <a:r>
              <a:rPr lang="fr-FR" dirty="0" smtClean="0"/>
              <a:t> (Bartlett)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Combinaisons de tout ça (</a:t>
            </a:r>
            <a:r>
              <a:rPr lang="fr-FR" dirty="0" err="1" smtClean="0"/>
              <a:t>Welsh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6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Performances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65" y="1828800"/>
            <a:ext cx="8308669" cy="4572000"/>
          </a:xfrm>
        </p:spPr>
      </p:pic>
      <p:sp>
        <p:nvSpPr>
          <p:cNvPr id="5" name="TextBox 4"/>
          <p:cNvSpPr txBox="1"/>
          <p:nvPr/>
        </p:nvSpPr>
        <p:spPr>
          <a:xfrm>
            <a:off x="263352" y="371703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raies proches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8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Performances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01" y="1828800"/>
            <a:ext cx="8459798" cy="4572000"/>
          </a:xfrm>
        </p:spPr>
      </p:pic>
      <p:sp>
        <p:nvSpPr>
          <p:cNvPr id="6" name="TextBox 5"/>
          <p:cNvSpPr txBox="1"/>
          <p:nvPr/>
        </p:nvSpPr>
        <p:spPr>
          <a:xfrm>
            <a:off x="1" y="3717032"/>
            <a:ext cx="186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Une sinusoïde et un bruit blanc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1349</Words>
  <Application>Microsoft Office PowerPoint</Application>
  <PresentationFormat>Widescreen</PresentationFormat>
  <Paragraphs>279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Cambria Math</vt:lpstr>
      <vt:lpstr>Franklin Gothic Medium</vt:lpstr>
      <vt:lpstr>Wingdings</vt:lpstr>
      <vt:lpstr>MedicalHealth_16x9</vt:lpstr>
      <vt:lpstr>Modélisationet Analyse Spectrale</vt:lpstr>
      <vt:lpstr>Analyse non-paramétrique</vt:lpstr>
      <vt:lpstr>Analyse non-paramétrique</vt:lpstr>
      <vt:lpstr>Le graal : la DSP</vt:lpstr>
      <vt:lpstr>Le corrélogramme</vt:lpstr>
      <vt:lpstr>L’historique : périodogramme</vt:lpstr>
      <vt:lpstr>Variantes du périodogramme</vt:lpstr>
      <vt:lpstr>Performances</vt:lpstr>
      <vt:lpstr>Performances</vt:lpstr>
      <vt:lpstr>Performances</vt:lpstr>
      <vt:lpstr>Application à des signaux réels</vt:lpstr>
      <vt:lpstr>Application à des signaux réels</vt:lpstr>
      <vt:lpstr>Application à des signaux réels</vt:lpstr>
      <vt:lpstr>Application à des signaux réels</vt:lpstr>
      <vt:lpstr>Reconstitution…</vt:lpstr>
      <vt:lpstr>PowerPoint Presentation</vt:lpstr>
      <vt:lpstr>Analyse paramétrique</vt:lpstr>
      <vt:lpstr>Analyse parametrique : Algorithme de Levinson-Durbin 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PowerPoint Presentation</vt:lpstr>
      <vt:lpstr>Analyse paramétrique : Comparaisons Pisarenko/MUSIC/Prony sur deux signaux audio</vt:lpstr>
      <vt:lpstr>Test de détection sur 20 sinus</vt:lpstr>
      <vt:lpstr>Test sur 20 sinus (Prony) Bonne détection des sinus, très bonne enveloppe</vt:lpstr>
      <vt:lpstr>Test sur 20 sinus (MUSIC) Bonne détection des sinus, amplitudes sous-évaluées</vt:lpstr>
      <vt:lpstr>Test sur 20 sinus (Pisarenko-Interpolation) Présence de pics parasites, enveloppe correcte (si on prend l’enveloppe convexe), fréquences imprécises (interpolation)</vt:lpstr>
      <vt:lpstr>Détection du fondamental</vt:lpstr>
      <vt:lpstr>Détection du fondamental : Résultats</vt:lpstr>
      <vt:lpstr>Comparaisons des pics obtenus pour une sous-trame correspondant à une note (pseudo-stationnaire)</vt:lpstr>
      <vt:lpstr>Pics obtenus avec MUSIC Ordre (110,600) </vt:lpstr>
      <vt:lpstr>Pics obtenus avec Pisarenko Ordre (150)</vt:lpstr>
      <vt:lpstr>Pics obtenus avec Prony Ordre (150,20)</vt:lpstr>
      <vt:lpstr>Comparaisons des pics obtenus pour une sous-trame correspondant à une note (pseudo-stationnaire)</vt:lpstr>
      <vt:lpstr>Calibrage des méthodes</vt:lpstr>
      <vt:lpstr>Calibrage de Prony p de 20 à 200 avec un pas de 20, n=10,20,30</vt:lpstr>
      <vt:lpstr>Calibrage de Music p de 60 à 160 avec un pas de 10, M=2..6*p</vt:lpstr>
      <vt:lpstr>Calibrage de Pisarenko-Interpolation p de 20 à 300 avec un pas de 10</vt:lpstr>
      <vt:lpstr>Comparaisons des pics obtenus</vt:lpstr>
      <vt:lpstr>Pics obtenus avec MUSIC Ordre (110,550) </vt:lpstr>
      <vt:lpstr>Pics obtenus avec Pisarenko Ordre (150)</vt:lpstr>
      <vt:lpstr>Pics obtenus avec Prony Ordre (135,40)</vt:lpstr>
      <vt:lpstr>Comparaison des fréquences obtenues pour le signal global (non stationnaire) On ne garde que celles &lt; 2300 Hz pour Prony</vt:lpstr>
      <vt:lpstr>THE END</vt:lpstr>
      <vt:lpstr>Les transformées de Fourier</vt:lpstr>
      <vt:lpstr>Les transformées de Fourier</vt:lpstr>
      <vt:lpstr>La transformée de Fourier à fenêtre glissante (SWFT)</vt:lpstr>
      <vt:lpstr>La transformée en ondelettes (CWT)</vt:lpstr>
      <vt:lpstr>La transformée en ondelettes (CWT)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2014-11-04T16:20:45Z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