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2" r:id="rId9"/>
    <p:sldId id="274" r:id="rId10"/>
    <p:sldId id="280" r:id="rId11"/>
    <p:sldId id="281" r:id="rId12"/>
    <p:sldId id="283" r:id="rId13"/>
    <p:sldId id="282" r:id="rId14"/>
    <p:sldId id="285" r:id="rId15"/>
    <p:sldId id="287" r:id="rId16"/>
    <p:sldId id="286" r:id="rId17"/>
    <p:sldId id="288" r:id="rId18"/>
    <p:sldId id="289" r:id="rId19"/>
    <p:sldId id="284" r:id="rId20"/>
    <p:sldId id="275" r:id="rId21"/>
    <p:sldId id="276" r:id="rId22"/>
    <p:sldId id="277" r:id="rId23"/>
    <p:sldId id="278" r:id="rId24"/>
    <p:sldId id="279" r:id="rId25"/>
    <p:sldId id="273" r:id="rId26"/>
    <p:sldId id="258" r:id="rId27"/>
    <p:sldId id="260" r:id="rId28"/>
    <p:sldId id="259" r:id="rId29"/>
    <p:sldId id="261" r:id="rId30"/>
    <p:sldId id="262" r:id="rId31"/>
    <p:sldId id="263" r:id="rId32"/>
    <p:sldId id="264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pPr algn="ctr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pPr algn="ctr"/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pPr algn="ctr"/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pPr algn="ctr"/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pPr algn="ctr"/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pPr algn="ctr"/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pPr algn="ctr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pPr algn="ctr"/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pPr algn="ctr"/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pPr algn="ctr"/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pPr algn="ctr"/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pPr algn="ctr"/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pPr algn="ctr"/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pPr algn="ctr"/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1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1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pPr algn="ctr"/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pPr algn="ctr"/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ctr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pPr algn="ctr"/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pPr algn="ctr"/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noProof="0" dirty="0" smtClean="0"/>
            <a:t>Pour aller plus loin</a:t>
          </a:r>
          <a:endParaRPr lang="fr-FR" sz="2200" i="1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1" kern="120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2200" b="0" i="1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Traitement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Caractérisation d’un signal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3</a:t>
          </a:r>
          <a:endParaRPr lang="fr-FR" sz="2200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2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1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03/11/2014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03/11/2014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Modélisationet</a:t>
            </a:r>
            <a:r>
              <a:rPr lang="fr-FR" dirty="0" smtClean="0"/>
              <a:t> </a:t>
            </a:r>
            <a:r>
              <a:rPr lang="fr-FR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r>
              <a:rPr lang="fr-FR" dirty="0" smtClean="0"/>
              <a:t> : résultats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65" y="1828800"/>
            <a:ext cx="8308669" cy="4572000"/>
          </a:xfrm>
        </p:spPr>
      </p:pic>
      <p:sp>
        <p:nvSpPr>
          <p:cNvPr id="5" name="TextBox 4"/>
          <p:cNvSpPr txBox="1"/>
          <p:nvPr/>
        </p:nvSpPr>
        <p:spPr>
          <a:xfrm>
            <a:off x="263352" y="371703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raies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8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1" y="1828800"/>
            <a:ext cx="8459798" cy="4572000"/>
          </a:xfrm>
        </p:spPr>
      </p:pic>
      <p:sp>
        <p:nvSpPr>
          <p:cNvPr id="6" name="TextBox 5"/>
          <p:cNvSpPr txBox="1"/>
          <p:nvPr/>
        </p:nvSpPr>
        <p:spPr>
          <a:xfrm>
            <a:off x="1" y="3717032"/>
            <a:ext cx="18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Une sinusoïde et un bruit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12" y="1828800"/>
            <a:ext cx="8545975" cy="4572000"/>
          </a:xfrm>
        </p:spPr>
      </p:pic>
      <p:sp>
        <p:nvSpPr>
          <p:cNvPr id="6" name="TextBox 5"/>
          <p:cNvSpPr txBox="1"/>
          <p:nvPr/>
        </p:nvSpPr>
        <p:spPr>
          <a:xfrm>
            <a:off x="119336" y="357301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fréquence augmente linéairement</a:t>
            </a:r>
          </a:p>
        </p:txBody>
      </p:sp>
    </p:spTree>
    <p:extLst>
      <p:ext uri="{BB962C8B-B14F-4D97-AF65-F5344CB8AC3E}">
        <p14:creationId xmlns:p14="http://schemas.microsoft.com/office/powerpoint/2010/main" val="31691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06" y="1828800"/>
            <a:ext cx="8385188" cy="4572000"/>
          </a:xfrm>
        </p:spPr>
      </p:pic>
    </p:spTree>
    <p:extLst>
      <p:ext uri="{BB962C8B-B14F-4D97-AF65-F5344CB8AC3E}">
        <p14:creationId xmlns:p14="http://schemas.microsoft.com/office/powerpoint/2010/main" val="2257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9" y="1828800"/>
            <a:ext cx="8171901" cy="4572000"/>
          </a:xfrm>
        </p:spPr>
      </p:pic>
    </p:spTree>
    <p:extLst>
      <p:ext uri="{BB962C8B-B14F-4D97-AF65-F5344CB8AC3E}">
        <p14:creationId xmlns:p14="http://schemas.microsoft.com/office/powerpoint/2010/main" val="5228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3" y="1828800"/>
            <a:ext cx="8302954" cy="4572000"/>
          </a:xfrm>
        </p:spPr>
      </p:pic>
    </p:spTree>
    <p:extLst>
      <p:ext uri="{BB962C8B-B14F-4D97-AF65-F5344CB8AC3E}">
        <p14:creationId xmlns:p14="http://schemas.microsoft.com/office/powerpoint/2010/main" val="1334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39" y="1828800"/>
            <a:ext cx="8260122" cy="4572000"/>
          </a:xfrm>
        </p:spPr>
      </p:pic>
    </p:spTree>
    <p:extLst>
      <p:ext uri="{BB962C8B-B14F-4D97-AF65-F5344CB8AC3E}">
        <p14:creationId xmlns:p14="http://schemas.microsoft.com/office/powerpoint/2010/main" val="23459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7" y="1828800"/>
            <a:ext cx="8376625" cy="4572000"/>
          </a:xfrm>
        </p:spPr>
      </p:pic>
      <p:sp>
        <p:nvSpPr>
          <p:cNvPr id="6" name="TextBox 5"/>
          <p:cNvSpPr txBox="1"/>
          <p:nvPr/>
        </p:nvSpPr>
        <p:spPr>
          <a:xfrm>
            <a:off x="274712" y="39301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de flute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5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Reconstitution…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43" y="1828800"/>
            <a:ext cx="8232114" cy="4572000"/>
          </a:xfrm>
        </p:spPr>
      </p:pic>
      <p:sp>
        <p:nvSpPr>
          <p:cNvPr id="7" name="TextBox 6"/>
          <p:cNvSpPr txBox="1"/>
          <p:nvPr/>
        </p:nvSpPr>
        <p:spPr>
          <a:xfrm>
            <a:off x="2711624" y="52800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Joli vibrato sur le fa…</a:t>
            </a:r>
            <a:endParaRPr lang="fr-FR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5015880" y="4919972"/>
            <a:ext cx="144016" cy="544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64" y="48183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…mais son pas très soutenu sur le si !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6320" y="514151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</a:t>
                </a:r>
                <a:r>
                  <a:rPr lang="fr-FR" dirty="0" smtClean="0"/>
                  <a:t>à temps discret </a:t>
                </a:r>
                <a:r>
                  <a:rPr lang="fr-FR" dirty="0"/>
                  <a:t>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5396273"/>
              </p:ext>
            </p:extLst>
          </p:nvPr>
        </p:nvGraphicFramePr>
        <p:xfrm>
          <a:off x="3287688" y="1844824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échantillons : la transformée de </a:t>
                </a:r>
                <a:r>
                  <a:rPr lang="fr-FR" dirty="0"/>
                  <a:t>Fourier </a:t>
                </a:r>
                <a:r>
                  <a:rPr lang="fr-FR" dirty="0" smtClean="0"/>
                  <a:t>discrète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Algorithme de calcul rapide : FFT, que l’on utilise fréquemment pour simplifier divers autres calculs.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 à fenêtre glissante (SWFT)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Pour remédier à certaines insuffisances des transformées de Fourier, particulièrement la perte de tous les aspects temporels (début, fin, singularités, etc.)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Fenêtre :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dirty="0" smtClean="0"/>
                  <a:t> normée, paire, nulle en dehors d’un 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 smtClean="0"/>
                  <a:t> permet </a:t>
                </a:r>
                <a:r>
                  <a:rPr lang="fr-FR" dirty="0"/>
                  <a:t>de connaitre ce qui se passe autour </a:t>
                </a:r>
                <a:r>
                  <a:rPr lang="fr-FR" dirty="0" smtClean="0"/>
                  <a:t>de l’abscisse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et </a:t>
                </a:r>
                <a:r>
                  <a:rPr lang="fr-FR" dirty="0"/>
                  <a:t>la </a:t>
                </a:r>
                <a:r>
                  <a:rPr lang="fr-FR" dirty="0" smtClean="0"/>
                  <a:t>fréquence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ne parle plus de domaine temps-fréquence, mais </a:t>
                </a:r>
                <a:r>
                  <a:rPr lang="fr-FR" b="1" i="1" dirty="0"/>
                  <a:t>temps-échelle</a:t>
                </a:r>
              </a:p>
              <a:p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 r="-2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0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Une ondelette est une fonction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dirty="0" smtClean="0"/>
                  <a:t> normée de moyenne nulle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Temps : translation d’un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b="1" i="1" dirty="0"/>
                  <a:t>É</a:t>
                </a:r>
                <a:r>
                  <a:rPr lang="fr-FR" b="1" i="1" dirty="0" smtClean="0"/>
                  <a:t>chelle : dilatation </a:t>
                </a:r>
                <a:r>
                  <a:rPr lang="fr-FR" dirty="0" smtClean="0"/>
                  <a:t>d’un facteur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la transformée en ondelettes de f mesure la variation de f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dans </a:t>
                </a:r>
                <a:r>
                  <a:rPr lang="fr-FR" dirty="0"/>
                  <a:t>un voisinage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de </a:t>
                </a:r>
                <a:r>
                  <a:rPr lang="fr-FR" dirty="0"/>
                  <a:t>taille proportionnelle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𝑊𝑇</m:t>
                          </m:r>
                        </m:e>
                      </m:groupCh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Particulièrement pertinent pour des signaux non-stationnaires.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Il n’y a pas unicité de la décomposition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7648" y="28529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transformées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</a:t>
            </a:r>
            <a:r>
              <a:rPr lang="fr-FR" smtClean="0"/>
              <a:t>en ondelettes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</a:t>
                </a:r>
                <a:r>
                  <a:rPr lang="fr-FR" dirty="0" smtClean="0"/>
                  <a:t>quantités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Variantes du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Fenêtrage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Lissage sur les fréquences (Daniell)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Moyenne </a:t>
            </a:r>
            <a:r>
              <a:rPr lang="fr-FR" dirty="0"/>
              <a:t>temporelle </a:t>
            </a:r>
            <a:r>
              <a:rPr lang="fr-FR" dirty="0" smtClean="0"/>
              <a:t>grâce à l’</a:t>
            </a:r>
            <a:r>
              <a:rPr lang="fr-FR" dirty="0" err="1" smtClean="0"/>
              <a:t>ergodicité</a:t>
            </a:r>
            <a:r>
              <a:rPr lang="fr-FR" dirty="0" smtClean="0"/>
              <a:t> (Bartlett)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Combinaisons de tout ça (</a:t>
            </a:r>
            <a:r>
              <a:rPr lang="fr-FR" dirty="0" err="1" smtClean="0"/>
              <a:t>Welsh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6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Widescreen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Cambria Math</vt:lpstr>
      <vt:lpstr>Franklin Gothic Medium</vt:lpstr>
      <vt:lpstr>Wingdings</vt:lpstr>
      <vt:lpstr>MedicalHealth_16x9</vt:lpstr>
      <vt:lpstr>Modélisationet 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L’historique : périodogramme</vt:lpstr>
      <vt:lpstr>Le corrélogramme</vt:lpstr>
      <vt:lpstr>Variantes du périodogramme</vt:lpstr>
      <vt:lpstr>Variantes du périodogramme : résultats</vt:lpstr>
      <vt:lpstr>Variantes du périodogramme</vt:lpstr>
      <vt:lpstr>Variantes du périodogramme</vt:lpstr>
      <vt:lpstr>Reconstitution…</vt:lpstr>
      <vt:lpstr>Reconstitution…</vt:lpstr>
      <vt:lpstr>Reconstitution…</vt:lpstr>
      <vt:lpstr>Reconstitution…</vt:lpstr>
      <vt:lpstr>Reconstitution…</vt:lpstr>
      <vt:lpstr>Reconstitution…</vt:lpstr>
      <vt:lpstr>Les transformées de Fourier</vt:lpstr>
      <vt:lpstr>Les transformées de Fourier</vt:lpstr>
      <vt:lpstr>La transformée de Fourier à fenêtre glissante (SWFT)</vt:lpstr>
      <vt:lpstr>La transformée en ondelettes (CWT)</vt:lpstr>
      <vt:lpstr>La transformée en ondelettes (CWT)</vt:lpstr>
      <vt:lpstr>Analyse paramétrique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2014-11-03T19:59:13Z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