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9" r:id="rId5"/>
    <p:sldId id="271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04/02/2015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376" y="404664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Commande du robot Koala </a:t>
            </a:r>
            <a:br>
              <a:rPr lang="fr-FR" dirty="0" smtClean="0"/>
            </a:br>
            <a:r>
              <a:rPr lang="fr-FR" dirty="0" smtClean="0"/>
              <a:t>par voix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5229200"/>
            <a:ext cx="325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04 février 2015</a:t>
            </a:r>
          </a:p>
          <a:p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Résultats, performances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558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Taux de 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Bases de données élargie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LPC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résultats homogènes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 de l’ordre de 75%.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MFCC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résultats extrêmement robustes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seulement pour les sons suffisamment </a:t>
            </a:r>
            <a:r>
              <a:rPr lang="fr-FR" dirty="0" smtClean="0"/>
              <a:t>voisés (pas « STOP »)</a:t>
            </a:r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			</a:t>
            </a:r>
            <a:r>
              <a:rPr lang="fr-FR" smtClean="0">
                <a:sym typeface="Wingdings" pitchFamily="2" charset="2"/>
              </a:rPr>
              <a:t>	</a:t>
            </a:r>
            <a:r>
              <a:rPr lang="fr-FR" sz="1600" i="1" smtClean="0">
                <a:sym typeface="Wingdings" pitchFamily="2" charset="2"/>
              </a:rPr>
              <a:t> On pourrait détecter </a:t>
            </a:r>
            <a:r>
              <a:rPr lang="fr-FR" sz="1600" i="1" dirty="0" smtClean="0">
                <a:sym typeface="Wingdings" pitchFamily="2" charset="2"/>
              </a:rPr>
              <a:t>séparément ce cas particulier</a:t>
            </a:r>
            <a:endParaRPr lang="fr-FR" sz="1600" i="1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Locuteur unique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résultats sont moins convaincants avec plusieurs locuteurs</a:t>
            </a:r>
          </a:p>
        </p:txBody>
      </p:sp>
    </p:spTree>
    <p:extLst>
      <p:ext uri="{BB962C8B-B14F-4D97-AF65-F5344CB8AC3E}">
        <p14:creationId xmlns:p14="http://schemas.microsoft.com/office/powerpoint/2010/main" val="34022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Commande du robot Koala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Par le port série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3789040"/>
            <a:ext cx="3144564" cy="25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intentionnellement laissée blanche</a:t>
            </a:r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81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THE END</a:t>
            </a:r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noProof="1" smtClean="0"/>
              <a:t>Merci pour votre attention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Commander le robot Koala par la voix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Quatre </a:t>
            </a:r>
            <a:r>
              <a:rPr lang="fr-FR" dirty="0" smtClean="0"/>
              <a:t>consignes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r>
              <a:rPr lang="fr-FR" i="1" dirty="0" smtClean="0"/>
              <a:t>Plan de la présentation :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Les étapes de la reconnaissance vocale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Quelques détails sur la mise en œuvre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Résultats, performances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Les étapes de la reconnaissance vocale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Découpage en trames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31504" y="2420888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Signal stationnaire</a:t>
            </a:r>
            <a:endParaRPr lang="fr-FR" baseline="30000" dirty="0"/>
          </a:p>
        </p:txBody>
      </p:sp>
      <p:sp>
        <p:nvSpPr>
          <p:cNvPr id="5" name="ZoneTexte 4"/>
          <p:cNvSpPr txBox="1"/>
          <p:nvPr/>
        </p:nvSpPr>
        <p:spPr>
          <a:xfrm>
            <a:off x="7680176" y="2422426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</a:t>
            </a:r>
            <a:r>
              <a:rPr lang="fr-FR" baseline="-25000" dirty="0" err="1" smtClean="0"/>
              <a:t>ech</a:t>
            </a:r>
            <a:r>
              <a:rPr lang="fr-FR" dirty="0" smtClean="0"/>
              <a:t> = 16 000 Hz</a:t>
            </a:r>
            <a:endParaRPr lang="fr-FR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11824" y="2420096"/>
            <a:ext cx="22322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Longueur = 2</a:t>
            </a:r>
            <a:r>
              <a:rPr lang="fr-FR" baseline="30000" dirty="0" smtClean="0"/>
              <a:t>n</a:t>
            </a:r>
            <a:endParaRPr lang="fr-FR" baseline="30000" dirty="0"/>
          </a:p>
        </p:txBody>
      </p:sp>
      <p:sp>
        <p:nvSpPr>
          <p:cNvPr id="8" name="ZoneTexte 7"/>
          <p:cNvSpPr txBox="1"/>
          <p:nvPr/>
        </p:nvSpPr>
        <p:spPr>
          <a:xfrm>
            <a:off x="4007768" y="4756502"/>
            <a:ext cx="324036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Trames de 16ms (256 points)</a:t>
            </a:r>
            <a:endParaRPr lang="fr-FR" baseline="30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711624" y="2791758"/>
            <a:ext cx="1584176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032104" y="2791758"/>
            <a:ext cx="1800200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572184" y="2791758"/>
            <a:ext cx="0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de descripteurs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Coefficients de prédiction linéaire (LPC)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Mel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Cepstral</a:t>
            </a:r>
            <a:r>
              <a:rPr lang="fr-FR" dirty="0" smtClean="0"/>
              <a:t> Coefficients (MFCC)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84984"/>
            <a:ext cx="3000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Mesure de distance entre les morceaux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</a:t>
            </a:r>
            <a:r>
              <a:rPr lang="fr-FR" dirty="0" smtClean="0"/>
              <a:t>locale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euclidienne entre les vecteurs de descripteurs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</a:t>
            </a:r>
            <a:r>
              <a:rPr lang="fr-FR" dirty="0" smtClean="0"/>
              <a:t>globale : DTW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Tableau des distances trame à trame </a:t>
            </a:r>
            <a:r>
              <a:rPr lang="fr-FR" u="sng" dirty="0" smtClean="0"/>
              <a:t>dans l’ordre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Plus faible distance cumulée pour un parcours de toute la matrice</a:t>
            </a:r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Normalisation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rapporte la distance cumulée à la longueur des morceaux comparés</a:t>
            </a:r>
            <a:endParaRPr lang="fr-F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16" y="3712687"/>
            <a:ext cx="1948562" cy="19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08" y="3712687"/>
            <a:ext cx="1948562" cy="19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Méthode inspirée de l’algorithme des k plus proches voisins</a:t>
            </a:r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/>
              <a:t>On </a:t>
            </a:r>
            <a:r>
              <a:rPr lang="fr-FR" dirty="0" smtClean="0"/>
              <a:t>enregistre </a:t>
            </a:r>
            <a:r>
              <a:rPr lang="fr-FR" dirty="0"/>
              <a:t>les classes des </a:t>
            </a:r>
            <a:r>
              <a:rPr lang="fr-FR" dirty="0" smtClean="0"/>
              <a:t>exemples de la base par </a:t>
            </a:r>
            <a:r>
              <a:rPr lang="fr-FR" dirty="0"/>
              <a:t>ordre de proximité jusqu'à obtenir </a:t>
            </a:r>
            <a:r>
              <a:rPr lang="fr-FR" dirty="0" smtClean="0"/>
              <a:t>k </a:t>
            </a:r>
            <a:r>
              <a:rPr lang="fr-FR" dirty="0"/>
              <a:t>voisins de la même classe. </a:t>
            </a:r>
            <a:endParaRPr lang="fr-FR" dirty="0" smtClean="0"/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k grand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résultats très robustes.</a:t>
            </a:r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k petit </a:t>
            </a:r>
            <a:r>
              <a:rPr lang="fr-FR" dirty="0" smtClean="0">
                <a:sym typeface="Wingdings" pitchFamily="2" charset="2"/>
              </a:rPr>
              <a:t> plus adapté à des bases de données peu fournies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6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Quelques détails sur </a:t>
            </a:r>
            <a:r>
              <a:rPr lang="fr-FR" noProof="1" smtClean="0"/>
              <a:t>la mise en oeuvre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57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étude sous Matlab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Détermination des paramètres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Ordre des LPC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Nombre de MFCC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Paramètre k de l’algorithme de classification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Validation de l’efficacité des descripteurs</a:t>
            </a:r>
          </a:p>
        </p:txBody>
      </p:sp>
    </p:spTree>
    <p:extLst>
      <p:ext uri="{BB962C8B-B14F-4D97-AF65-F5344CB8AC3E}">
        <p14:creationId xmlns:p14="http://schemas.microsoft.com/office/powerpoint/2010/main" val="2677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Personnalisé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MedicalHealth_16x9</vt:lpstr>
      <vt:lpstr>Commande du robot Koala  par voix</vt:lpstr>
      <vt:lpstr>Objectifs</vt:lpstr>
      <vt:lpstr>Les étapes de la reconnaissance vocale</vt:lpstr>
      <vt:lpstr>Découpage en trames</vt:lpstr>
      <vt:lpstr>Extraction de descripteurs</vt:lpstr>
      <vt:lpstr>Mesure de distance entre les morceaux</vt:lpstr>
      <vt:lpstr>Classification</vt:lpstr>
      <vt:lpstr>Quelques détails sur la mise en oeuvre</vt:lpstr>
      <vt:lpstr>Première étude sous Matlab</vt:lpstr>
      <vt:lpstr>Code C++</vt:lpstr>
      <vt:lpstr>Résultats, performances</vt:lpstr>
      <vt:lpstr>Taux de classification</vt:lpstr>
      <vt:lpstr>Commande du robot Koala</vt:lpstr>
      <vt:lpstr>Présentation PowerPoint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2015-02-04T09:57:42Z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