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9" r:id="rId5"/>
    <p:sldId id="271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6" autoAdjust="0"/>
    <p:restoredTop sz="94660"/>
  </p:normalViewPr>
  <p:slideViewPr>
    <p:cSldViewPr>
      <p:cViewPr varScale="1">
        <p:scale>
          <a:sx n="92" d="100"/>
          <a:sy n="92" d="100"/>
        </p:scale>
        <p:origin x="14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1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s-ES"/>
              <a:t>04/02/2015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s-ES"/>
              <a:t>04/02/2015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Électrocardiogramme" title="Medical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s-ES"/>
              <a:t>04/02/2015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s-ES"/>
              <a:pPr/>
              <a:t>04/02/2015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9376" y="404664"/>
            <a:ext cx="4098175" cy="317738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Commande du robot Koala </a:t>
            </a:r>
            <a:br>
              <a:rPr lang="fr-FR" dirty="0" smtClean="0"/>
            </a:br>
            <a:r>
              <a:rPr lang="fr-FR" dirty="0" smtClean="0"/>
              <a:t>par voix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08992" y="5229200"/>
            <a:ext cx="325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04 février 2015</a:t>
            </a:r>
          </a:p>
          <a:p>
            <a:endParaRPr lang="fr-F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Etienne OUSS</a:t>
            </a:r>
          </a:p>
          <a:p>
            <a:r>
              <a:rPr lang="fr-FR" dirty="0" smtClean="0">
                <a:solidFill>
                  <a:schemeClr val="bg2">
                    <a:lumMod val="25000"/>
                  </a:schemeClr>
                </a:solidFill>
              </a:rPr>
              <a:t>Antoine VILLEDIEU de TORCY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Code 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8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Résultats, performances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558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Taux de 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Bases de données élargie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LPC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résultats homogènes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performance de l’ordre de 75%.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MFCC 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résultats extrêmement robustes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seulement pour les sons suffisamment </a:t>
            </a:r>
            <a:r>
              <a:rPr lang="fr-FR" dirty="0" smtClean="0"/>
              <a:t>voisés (pas « STOP »)</a:t>
            </a:r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r>
              <a:rPr lang="fr-FR" dirty="0">
                <a:sym typeface="Wingdings" pitchFamily="2" charset="2"/>
              </a:rPr>
              <a:t>	</a:t>
            </a:r>
            <a:r>
              <a:rPr lang="fr-FR" dirty="0" smtClean="0">
                <a:sym typeface="Wingdings" pitchFamily="2" charset="2"/>
              </a:rPr>
              <a:t>			</a:t>
            </a:r>
            <a:r>
              <a:rPr lang="fr-FR" smtClean="0">
                <a:sym typeface="Wingdings" pitchFamily="2" charset="2"/>
              </a:rPr>
              <a:t>	</a:t>
            </a:r>
            <a:r>
              <a:rPr lang="fr-FR" sz="1600" i="1" smtClean="0">
                <a:sym typeface="Wingdings" pitchFamily="2" charset="2"/>
              </a:rPr>
              <a:t> On pourrait détecter </a:t>
            </a:r>
            <a:r>
              <a:rPr lang="fr-FR" sz="1600" i="1" dirty="0" smtClean="0">
                <a:sym typeface="Wingdings" pitchFamily="2" charset="2"/>
              </a:rPr>
              <a:t>séparément ce cas particulier</a:t>
            </a:r>
            <a:endParaRPr lang="fr-FR" sz="1600" i="1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Locuteur unique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Les résultats sont moins convaincants avec plusieurs locuteurs</a:t>
            </a:r>
          </a:p>
        </p:txBody>
      </p:sp>
    </p:spTree>
    <p:extLst>
      <p:ext uri="{BB962C8B-B14F-4D97-AF65-F5344CB8AC3E}">
        <p14:creationId xmlns:p14="http://schemas.microsoft.com/office/powerpoint/2010/main" val="34022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Commande du robot Koala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Par le port </a:t>
            </a:r>
            <a:r>
              <a:rPr lang="fr-FR" dirty="0" smtClean="0"/>
              <a:t>série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Ouverture du port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Envoi de consignes de vitesse en fonction de l’ordre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Consigne par défaut : arrêt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Fermeture du port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262553"/>
            <a:ext cx="3792636" cy="30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5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endParaRPr lang="fr-F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Clr>
                <a:schemeClr val="tx1">
                  <a:lumMod val="75000"/>
                </a:schemeClr>
              </a:buClr>
              <a:buNone/>
            </a:pPr>
            <a:r>
              <a:rPr lang="fr-F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Page intentionnellement laissée blanche</a:t>
            </a:r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817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THE END</a:t>
            </a:r>
            <a:endParaRPr lang="fr-FR" noProof="1"/>
          </a:p>
        </p:txBody>
      </p:sp>
      <p:sp>
        <p:nvSpPr>
          <p:cNvPr id="3" name="Espace réservé de l'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noProof="1" smtClean="0"/>
              <a:t>Merci pour votre attention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Commander le robot Koala par la voix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Quatre consignes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  <a:p>
            <a:pPr marL="0" indent="0">
              <a:buClr>
                <a:schemeClr val="tx1">
                  <a:lumMod val="75000"/>
                </a:schemeClr>
              </a:buClr>
              <a:buNone/>
            </a:pPr>
            <a:r>
              <a:rPr lang="fr-FR" i="1" dirty="0" smtClean="0"/>
              <a:t>Plan de la présentation :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Les étapes de la reconnaissance vocale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Quelques détails sur la mise en œuvre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i="1" dirty="0" smtClean="0"/>
              <a:t>Résultats, performances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Les étapes de la reconnaissance vocale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17414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Découpage en trames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631504" y="2420888"/>
            <a:ext cx="21602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Signal stationnaire</a:t>
            </a:r>
            <a:endParaRPr lang="fr-FR" baseline="30000" dirty="0"/>
          </a:p>
        </p:txBody>
      </p:sp>
      <p:sp>
        <p:nvSpPr>
          <p:cNvPr id="5" name="ZoneTexte 4"/>
          <p:cNvSpPr txBox="1"/>
          <p:nvPr/>
        </p:nvSpPr>
        <p:spPr>
          <a:xfrm>
            <a:off x="7680176" y="2422426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</a:t>
            </a:r>
            <a:r>
              <a:rPr lang="fr-FR" baseline="-25000" dirty="0" err="1" smtClean="0"/>
              <a:t>ech</a:t>
            </a:r>
            <a:r>
              <a:rPr lang="fr-FR" dirty="0" smtClean="0"/>
              <a:t> = 16 000 Hz</a:t>
            </a:r>
            <a:endParaRPr lang="fr-FR" baseline="-25000" dirty="0"/>
          </a:p>
        </p:txBody>
      </p:sp>
      <p:sp>
        <p:nvSpPr>
          <p:cNvPr id="6" name="ZoneTexte 5"/>
          <p:cNvSpPr txBox="1"/>
          <p:nvPr/>
        </p:nvSpPr>
        <p:spPr>
          <a:xfrm>
            <a:off x="4511824" y="2420096"/>
            <a:ext cx="22322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Longueur = 2</a:t>
            </a:r>
            <a:r>
              <a:rPr lang="fr-FR" baseline="30000" dirty="0" smtClean="0"/>
              <a:t>n</a:t>
            </a:r>
            <a:endParaRPr lang="fr-FR" baseline="30000" dirty="0"/>
          </a:p>
        </p:txBody>
      </p:sp>
      <p:sp>
        <p:nvSpPr>
          <p:cNvPr id="8" name="ZoneTexte 7"/>
          <p:cNvSpPr txBox="1"/>
          <p:nvPr/>
        </p:nvSpPr>
        <p:spPr>
          <a:xfrm>
            <a:off x="4007768" y="4756502"/>
            <a:ext cx="324036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Trames de 16ms (256 points)</a:t>
            </a:r>
            <a:endParaRPr lang="fr-FR" baseline="300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711624" y="2791758"/>
            <a:ext cx="1584176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032104" y="2791758"/>
            <a:ext cx="1800200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5572184" y="2791758"/>
            <a:ext cx="0" cy="178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8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 de descripteurs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Coefficients de prédiction linéaire (LPC)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Mel </a:t>
            </a:r>
            <a:r>
              <a:rPr lang="fr-FR" dirty="0" err="1" smtClean="0"/>
              <a:t>Filter</a:t>
            </a:r>
            <a:r>
              <a:rPr lang="fr-FR" dirty="0" smtClean="0"/>
              <a:t> </a:t>
            </a:r>
            <a:r>
              <a:rPr lang="fr-FR" dirty="0" err="1" smtClean="0"/>
              <a:t>Cepstral</a:t>
            </a:r>
            <a:r>
              <a:rPr lang="fr-FR" dirty="0" smtClean="0"/>
              <a:t> Coefficients (MFCC)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3284984"/>
            <a:ext cx="3000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Mesure de distance entre les morceaux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 lnSpcReduction="10000"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locale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euclidienne entre les vecteurs de descripteurs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Distance globale : DTW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Tableau des distances trame à trame </a:t>
            </a:r>
            <a:r>
              <a:rPr lang="fr-FR" u="sng" dirty="0" smtClean="0"/>
              <a:t>dans l’ordre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Plus faible distance cumulée pour un parcours de toute la matrice</a:t>
            </a:r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/>
          </a:p>
          <a:p>
            <a:pPr marL="228600" lvl="1" indent="0">
              <a:buClr>
                <a:schemeClr val="tx1">
                  <a:lumMod val="75000"/>
                </a:schemeClr>
              </a:buClr>
              <a:buNone/>
            </a:pPr>
            <a:endParaRPr lang="fr-FR" dirty="0" smtClean="0"/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Normalisation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On rapporte la distance cumulée à la longueur des morceaux comparés</a:t>
            </a:r>
            <a:endParaRPr lang="fr-FR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216" y="3712687"/>
            <a:ext cx="1948562" cy="19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08" y="3712687"/>
            <a:ext cx="1948562" cy="19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6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Méthode inspirée de l’algorithme des k plus proches voisins</a:t>
            </a:r>
          </a:p>
          <a:p>
            <a:pPr lvl="0">
              <a:buClr>
                <a:schemeClr val="tx1">
                  <a:lumMod val="75000"/>
                </a:schemeClr>
              </a:buClr>
            </a:pPr>
            <a:r>
              <a:rPr lang="fr-FR" dirty="0"/>
              <a:t>On </a:t>
            </a:r>
            <a:r>
              <a:rPr lang="fr-FR" dirty="0" smtClean="0"/>
              <a:t>enregistre </a:t>
            </a:r>
            <a:r>
              <a:rPr lang="fr-FR" dirty="0"/>
              <a:t>les classes des </a:t>
            </a:r>
            <a:r>
              <a:rPr lang="fr-FR" dirty="0" smtClean="0"/>
              <a:t>exemples de la base par </a:t>
            </a:r>
            <a:r>
              <a:rPr lang="fr-FR" dirty="0"/>
              <a:t>ordre de proximité jusqu'à obtenir </a:t>
            </a:r>
            <a:r>
              <a:rPr lang="fr-FR" dirty="0" smtClean="0"/>
              <a:t>k </a:t>
            </a:r>
            <a:r>
              <a:rPr lang="fr-FR" dirty="0"/>
              <a:t>voisins de la même classe. </a:t>
            </a:r>
            <a:endParaRPr lang="fr-FR" dirty="0" smtClean="0"/>
          </a:p>
          <a:p>
            <a:pPr lvl="0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k grand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résultats très robustes.</a:t>
            </a:r>
          </a:p>
          <a:p>
            <a:pPr lvl="0"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k petit </a:t>
            </a:r>
            <a:r>
              <a:rPr lang="fr-FR" dirty="0" smtClean="0">
                <a:sym typeface="Wingdings" pitchFamily="2" charset="2"/>
              </a:rPr>
              <a:t> plus adapté à des bases de données peu fournies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16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981528" cy="3177380"/>
          </a:xfrm>
        </p:spPr>
        <p:txBody>
          <a:bodyPr/>
          <a:lstStyle/>
          <a:p>
            <a:r>
              <a:rPr lang="fr-FR" noProof="1" smtClean="0"/>
              <a:t>Quelques détails sur la mise en oeuvre</a:t>
            </a:r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0571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Première étude sous Matlab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925744" cy="45751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/>
              <a:t>Détermination des paramètres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Ordre des LPC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Nombre de MFCC</a:t>
            </a:r>
          </a:p>
          <a:p>
            <a:pPr lvl="1">
              <a:buClr>
                <a:schemeClr val="tx1">
                  <a:lumMod val="75000"/>
                </a:schemeClr>
              </a:buClr>
            </a:pPr>
            <a:r>
              <a:rPr lang="fr-FR" dirty="0"/>
              <a:t>Paramètre k de l’algorithme de classification</a:t>
            </a:r>
          </a:p>
          <a:p>
            <a:pPr>
              <a:buClr>
                <a:schemeClr val="tx1">
                  <a:lumMod val="75000"/>
                </a:schemeClr>
              </a:buClr>
            </a:pPr>
            <a:r>
              <a:rPr lang="fr-FR" dirty="0" smtClean="0"/>
              <a:t>Validation de l’efficacité des descripteurs</a:t>
            </a:r>
          </a:p>
        </p:txBody>
      </p:sp>
    </p:spTree>
    <p:extLst>
      <p:ext uri="{BB962C8B-B14F-4D97-AF65-F5344CB8AC3E}">
        <p14:creationId xmlns:p14="http://schemas.microsoft.com/office/powerpoint/2010/main" val="26776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Health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45A98EF-AFBD-4156-994E-8E0D8893B9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Medium</vt:lpstr>
      <vt:lpstr>Wingdings</vt:lpstr>
      <vt:lpstr>MedicalHealth_16x9</vt:lpstr>
      <vt:lpstr>Commande du robot Koala  par voix</vt:lpstr>
      <vt:lpstr>Objectifs</vt:lpstr>
      <vt:lpstr>Les étapes de la reconnaissance vocale</vt:lpstr>
      <vt:lpstr>Découpage en trames</vt:lpstr>
      <vt:lpstr>Extraction de descripteurs</vt:lpstr>
      <vt:lpstr>Mesure de distance entre les morceaux</vt:lpstr>
      <vt:lpstr>Classification</vt:lpstr>
      <vt:lpstr>Quelques détails sur la mise en oeuvre</vt:lpstr>
      <vt:lpstr>Première étude sous Matlab</vt:lpstr>
      <vt:lpstr>Code C++</vt:lpstr>
      <vt:lpstr>Résultats, performances</vt:lpstr>
      <vt:lpstr>Taux de classification</vt:lpstr>
      <vt:lpstr>Commande du robot Koala</vt:lpstr>
      <vt:lpstr>PowerPoint Presentation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2014-10-29T17:29:33Z</dcterms:created>
  <dcterms:modified xsi:type="dcterms:W3CDTF">2015-02-04T12:47:44Z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