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45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Flow </a:t>
            </a:r>
            <a:r>
              <a:rPr lang="en-US" sz="4400" dirty="0" err="1">
                <a:solidFill>
                  <a:schemeClr val="tx1"/>
                </a:solidFill>
              </a:rPr>
              <a:t>CHart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SUPMIS</a:t>
            </a:r>
          </a:p>
        </p:txBody>
      </p:sp>
      <p:pic>
        <p:nvPicPr>
          <p:cNvPr id="7" name="Picture 6" descr="abstract image">
            <a:extLst>
              <a:ext uri="{FF2B5EF4-FFF2-40B4-BE49-F238E27FC236}">
                <a16:creationId xmlns:a16="http://schemas.microsoft.com/office/drawing/2014/main" id="{AF1FDB4D-ADEA-42F8-BF74-FA164773E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CCD37A-5327-4371-B8CE-574525A3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91DC0-6C57-4C5C-AA73-448CCB30D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D4AEB6-BC74-4ACE-92CD-5533F3658AD9}"/>
              </a:ext>
            </a:extLst>
          </p:cNvPr>
          <p:cNvSpPr txBox="1">
            <a:spLocks/>
          </p:cNvSpPr>
          <p:nvPr/>
        </p:nvSpPr>
        <p:spPr>
          <a:xfrm>
            <a:off x="6033793" y="2355458"/>
            <a:ext cx="4775075" cy="163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PH" sz="4400" b="1" spc="-150" dirty="0">
                <a:solidFill>
                  <a:schemeClr val="tx1"/>
                </a:solidFill>
              </a:rPr>
              <a:t>Data flow diagram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529B1A-06E6-4379-87E1-BB004585A38E}"/>
              </a:ext>
            </a:extLst>
          </p:cNvPr>
          <p:cNvSpPr txBox="1">
            <a:spLocks/>
          </p:cNvSpPr>
          <p:nvPr/>
        </p:nvSpPr>
        <p:spPr>
          <a:xfrm>
            <a:off x="6197600" y="4178300"/>
            <a:ext cx="4775075" cy="704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Supply and Property </a:t>
            </a:r>
          </a:p>
          <a:p>
            <a:pPr algn="r"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Management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487415" y="483196"/>
            <a:ext cx="85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+mj-lt"/>
              </a:rPr>
              <a:t>H. Forward for Repair/Warranty</a:t>
            </a:r>
            <a:endParaRPr lang="en-P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773128" y="1112885"/>
            <a:ext cx="520834" cy="499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35170" y="1612461"/>
            <a:ext cx="17253" cy="3627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52423" y="2199736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35170" y="3628528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2423" y="5240395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87592" y="1815521"/>
            <a:ext cx="307963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Return to the Owner/Employee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70340" y="3244313"/>
            <a:ext cx="3096883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Forward to Warehouse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87592" y="4856180"/>
            <a:ext cx="307963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For Disposal</a:t>
            </a:r>
          </a:p>
        </p:txBody>
      </p:sp>
      <p:cxnSp>
        <p:nvCxnSpPr>
          <p:cNvPr id="34" name="Straight Arrow Connector 33"/>
          <p:cNvCxnSpPr>
            <a:stCxn id="31" idx="6"/>
          </p:cNvCxnSpPr>
          <p:nvPr/>
        </p:nvCxnSpPr>
        <p:spPr>
          <a:xfrm>
            <a:off x="5167223" y="2199736"/>
            <a:ext cx="888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32717" y="3637154"/>
            <a:ext cx="10179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6"/>
          </p:cNvCxnSpPr>
          <p:nvPr/>
        </p:nvCxnSpPr>
        <p:spPr>
          <a:xfrm>
            <a:off x="5167223" y="5240395"/>
            <a:ext cx="888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6055743" y="1839652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6150633" y="3320198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6055743" y="4856180"/>
            <a:ext cx="210772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Dispose Equipment</a:t>
            </a:r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8163464" y="5240395"/>
            <a:ext cx="830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9037813" y="4914817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572920" y="1498896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572917" y="2956839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572917" y="4523000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5995886" y="4499183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</p:spTree>
    <p:extLst>
      <p:ext uri="{BB962C8B-B14F-4D97-AF65-F5344CB8AC3E}">
        <p14:creationId xmlns:p14="http://schemas.microsoft.com/office/powerpoint/2010/main" val="33219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D6443-67C0-4349-A7D9-06211D622B76}"/>
              </a:ext>
            </a:extLst>
          </p:cNvPr>
          <p:cNvSpPr/>
          <p:nvPr/>
        </p:nvSpPr>
        <p:spPr>
          <a:xfrm>
            <a:off x="5867387" y="1034376"/>
            <a:ext cx="5161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6FD7C-D38B-4A90-9BAE-692E0F1F1094}"/>
              </a:ext>
            </a:extLst>
          </p:cNvPr>
          <p:cNvSpPr/>
          <p:nvPr/>
        </p:nvSpPr>
        <p:spPr>
          <a:xfrm>
            <a:off x="3624521" y="1681787"/>
            <a:ext cx="2053085" cy="667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ADD MORE STOCK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DBA671-FA99-46A5-A5A9-34CE5A4E8715}"/>
              </a:ext>
            </a:extLst>
          </p:cNvPr>
          <p:cNvSpPr/>
          <p:nvPr/>
        </p:nvSpPr>
        <p:spPr>
          <a:xfrm>
            <a:off x="1083392" y="4271132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D76098-9553-4B85-8E17-B28FA1C05E74}"/>
              </a:ext>
            </a:extLst>
          </p:cNvPr>
          <p:cNvSpPr/>
          <p:nvPr/>
        </p:nvSpPr>
        <p:spPr>
          <a:xfrm>
            <a:off x="3785027" y="4271132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FA93EB-572E-4C1C-89F1-6157C8F68899}"/>
              </a:ext>
            </a:extLst>
          </p:cNvPr>
          <p:cNvSpPr/>
          <p:nvPr/>
        </p:nvSpPr>
        <p:spPr>
          <a:xfrm>
            <a:off x="7728101" y="4271132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606AC2-57AE-43F6-B30D-B39050D08A9A}"/>
              </a:ext>
            </a:extLst>
          </p:cNvPr>
          <p:cNvSpPr/>
          <p:nvPr/>
        </p:nvSpPr>
        <p:spPr>
          <a:xfrm>
            <a:off x="10429736" y="4333478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E1071-BB5B-460B-8B6E-2C063BA87750}"/>
              </a:ext>
            </a:extLst>
          </p:cNvPr>
          <p:cNvSpPr txBox="1"/>
          <p:nvPr/>
        </p:nvSpPr>
        <p:spPr>
          <a:xfrm>
            <a:off x="468079" y="5053912"/>
            <a:ext cx="1909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Requisition and</a:t>
            </a:r>
          </a:p>
          <a:p>
            <a:pPr algn="ctr"/>
            <a:r>
              <a:rPr lang="en-PH" sz="1600" dirty="0"/>
              <a:t>Issuance Slip (RIS)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D30EC-901D-4043-8022-6E5125CC807B}"/>
              </a:ext>
            </a:extLst>
          </p:cNvPr>
          <p:cNvSpPr txBox="1"/>
          <p:nvPr/>
        </p:nvSpPr>
        <p:spPr>
          <a:xfrm>
            <a:off x="3040672" y="5053912"/>
            <a:ext cx="2167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Inventory of</a:t>
            </a:r>
          </a:p>
          <a:p>
            <a:pPr algn="ctr"/>
            <a:r>
              <a:rPr lang="en-PH" sz="1600" dirty="0"/>
              <a:t>Custodian Slip (ICS) </a:t>
            </a:r>
          </a:p>
          <a:p>
            <a:pPr algn="ctr"/>
            <a:r>
              <a:rPr lang="en-PH" sz="1600" dirty="0"/>
              <a:t>and/or Property </a:t>
            </a:r>
          </a:p>
          <a:p>
            <a:pPr algn="ctr"/>
            <a:r>
              <a:rPr lang="en-PH" sz="1600" dirty="0"/>
              <a:t>Acknowledgement </a:t>
            </a:r>
          </a:p>
          <a:p>
            <a:pPr algn="ctr"/>
            <a:r>
              <a:rPr lang="en-PH" sz="1600" dirty="0"/>
              <a:t>Receipt (PAR)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2FD72-3599-4BAA-B174-ECF93BB2878F}"/>
              </a:ext>
            </a:extLst>
          </p:cNvPr>
          <p:cNvSpPr txBox="1"/>
          <p:nvPr/>
        </p:nvSpPr>
        <p:spPr>
          <a:xfrm>
            <a:off x="7362055" y="5053912"/>
            <a:ext cx="141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Encoding of</a:t>
            </a:r>
          </a:p>
          <a:p>
            <a:pPr algn="ctr"/>
            <a:r>
              <a:rPr lang="en-PH" sz="1600" dirty="0"/>
              <a:t>Old Records</a:t>
            </a:r>
          </a:p>
          <a:p>
            <a:pPr algn="ctr"/>
            <a:r>
              <a:rPr lang="en-PH" sz="1600" dirty="0"/>
              <a:t>RIS/ICS/PAR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AD084-72B5-4129-BF9F-9055FBEECB7E}"/>
              </a:ext>
            </a:extLst>
          </p:cNvPr>
          <p:cNvSpPr txBox="1"/>
          <p:nvPr/>
        </p:nvSpPr>
        <p:spPr>
          <a:xfrm>
            <a:off x="10231205" y="5053912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Payment</a:t>
            </a:r>
          </a:p>
          <a:p>
            <a:pPr algn="ctr"/>
            <a:r>
              <a:rPr lang="en-PH" sz="1600" dirty="0"/>
              <a:t>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16115-3187-43DF-B5C3-AFFDDFB612E5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4642436" y="2349402"/>
            <a:ext cx="8628" cy="1380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4AF654-162B-42E0-A7A4-195208F99934}"/>
              </a:ext>
            </a:extLst>
          </p:cNvPr>
          <p:cNvCxnSpPr>
            <a:cxnSpLocks/>
          </p:cNvCxnSpPr>
          <p:nvPr/>
        </p:nvCxnSpPr>
        <p:spPr>
          <a:xfrm>
            <a:off x="1422828" y="3718682"/>
            <a:ext cx="934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B10090-0375-4517-A1FC-093101179AA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422828" y="3718682"/>
            <a:ext cx="0" cy="55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DC429-F11F-4F7D-A164-FDCB8174D589}"/>
              </a:ext>
            </a:extLst>
          </p:cNvPr>
          <p:cNvCxnSpPr>
            <a:cxnSpLocks/>
          </p:cNvCxnSpPr>
          <p:nvPr/>
        </p:nvCxnSpPr>
        <p:spPr>
          <a:xfrm>
            <a:off x="4110610" y="3718682"/>
            <a:ext cx="0" cy="55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8810BB-1A5F-4473-B184-D1A9D42CD507}"/>
              </a:ext>
            </a:extLst>
          </p:cNvPr>
          <p:cNvCxnSpPr>
            <a:cxnSpLocks/>
          </p:cNvCxnSpPr>
          <p:nvPr/>
        </p:nvCxnSpPr>
        <p:spPr>
          <a:xfrm>
            <a:off x="8059156" y="3718682"/>
            <a:ext cx="0" cy="55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2ED0C5-81FD-4340-8FF0-F1E938D003E5}"/>
              </a:ext>
            </a:extLst>
          </p:cNvPr>
          <p:cNvCxnSpPr>
            <a:cxnSpLocks/>
          </p:cNvCxnSpPr>
          <p:nvPr/>
        </p:nvCxnSpPr>
        <p:spPr>
          <a:xfrm>
            <a:off x="10769172" y="3718682"/>
            <a:ext cx="0" cy="55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396FD7C-D38B-4A90-9BAE-692E0F1F1094}"/>
              </a:ext>
            </a:extLst>
          </p:cNvPr>
          <p:cNvSpPr/>
          <p:nvPr/>
        </p:nvSpPr>
        <p:spPr>
          <a:xfrm>
            <a:off x="4054016" y="553907"/>
            <a:ext cx="1216323" cy="5492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Start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8810BB-1A5F-4473-B184-D1A9D42CD507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 flipH="1">
            <a:off x="4651064" y="1103192"/>
            <a:ext cx="11114" cy="578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ED9146-FFA5-4A98-AF79-3DA2BAB88C97}"/>
              </a:ext>
            </a:extLst>
          </p:cNvPr>
          <p:cNvSpPr txBox="1"/>
          <p:nvPr/>
        </p:nvSpPr>
        <p:spPr>
          <a:xfrm>
            <a:off x="5867388" y="1171546"/>
            <a:ext cx="2268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PO No/Contract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Date of PO/Contract</a:t>
            </a:r>
            <a:endParaRPr lang="en-PH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DR/SI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Date of DR/SI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Fund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PAP</a:t>
            </a:r>
            <a:r>
              <a:rPr lang="en-PH" sz="1600" dirty="0">
                <a:solidFill>
                  <a:srgbClr val="212529"/>
                </a:solidFill>
                <a:latin typeface="-apple-system"/>
              </a:rPr>
              <a:t>/MFO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Supply Category</a:t>
            </a:r>
            <a:endParaRPr lang="en-PH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B0B69-8AE1-4AC6-9354-11AE0D620B50}"/>
              </a:ext>
            </a:extLst>
          </p:cNvPr>
          <p:cNvSpPr txBox="1"/>
          <p:nvPr/>
        </p:nvSpPr>
        <p:spPr>
          <a:xfrm>
            <a:off x="8254688" y="1171546"/>
            <a:ext cx="2926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Warranty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Number of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Unit</a:t>
            </a:r>
            <a:endParaRPr lang="en-PH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Description / Specification / Specific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Purpose (Optional)</a:t>
            </a:r>
            <a:endParaRPr lang="en-PH" sz="16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55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902524" y="2234319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425867" y="1976487"/>
            <a:ext cx="2161969" cy="116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Requesting Supply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D8E3BB-9C53-4196-8E37-3E8125C1B2AD}"/>
              </a:ext>
            </a:extLst>
          </p:cNvPr>
          <p:cNvSpPr/>
          <p:nvPr/>
        </p:nvSpPr>
        <p:spPr>
          <a:xfrm>
            <a:off x="5584707" y="1976486"/>
            <a:ext cx="2314368" cy="1166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Approval of RIS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1581396" y="2559901"/>
            <a:ext cx="844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9E56C0-A4DD-4AB7-890F-C7B82B03C53E}"/>
              </a:ext>
            </a:extLst>
          </p:cNvPr>
          <p:cNvSpPr/>
          <p:nvPr/>
        </p:nvSpPr>
        <p:spPr>
          <a:xfrm>
            <a:off x="8591800" y="2105401"/>
            <a:ext cx="2923312" cy="9089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Approval of Stock per Supply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2D4A1-D262-43C0-B972-02A133F4BAE0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587836" y="2559901"/>
            <a:ext cx="9968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0373DA-0E62-4EE8-9F1E-7EDA96EF532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7899075" y="2559900"/>
            <a:ext cx="69272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9BA1F0B-DB31-4F97-828D-45DE883D480A}"/>
              </a:ext>
            </a:extLst>
          </p:cNvPr>
          <p:cNvSpPr/>
          <p:nvPr/>
        </p:nvSpPr>
        <p:spPr>
          <a:xfrm>
            <a:off x="8993582" y="4176645"/>
            <a:ext cx="2119747" cy="1166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 the RIS Form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BBA105-EA13-456C-89A1-C4A6AF9C729C}"/>
              </a:ext>
            </a:extLst>
          </p:cNvPr>
          <p:cNvSpPr/>
          <p:nvPr/>
        </p:nvSpPr>
        <p:spPr>
          <a:xfrm>
            <a:off x="5467268" y="3885702"/>
            <a:ext cx="2923312" cy="17487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Account all Signatures by all corresponding signatories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F866D8-EDFA-43D0-A243-977AE398C062}"/>
              </a:ext>
            </a:extLst>
          </p:cNvPr>
          <p:cNvSpPr/>
          <p:nvPr/>
        </p:nvSpPr>
        <p:spPr>
          <a:xfrm>
            <a:off x="2435761" y="4048490"/>
            <a:ext cx="2438400" cy="14231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Get the Requested Supply in the Stock Room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E4ADDA-5D21-447C-8812-1942C2A8E086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>
            <a:off x="10053456" y="3014398"/>
            <a:ext cx="0" cy="1162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4E99FE-C7E5-41A4-BCCD-C27E3E1E1238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>
            <a:off x="8390580" y="4760060"/>
            <a:ext cx="603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9DD55A-C5C2-4229-BDBF-C62B95C75530}"/>
              </a:ext>
            </a:extLst>
          </p:cNvPr>
          <p:cNvCxnSpPr>
            <a:cxnSpLocks/>
            <a:stCxn id="26" idx="2"/>
            <a:endCxn id="34" idx="6"/>
          </p:cNvCxnSpPr>
          <p:nvPr/>
        </p:nvCxnSpPr>
        <p:spPr>
          <a:xfrm flipH="1">
            <a:off x="4874161" y="4760060"/>
            <a:ext cx="593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1F2875-9E95-4E1E-A604-1B881DA063DF}"/>
              </a:ext>
            </a:extLst>
          </p:cNvPr>
          <p:cNvCxnSpPr>
            <a:cxnSpLocks/>
            <a:stCxn id="34" idx="2"/>
            <a:endCxn id="29" idx="6"/>
          </p:cNvCxnSpPr>
          <p:nvPr/>
        </p:nvCxnSpPr>
        <p:spPr>
          <a:xfrm flipH="1" flipV="1">
            <a:off x="1722748" y="4760059"/>
            <a:ext cx="7130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451118" y="1394183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Head of Office / </a:t>
            </a:r>
          </a:p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747CC7-0E02-453E-B674-19C2B99B3C4B}"/>
              </a:ext>
            </a:extLst>
          </p:cNvPr>
          <p:cNvSpPr txBox="1"/>
          <p:nvPr/>
        </p:nvSpPr>
        <p:spPr>
          <a:xfrm>
            <a:off x="5548058" y="1505023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E2AD4E-B9C6-4205-A2A8-73EB54A67DF6}"/>
              </a:ext>
            </a:extLst>
          </p:cNvPr>
          <p:cNvSpPr txBox="1"/>
          <p:nvPr/>
        </p:nvSpPr>
        <p:spPr>
          <a:xfrm>
            <a:off x="9125957" y="1381912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Officer in </a:t>
            </a:r>
          </a:p>
          <a:p>
            <a:pPr algn="ctr"/>
            <a:r>
              <a:rPr lang="en-PH" sz="1600" dirty="0"/>
              <a:t>Stock Room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487415" y="483196"/>
            <a:ext cx="85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+mj-lt"/>
              </a:rPr>
              <a:t>A. Requisition and Issuance Slip (RIS)</a:t>
            </a:r>
            <a:endParaRPr lang="en-PH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710375" y="4434481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FD5E8-2EB1-4FF4-B86A-F9EAD5B4B7E4}"/>
              </a:ext>
            </a:extLst>
          </p:cNvPr>
          <p:cNvSpPr txBox="1"/>
          <p:nvPr/>
        </p:nvSpPr>
        <p:spPr>
          <a:xfrm>
            <a:off x="9043419" y="5685452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Head of Office / </a:t>
            </a:r>
          </a:p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D29A63-DE03-4AFF-80C4-27CFD2EBFEA6}"/>
              </a:ext>
            </a:extLst>
          </p:cNvPr>
          <p:cNvSpPr txBox="1"/>
          <p:nvPr/>
        </p:nvSpPr>
        <p:spPr>
          <a:xfrm>
            <a:off x="5873186" y="5685452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Head of Office / </a:t>
            </a:r>
          </a:p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AABEDE-929F-40B8-A077-7AE15BDB6120}"/>
              </a:ext>
            </a:extLst>
          </p:cNvPr>
          <p:cNvSpPr txBox="1"/>
          <p:nvPr/>
        </p:nvSpPr>
        <p:spPr>
          <a:xfrm>
            <a:off x="2599223" y="5685452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Head of Office / </a:t>
            </a:r>
          </a:p>
          <a:p>
            <a:pPr algn="ctr"/>
            <a:r>
              <a:rPr lang="en-PH" sz="1600" dirty="0"/>
              <a:t>Supply Coordinator</a:t>
            </a:r>
          </a:p>
        </p:txBody>
      </p:sp>
    </p:spTree>
    <p:extLst>
      <p:ext uri="{BB962C8B-B14F-4D97-AF65-F5344CB8AC3E}">
        <p14:creationId xmlns:p14="http://schemas.microsoft.com/office/powerpoint/2010/main" val="1685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902524" y="2182560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425867" y="1924728"/>
            <a:ext cx="2161969" cy="116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Requesting Equipment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D8E3BB-9C53-4196-8E37-3E8125C1B2AD}"/>
              </a:ext>
            </a:extLst>
          </p:cNvPr>
          <p:cNvSpPr/>
          <p:nvPr/>
        </p:nvSpPr>
        <p:spPr>
          <a:xfrm>
            <a:off x="5432307" y="1924727"/>
            <a:ext cx="2459179" cy="1166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Issuance of ICS/PAR to Supply Coordinator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581396" y="2508142"/>
            <a:ext cx="844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F9E56C0-A4DD-4AB7-890F-C7B82B03C53E}"/>
              </a:ext>
            </a:extLst>
          </p:cNvPr>
          <p:cNvSpPr/>
          <p:nvPr/>
        </p:nvSpPr>
        <p:spPr>
          <a:xfrm>
            <a:off x="8591800" y="2053642"/>
            <a:ext cx="2923312" cy="9089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Reissuance of ICS/PAR to the Employee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E2D4A1-D262-43C0-B972-02A133F4BAE0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4587836" y="2508142"/>
            <a:ext cx="844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0373DA-0E62-4EE8-9F1E-7EDA96EF5320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7891486" y="2508141"/>
            <a:ext cx="700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9BA1F0B-DB31-4F97-828D-45DE883D480A}"/>
              </a:ext>
            </a:extLst>
          </p:cNvPr>
          <p:cNvSpPr/>
          <p:nvPr/>
        </p:nvSpPr>
        <p:spPr>
          <a:xfrm>
            <a:off x="8993582" y="4475372"/>
            <a:ext cx="2119747" cy="1166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 the ICS/PAR Form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BBA105-EA13-456C-89A1-C4A6AF9C729C}"/>
              </a:ext>
            </a:extLst>
          </p:cNvPr>
          <p:cNvSpPr/>
          <p:nvPr/>
        </p:nvSpPr>
        <p:spPr>
          <a:xfrm>
            <a:off x="5467268" y="4184429"/>
            <a:ext cx="2923312" cy="17487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Account all Signatures by all corresponding signatories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F866D8-EDFA-43D0-A243-977AE398C062}"/>
              </a:ext>
            </a:extLst>
          </p:cNvPr>
          <p:cNvSpPr/>
          <p:nvPr/>
        </p:nvSpPr>
        <p:spPr>
          <a:xfrm>
            <a:off x="2435761" y="4347217"/>
            <a:ext cx="2438400" cy="14231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Get the Requested Equipment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971300" y="4790021"/>
            <a:ext cx="541319" cy="537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4ADDA-5D21-447C-8812-1942C2A8E086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10053456" y="2962639"/>
            <a:ext cx="0" cy="1512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4E99FE-C7E5-41A4-BCCD-C27E3E1E1238}"/>
              </a:ext>
            </a:extLst>
          </p:cNvPr>
          <p:cNvCxnSpPr>
            <a:cxnSpLocks/>
            <a:stCxn id="33" idx="2"/>
            <a:endCxn id="34" idx="6"/>
          </p:cNvCxnSpPr>
          <p:nvPr/>
        </p:nvCxnSpPr>
        <p:spPr>
          <a:xfrm flipH="1">
            <a:off x="8390580" y="5058787"/>
            <a:ext cx="603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9DD55A-C5C2-4229-BDBF-C62B95C75530}"/>
              </a:ext>
            </a:extLst>
          </p:cNvPr>
          <p:cNvCxnSpPr>
            <a:cxnSpLocks/>
            <a:stCxn id="34" idx="2"/>
            <a:endCxn id="35" idx="6"/>
          </p:cNvCxnSpPr>
          <p:nvPr/>
        </p:nvCxnSpPr>
        <p:spPr>
          <a:xfrm flipH="1">
            <a:off x="4874161" y="5058787"/>
            <a:ext cx="593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1F2875-9E95-4E1E-A604-1B881DA063DF}"/>
              </a:ext>
            </a:extLst>
          </p:cNvPr>
          <p:cNvCxnSpPr>
            <a:cxnSpLocks/>
            <a:stCxn id="35" idx="2"/>
            <a:endCxn id="36" idx="6"/>
          </p:cNvCxnSpPr>
          <p:nvPr/>
        </p:nvCxnSpPr>
        <p:spPr>
          <a:xfrm flipH="1" flipV="1">
            <a:off x="1512619" y="5058786"/>
            <a:ext cx="9231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747CC7-0E02-453E-B674-19C2B99B3C4B}"/>
              </a:ext>
            </a:extLst>
          </p:cNvPr>
          <p:cNvSpPr txBox="1"/>
          <p:nvPr/>
        </p:nvSpPr>
        <p:spPr>
          <a:xfrm>
            <a:off x="5548058" y="1453264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E2AD4E-B9C6-4205-A2A8-73EB54A67DF6}"/>
              </a:ext>
            </a:extLst>
          </p:cNvPr>
          <p:cNvSpPr txBox="1"/>
          <p:nvPr/>
        </p:nvSpPr>
        <p:spPr>
          <a:xfrm>
            <a:off x="8869476" y="1453264"/>
            <a:ext cx="2111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4A779C-9EBB-4422-B5EB-5BF222671528}"/>
              </a:ext>
            </a:extLst>
          </p:cNvPr>
          <p:cNvSpPr txBox="1"/>
          <p:nvPr/>
        </p:nvSpPr>
        <p:spPr>
          <a:xfrm>
            <a:off x="6477692" y="5971690"/>
            <a:ext cx="1180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Employee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9FB9C1-7763-4EEC-97DD-B161EAE0142F}"/>
              </a:ext>
            </a:extLst>
          </p:cNvPr>
          <p:cNvSpPr txBox="1"/>
          <p:nvPr/>
        </p:nvSpPr>
        <p:spPr>
          <a:xfrm>
            <a:off x="9559569" y="5933144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Employee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0D8BBA-196A-46E4-9A5A-3E7379356498}"/>
              </a:ext>
            </a:extLst>
          </p:cNvPr>
          <p:cNvSpPr txBox="1"/>
          <p:nvPr/>
        </p:nvSpPr>
        <p:spPr>
          <a:xfrm>
            <a:off x="3064896" y="5933144"/>
            <a:ext cx="1180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Employee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487415" y="483196"/>
            <a:ext cx="1018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+mj-lt"/>
              </a:rPr>
              <a:t>B. </a:t>
            </a:r>
            <a:r>
              <a:rPr lang="en-PH" dirty="0"/>
              <a:t>Inventory of Custodian Slip (ICS) and/or Property Acknowledgement Receipt (PAR)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CE1071-BB5B-460B-8B6E-2C063BA87750}"/>
              </a:ext>
            </a:extLst>
          </p:cNvPr>
          <p:cNvSpPr txBox="1"/>
          <p:nvPr/>
        </p:nvSpPr>
        <p:spPr>
          <a:xfrm>
            <a:off x="611818" y="5517646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Return </a:t>
            </a:r>
          </a:p>
          <a:p>
            <a:pPr algn="ctr"/>
            <a:r>
              <a:rPr lang="en-PH" sz="1600" dirty="0"/>
              <a:t>Equipment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E656B-F598-49DC-B9AE-8B939288C096}"/>
              </a:ext>
            </a:extLst>
          </p:cNvPr>
          <p:cNvSpPr txBox="1"/>
          <p:nvPr/>
        </p:nvSpPr>
        <p:spPr>
          <a:xfrm>
            <a:off x="2451118" y="1352618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Head of Office / </a:t>
            </a:r>
          </a:p>
          <a:p>
            <a:pPr algn="ctr"/>
            <a:r>
              <a:rPr lang="en-PH" sz="1600" dirty="0"/>
              <a:t>Supply Coordinator</a:t>
            </a:r>
          </a:p>
        </p:txBody>
      </p:sp>
    </p:spTree>
    <p:extLst>
      <p:ext uri="{BB962C8B-B14F-4D97-AF65-F5344CB8AC3E}">
        <p14:creationId xmlns:p14="http://schemas.microsoft.com/office/powerpoint/2010/main" val="418683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902524" y="1854745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3686631" y="1596913"/>
            <a:ext cx="2161969" cy="116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Encode the RIS/ICS/PAR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581396" y="2180327"/>
            <a:ext cx="2105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E2D4A1-D262-43C0-B972-02A133F4BAE0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5848600" y="2180327"/>
            <a:ext cx="24388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8287438" y="1917261"/>
            <a:ext cx="593077" cy="526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3979583" y="1125449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Officer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487415" y="483196"/>
            <a:ext cx="85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 . Encoding of Old Records RIS/ICS/PAR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E1071-BB5B-460B-8B6E-2C063BA87750}"/>
              </a:ext>
            </a:extLst>
          </p:cNvPr>
          <p:cNvSpPr txBox="1"/>
          <p:nvPr/>
        </p:nvSpPr>
        <p:spPr>
          <a:xfrm>
            <a:off x="7953835" y="2515618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Return </a:t>
            </a:r>
          </a:p>
          <a:p>
            <a:pPr algn="ctr"/>
            <a:r>
              <a:rPr lang="en-PH" sz="1600" dirty="0"/>
              <a:t>Equipment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68025C-963E-44CC-A2DD-D2BDEAFA6094}"/>
              </a:ext>
            </a:extLst>
          </p:cNvPr>
          <p:cNvSpPr/>
          <p:nvPr/>
        </p:nvSpPr>
        <p:spPr>
          <a:xfrm>
            <a:off x="2348332" y="3089322"/>
            <a:ext cx="5161097" cy="2828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8D34A-2640-40CA-AF1F-A67CF8174E1F}"/>
              </a:ext>
            </a:extLst>
          </p:cNvPr>
          <p:cNvSpPr txBox="1"/>
          <p:nvPr/>
        </p:nvSpPr>
        <p:spPr>
          <a:xfrm>
            <a:off x="2467397" y="3518881"/>
            <a:ext cx="2268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Date 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RIS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Purpose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Issued By Supply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Issued to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List of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Requested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Approved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8EE38-C9AA-4084-BB1B-B0CA0D9D45AD}"/>
              </a:ext>
            </a:extLst>
          </p:cNvPr>
          <p:cNvSpPr txBox="1"/>
          <p:nvPr/>
        </p:nvSpPr>
        <p:spPr>
          <a:xfrm>
            <a:off x="4767615" y="3518881"/>
            <a:ext cx="2926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Date 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ICS/PAR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212529"/>
                </a:solidFill>
                <a:effectLst/>
                <a:latin typeface="-apple-system"/>
              </a:rPr>
              <a:t>PO/Contract No</a:t>
            </a:r>
            <a:endParaRPr lang="en-PH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List of Equipment</a:t>
            </a:r>
            <a:endParaRPr lang="en-PH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600" dirty="0">
                <a:solidFill>
                  <a:srgbClr val="212529"/>
                </a:solidFill>
                <a:latin typeface="-apple-system"/>
              </a:rPr>
              <a:t>Barcode/Serial No</a:t>
            </a:r>
            <a:endParaRPr lang="en-PH" sz="16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F753B-75E3-42B0-AE22-0BEECB2818FB}"/>
              </a:ext>
            </a:extLst>
          </p:cNvPr>
          <p:cNvSpPr txBox="1"/>
          <p:nvPr/>
        </p:nvSpPr>
        <p:spPr>
          <a:xfrm>
            <a:off x="2882874" y="314954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-apple-system"/>
              </a:rPr>
              <a:t>For RIS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9AEE6-0690-46D7-8109-221340816FA2}"/>
              </a:ext>
            </a:extLst>
          </p:cNvPr>
          <p:cNvSpPr txBox="1"/>
          <p:nvPr/>
        </p:nvSpPr>
        <p:spPr>
          <a:xfrm>
            <a:off x="5270175" y="3162489"/>
            <a:ext cx="13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-apple-system"/>
              </a:rPr>
              <a:t>For ICS/PAR</a:t>
            </a:r>
          </a:p>
        </p:txBody>
      </p:sp>
    </p:spTree>
    <p:extLst>
      <p:ext uri="{BB962C8B-B14F-4D97-AF65-F5344CB8AC3E}">
        <p14:creationId xmlns:p14="http://schemas.microsoft.com/office/powerpoint/2010/main" val="273074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8748B6-B97E-4B66-BFC5-C95FCA5E608E}"/>
              </a:ext>
            </a:extLst>
          </p:cNvPr>
          <p:cNvSpPr/>
          <p:nvPr/>
        </p:nvSpPr>
        <p:spPr>
          <a:xfrm>
            <a:off x="902524" y="1944937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821421-6975-442D-9576-A2AE529F2EBB}"/>
              </a:ext>
            </a:extLst>
          </p:cNvPr>
          <p:cNvSpPr/>
          <p:nvPr/>
        </p:nvSpPr>
        <p:spPr>
          <a:xfrm>
            <a:off x="2425867" y="1687105"/>
            <a:ext cx="3414216" cy="116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Encode the Check/ Receipt Details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C77354-D321-4984-AC49-047AF5B8360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581396" y="2270519"/>
            <a:ext cx="844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BB3CED-8A9F-47B0-9F3B-259632D4D42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840083" y="2270515"/>
            <a:ext cx="844471" cy="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05CD955-883C-47FF-8746-F5022313F0F0}"/>
              </a:ext>
            </a:extLst>
          </p:cNvPr>
          <p:cNvSpPr/>
          <p:nvPr/>
        </p:nvSpPr>
        <p:spPr>
          <a:xfrm>
            <a:off x="6684554" y="1944937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00982-8294-4E31-BADC-9E5CD51F0858}"/>
              </a:ext>
            </a:extLst>
          </p:cNvPr>
          <p:cNvSpPr txBox="1"/>
          <p:nvPr/>
        </p:nvSpPr>
        <p:spPr>
          <a:xfrm>
            <a:off x="3086053" y="1254763"/>
            <a:ext cx="209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Accounting Officer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D631-3372-48CD-8EB0-CB4F5DF85D23}"/>
              </a:ext>
            </a:extLst>
          </p:cNvPr>
          <p:cNvSpPr txBox="1"/>
          <p:nvPr/>
        </p:nvSpPr>
        <p:spPr>
          <a:xfrm>
            <a:off x="487415" y="557770"/>
            <a:ext cx="85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+mj-lt"/>
              </a:rPr>
              <a:t>D. </a:t>
            </a:r>
            <a:r>
              <a:rPr lang="en-PH" sz="2000" dirty="0"/>
              <a:t>Payment Details</a:t>
            </a:r>
          </a:p>
        </p:txBody>
      </p:sp>
    </p:spTree>
    <p:extLst>
      <p:ext uri="{BB962C8B-B14F-4D97-AF65-F5344CB8AC3E}">
        <p14:creationId xmlns:p14="http://schemas.microsoft.com/office/powerpoint/2010/main" val="293016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833512" y="1604590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18581" y="1403490"/>
            <a:ext cx="2898475" cy="10341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Return / Forward to Supply Coordinator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512384" y="1920557"/>
            <a:ext cx="506197" cy="96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E2D4A1-D262-43C0-B972-02A133F4BAE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917056" y="1920557"/>
            <a:ext cx="2165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7475790" y="1036441"/>
            <a:ext cx="2111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487415" y="483196"/>
            <a:ext cx="85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+mj-lt"/>
              </a:rPr>
              <a:t>E. Return Equipment</a:t>
            </a:r>
            <a:endParaRPr lang="en-P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7082287" y="1450884"/>
            <a:ext cx="2898475" cy="9396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Return back to the owner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10506056" y="1594978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9980762" y="1920556"/>
            <a:ext cx="525294" cy="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55411" y="1920555"/>
            <a:ext cx="0" cy="39835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5555411" y="3019248"/>
            <a:ext cx="785004" cy="8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5555411" y="4368572"/>
            <a:ext cx="785002" cy="95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43D70B-88B7-45D8-8933-6467ABEBEA48}"/>
              </a:ext>
            </a:extLst>
          </p:cNvPr>
          <p:cNvCxnSpPr>
            <a:cxnSpLocks/>
          </p:cNvCxnSpPr>
          <p:nvPr/>
        </p:nvCxnSpPr>
        <p:spPr>
          <a:xfrm>
            <a:off x="5555411" y="5904074"/>
            <a:ext cx="7850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6340415" y="2701833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6340413" y="4052524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6340415" y="5578492"/>
            <a:ext cx="678872" cy="651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7335562" y="273502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Forward to </a:t>
            </a:r>
          </a:p>
          <a:p>
            <a:pPr algn="ctr"/>
            <a:r>
              <a:rPr lang="en-PH" sz="1600" dirty="0"/>
              <a:t>Warehouse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7337967" y="4118913"/>
            <a:ext cx="130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Forward to </a:t>
            </a:r>
          </a:p>
          <a:p>
            <a:pPr algn="ctr"/>
            <a:r>
              <a:rPr lang="en-PH" sz="1600" dirty="0"/>
              <a:t>SPMO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7082287" y="5578492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Forward for </a:t>
            </a:r>
          </a:p>
          <a:p>
            <a:pPr algn="ctr"/>
            <a:r>
              <a:rPr lang="en-PH" sz="1600" dirty="0"/>
              <a:t>Warranty/Repair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19808-A5A8-4792-B85B-1B502D1662E4}"/>
              </a:ext>
            </a:extLst>
          </p:cNvPr>
          <p:cNvSpPr txBox="1"/>
          <p:nvPr/>
        </p:nvSpPr>
        <p:spPr>
          <a:xfrm>
            <a:off x="2877754" y="9978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80183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773128" y="1112885"/>
            <a:ext cx="520834" cy="499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487415" y="483196"/>
            <a:ext cx="85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+mj-lt"/>
              </a:rPr>
              <a:t>F. Forward to Warehouse</a:t>
            </a:r>
            <a:endParaRPr lang="en-PH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35170" y="1612461"/>
            <a:ext cx="0" cy="4426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52423" y="2199736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5170" y="3407434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35170" y="4641011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2423" y="6038491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87592" y="1815521"/>
            <a:ext cx="307963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Return to the Owner/Employee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53087" y="3023219"/>
            <a:ext cx="3114136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Reissue to other Employee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70340" y="4256796"/>
            <a:ext cx="3096883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 to other Warehouse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87592" y="5654276"/>
            <a:ext cx="307963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For Disposal</a:t>
            </a:r>
          </a:p>
        </p:txBody>
      </p:sp>
      <p:cxnSp>
        <p:nvCxnSpPr>
          <p:cNvPr id="48" name="Straight Arrow Connector 47"/>
          <p:cNvCxnSpPr>
            <a:stCxn id="34" idx="6"/>
          </p:cNvCxnSpPr>
          <p:nvPr/>
        </p:nvCxnSpPr>
        <p:spPr>
          <a:xfrm>
            <a:off x="5167223" y="2199736"/>
            <a:ext cx="888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</p:cNvCxnSpPr>
          <p:nvPr/>
        </p:nvCxnSpPr>
        <p:spPr>
          <a:xfrm flipV="1">
            <a:off x="5167223" y="3407433"/>
            <a:ext cx="9489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32717" y="4649637"/>
            <a:ext cx="10179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6"/>
          </p:cNvCxnSpPr>
          <p:nvPr/>
        </p:nvCxnSpPr>
        <p:spPr>
          <a:xfrm>
            <a:off x="5167223" y="6038491"/>
            <a:ext cx="888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6055743" y="1839652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6116128" y="3081854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6150633" y="4332681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6055743" y="5654276"/>
            <a:ext cx="210772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Dispose Equipment</a:t>
            </a:r>
          </a:p>
        </p:txBody>
      </p:sp>
      <p:cxnSp>
        <p:nvCxnSpPr>
          <p:cNvPr id="67" name="Straight Arrow Connector 66"/>
          <p:cNvCxnSpPr>
            <a:stCxn id="66" idx="6"/>
          </p:cNvCxnSpPr>
          <p:nvPr/>
        </p:nvCxnSpPr>
        <p:spPr>
          <a:xfrm>
            <a:off x="8163464" y="6038491"/>
            <a:ext cx="830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9037813" y="5712913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629022" y="1498896"/>
            <a:ext cx="2111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629022" y="2710544"/>
            <a:ext cx="2111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629022" y="3969322"/>
            <a:ext cx="2111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629022" y="5321096"/>
            <a:ext cx="2111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Supply Coordinator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5995886" y="5297279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</p:spTree>
    <p:extLst>
      <p:ext uri="{BB962C8B-B14F-4D97-AF65-F5344CB8AC3E}">
        <p14:creationId xmlns:p14="http://schemas.microsoft.com/office/powerpoint/2010/main" val="421905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487415" y="483196"/>
            <a:ext cx="8506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+mj-lt"/>
              </a:rPr>
              <a:t>G. Forward to SPMO</a:t>
            </a:r>
            <a:endParaRPr lang="en-P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F36901-116B-45AD-AEF2-EEAD11127256}"/>
              </a:ext>
            </a:extLst>
          </p:cNvPr>
          <p:cNvSpPr/>
          <p:nvPr/>
        </p:nvSpPr>
        <p:spPr>
          <a:xfrm>
            <a:off x="773128" y="1112885"/>
            <a:ext cx="520834" cy="499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35170" y="1612461"/>
            <a:ext cx="17253" cy="3627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52423" y="2199736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5170" y="3628528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52423" y="5240395"/>
            <a:ext cx="10179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87592" y="1815521"/>
            <a:ext cx="307963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Return to Supply Coordinator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70340" y="3244313"/>
            <a:ext cx="3096883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Forward to Warehouse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2087592" y="4856180"/>
            <a:ext cx="307963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For Disposal</a:t>
            </a:r>
          </a:p>
        </p:txBody>
      </p:sp>
      <p:cxnSp>
        <p:nvCxnSpPr>
          <p:cNvPr id="36" name="Straight Arrow Connector 35"/>
          <p:cNvCxnSpPr>
            <a:stCxn id="32" idx="6"/>
          </p:cNvCxnSpPr>
          <p:nvPr/>
        </p:nvCxnSpPr>
        <p:spPr>
          <a:xfrm>
            <a:off x="5167223" y="2199736"/>
            <a:ext cx="888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32717" y="3637154"/>
            <a:ext cx="10179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6"/>
          </p:cNvCxnSpPr>
          <p:nvPr/>
        </p:nvCxnSpPr>
        <p:spPr>
          <a:xfrm>
            <a:off x="5167223" y="5240395"/>
            <a:ext cx="888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6055743" y="1839652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6150633" y="3320198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9BD484-FECB-4A1C-AAED-18B7C0E958E6}"/>
              </a:ext>
            </a:extLst>
          </p:cNvPr>
          <p:cNvSpPr/>
          <p:nvPr/>
        </p:nvSpPr>
        <p:spPr>
          <a:xfrm>
            <a:off x="6055743" y="4856180"/>
            <a:ext cx="2107721" cy="7684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Dispose Equipment</a:t>
            </a:r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>
            <a:off x="8163464" y="5240395"/>
            <a:ext cx="830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6F39A6-817C-4C89-839A-D4728A21A21A}"/>
              </a:ext>
            </a:extLst>
          </p:cNvPr>
          <p:cNvSpPr/>
          <p:nvPr/>
        </p:nvSpPr>
        <p:spPr>
          <a:xfrm>
            <a:off x="9037813" y="4914817"/>
            <a:ext cx="1012373" cy="651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572920" y="1498896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572917" y="2956839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2572917" y="4523000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FE2DBA-9A5C-422C-AD3B-682840BB03E8}"/>
              </a:ext>
            </a:extLst>
          </p:cNvPr>
          <p:cNvSpPr txBox="1"/>
          <p:nvPr/>
        </p:nvSpPr>
        <p:spPr>
          <a:xfrm>
            <a:off x="5995886" y="4499183"/>
            <a:ext cx="22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600" dirty="0"/>
              <a:t>SPMO Supply Officer</a:t>
            </a:r>
          </a:p>
        </p:txBody>
      </p:sp>
    </p:spTree>
    <p:extLst>
      <p:ext uri="{BB962C8B-B14F-4D97-AF65-F5344CB8AC3E}">
        <p14:creationId xmlns:p14="http://schemas.microsoft.com/office/powerpoint/2010/main" val="918394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{36496408-B801-4B15-A34C-D20EC5C0A5C6}tf78438558_win32</Template>
  <TotalTime>390</TotalTime>
  <Words>465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Garamond</vt:lpstr>
      <vt:lpstr>SavonVTI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Jaime Pardo</dc:creator>
  <cp:lastModifiedBy>Jaime Pardo</cp:lastModifiedBy>
  <cp:revision>67</cp:revision>
  <dcterms:created xsi:type="dcterms:W3CDTF">2021-07-29T02:10:27Z</dcterms:created>
  <dcterms:modified xsi:type="dcterms:W3CDTF">2021-08-04T01:51:12Z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