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61" r:id="rId10"/>
    <p:sldId id="271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5D84F-097B-BEF0-02F1-EECB35D71F59}" v="9" dt="2019-03-03T09:02:0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7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0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9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993" y="1030856"/>
            <a:ext cx="9314488" cy="2064373"/>
          </a:xfrm>
        </p:spPr>
        <p:txBody>
          <a:bodyPr/>
          <a:lstStyle/>
          <a:p>
            <a:pPr algn="ctr"/>
            <a:r>
              <a:rPr lang="en-US" sz="4400" b="1" dirty="0">
                <a:cs typeface="Calibri Light"/>
              </a:rPr>
              <a:t>Speech Enhancement Based on Deep Neural 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226" y="3760188"/>
            <a:ext cx="9144000" cy="23746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Group 16</a:t>
            </a:r>
            <a:endParaRPr lang="en-US"/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Arda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C. </a:t>
            </a:r>
            <a:r>
              <a:rPr lang="en-US" err="1">
                <a:solidFill>
                  <a:schemeClr val="tx1"/>
                </a:solidFill>
                <a:cs typeface="Calibri"/>
              </a:rPr>
              <a:t>Bati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Marjan </a:t>
            </a:r>
            <a:r>
              <a:rPr lang="en-US" err="1">
                <a:solidFill>
                  <a:schemeClr val="tx1"/>
                </a:solidFill>
                <a:cs typeface="Calibri"/>
              </a:rPr>
              <a:t>Emadi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Weinan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Li</a:t>
            </a: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Mingchao</a:t>
            </a:r>
            <a:r>
              <a:rPr lang="en-US" dirty="0">
                <a:solidFill>
                  <a:schemeClr val="tx1"/>
                </a:solidFill>
                <a:cs typeface="Calibri"/>
              </a:rPr>
              <a:t> Liang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9A8F-BFA1-481E-BCC9-BFD562E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06C1-AEA4-4D32-8EC8-471B10F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12E7-ACA6-436C-B5F2-0C6D0386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4689-588D-42B5-9B4B-1542900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Steps to take until submission</a:t>
            </a:r>
          </a:p>
        </p:txBody>
      </p:sp>
    </p:spTree>
    <p:extLst>
      <p:ext uri="{BB962C8B-B14F-4D97-AF65-F5344CB8AC3E}">
        <p14:creationId xmlns:p14="http://schemas.microsoft.com/office/powerpoint/2010/main" val="117013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DADC-A281-431B-911C-0716384F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8BD3-7E70-410B-9700-BE3B506B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0" y="1405937"/>
            <a:ext cx="10441786" cy="49862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[1] https://github.com/philipperemy/timit</a:t>
            </a:r>
            <a:endParaRPr lang="en-US" dirty="0"/>
          </a:p>
          <a:p>
            <a:r>
              <a:rPr lang="en-US"/>
              <a:t>[2] Xu, Yong, et al. "An experimental study on speech enhancement based on deep neural networks." </a:t>
            </a:r>
            <a:r>
              <a:rPr lang="en-US" i="1"/>
              <a:t>IEEE Signal processing letters</a:t>
            </a:r>
            <a:r>
              <a:rPr lang="en-US"/>
              <a:t> 21.1 (2014): 65-68.</a:t>
            </a:r>
          </a:p>
          <a:p>
            <a:r>
              <a:rPr lang="en-US"/>
              <a:t>[3] Varga, Andrew, and Herman JM Steeneken. "Assessment for automatic speech recognition: II. NOISEX-92: A database and an experiment to study the effect of additive noise on speech recognition systems." </a:t>
            </a:r>
            <a:r>
              <a:rPr lang="en-US" i="1"/>
              <a:t>Speech communication</a:t>
            </a:r>
            <a:r>
              <a:rPr lang="en-US"/>
              <a:t> 12.3 (1993): 247-251.</a:t>
            </a:r>
          </a:p>
          <a:p>
            <a:r>
              <a:rPr lang="en-US"/>
              <a:t>[4] Hirsch, Hans-Günter, and David Pearce. "The Aurora experimental framework for the performance evaluation of speech recognition systems under noisy conditions." </a:t>
            </a:r>
            <a:r>
              <a:rPr lang="en-US" i="1"/>
              <a:t>ASR2000-Automatic Speech Recognition: Challenges for the new Millenium ISCA Tutorial and Research Workshop (ITRW)</a:t>
            </a:r>
            <a:r>
              <a:rPr lang="en-US"/>
              <a:t>. 2000.</a:t>
            </a:r>
            <a:endParaRPr lang="en-US" dirty="0"/>
          </a:p>
          <a:p>
            <a:r>
              <a:rPr lang="en-US"/>
              <a:t>[5] Lu, Xugang, et al. "Speech enhancement based on deep denoising autoencoder." </a:t>
            </a:r>
            <a:r>
              <a:rPr lang="en-US" i="1"/>
              <a:t>Interspeech</a:t>
            </a:r>
            <a:r>
              <a:rPr lang="en-US"/>
              <a:t>. 2013.</a:t>
            </a:r>
          </a:p>
          <a:p>
            <a:r>
              <a:rPr lang="en-US"/>
              <a:t>[6] Y. Bengio, “Learning deep architectures for AI,” Found. Trends Mach. Learn., vol. 2, no. 1, pp. 1–127,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5BB-28DE-455B-8FF8-93D75A4A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E583-684E-46A0-8D8E-0EB76665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5" y="1764667"/>
            <a:ext cx="5790522" cy="4814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The purpose of our project is to reduce the noise present in speech recordings.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There is  a noise source in almost any recording we come across such as restaurants, streets, airports, recording equipment </a:t>
            </a:r>
            <a:r>
              <a:rPr lang="en-US" dirty="0">
                <a:cs typeface="Calibri"/>
              </a:rPr>
              <a:t>etc.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Extracting the clean speech out of these maybe beneficial in many areas, such as telecommunications, voice recognition etc.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1EB1629-8AC2-441E-B2D4-959BF22B8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2" r="11805" b="-3"/>
          <a:stretch/>
        </p:blipFill>
        <p:spPr>
          <a:xfrm>
            <a:off x="6782029" y="1850930"/>
            <a:ext cx="4718382" cy="36354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1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70C8-3AAD-481C-9A5D-964F1CDB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3CCA-3AA8-4AD8-9065-A719461F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19"/>
            <a:ext cx="6662469" cy="496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Clean Speech</a:t>
            </a:r>
          </a:p>
          <a:p>
            <a:r>
              <a:rPr lang="en-US" dirty="0">
                <a:cs typeface="Calibri"/>
              </a:rPr>
              <a:t>The dataset we use is TIMIT corpus of read speech, </a:t>
            </a:r>
            <a:endParaRPr lang="en-US" dirty="0"/>
          </a:p>
          <a:p>
            <a:r>
              <a:rPr lang="en-US" dirty="0">
                <a:cs typeface="Calibri"/>
              </a:rPr>
              <a:t>6300 sentences, 630 speakers, different dialects</a:t>
            </a:r>
          </a:p>
          <a:p>
            <a:r>
              <a:rPr lang="en-US" dirty="0">
                <a:cs typeface="Calibri"/>
              </a:rPr>
              <a:t>Divided into train and set: 4620 train, 1680 test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Noise Sources</a:t>
            </a:r>
          </a:p>
          <a:p>
            <a:pPr marL="457200" indent="-457200"/>
            <a:r>
              <a:rPr lang="en-US" dirty="0" err="1">
                <a:cs typeface="Calibri"/>
              </a:rPr>
              <a:t>Noisex</a:t>
            </a:r>
            <a:r>
              <a:rPr lang="en-US" dirty="0">
                <a:cs typeface="Calibri"/>
              </a:rPr>
              <a:t>: (15 Total, 6 currently used) [3]</a:t>
            </a:r>
          </a:p>
          <a:p>
            <a:pPr marL="457200" indent="-457200"/>
            <a:r>
              <a:rPr lang="en-US" dirty="0">
                <a:cs typeface="Calibri"/>
              </a:rPr>
              <a:t>Aurora 2: (8 Total, 6 currently used) [4]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872D7A-EEBC-457D-9430-B295DC7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4" y="1702818"/>
            <a:ext cx="3792748" cy="39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(Overview)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858" y="1650352"/>
            <a:ext cx="7551938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mainly inspired by the work of Xu, Yong, et al. [2]</a:t>
            </a:r>
          </a:p>
          <a:p>
            <a:pPr lvl="1">
              <a:buFont typeface="Arial" charset="2"/>
              <a:buChar char="•"/>
            </a:pPr>
            <a:r>
              <a:rPr lang="en-US">
                <a:cs typeface="Calibri"/>
              </a:rPr>
              <a:t>"An experimental study on speech enhancement based on deep neural networks." </a:t>
            </a:r>
            <a:r>
              <a:rPr lang="en-US" i="1">
                <a:cs typeface="Calibri"/>
              </a:rPr>
              <a:t>IEEE Signal processing letters</a:t>
            </a:r>
            <a:endParaRPr lang="en-US" i="1" dirty="0">
              <a:cs typeface="Calibri"/>
            </a:endParaRPr>
          </a:p>
          <a:p>
            <a:pPr marL="457200" lvl="1" indent="0">
              <a:buNone/>
            </a:pPr>
            <a:endParaRPr lang="en-US" i="1" dirty="0">
              <a:cs typeface="Calibri"/>
            </a:endParaRPr>
          </a:p>
          <a:p>
            <a:r>
              <a:rPr lang="en-US">
                <a:cs typeface="Calibri"/>
              </a:rPr>
              <a:t>We are using Deep Neural Networks as the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learner, aided by multiple preprocessing tools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Our work flow is illustrated diagram to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left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477383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5" name="Picture 9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824161-D852-40F4-87B9-32E501B4B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5721" y="3556303"/>
            <a:ext cx="3016370" cy="27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(Dataset Generation)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4 different noise types with 6 different SNRs: -5, 0, …, 20dB are added to each speech file</a:t>
            </a:r>
          </a:p>
          <a:p>
            <a:r>
              <a:rPr lang="en-US" dirty="0">
                <a:cs typeface="Calibri"/>
              </a:rPr>
              <a:t>For a single speech file, this makes 4 x 6 = 24 combinations, therefore the datasets grows 24 times in size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train set: all the </a:t>
            </a:r>
            <a:r>
              <a:rPr lang="en-US" dirty="0" err="1">
                <a:cs typeface="Calibri"/>
              </a:rPr>
              <a:t>originl</a:t>
            </a:r>
            <a:r>
              <a:rPr lang="en-US" dirty="0">
                <a:cs typeface="Calibri"/>
              </a:rPr>
              <a:t> TIMIT train files are used </a:t>
            </a:r>
          </a:p>
          <a:p>
            <a:r>
              <a:rPr lang="en-US" dirty="0">
                <a:cs typeface="Calibri"/>
              </a:rPr>
              <a:t>For test set: 200 file are randomly selected from TIMIT test data</a:t>
            </a:r>
          </a:p>
          <a:p>
            <a:pPr lvl="1"/>
            <a:r>
              <a:rPr lang="en-US" dirty="0">
                <a:cs typeface="Calibri"/>
              </a:rPr>
              <a:t>Above 4 plus 2 new noise types are added, to test the DNN with unseen noise types (mismatch evaluation)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014285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1490932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1792080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(Preprocessing)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Speech signals are converted into log-spectrum (Fourier Transform)</a:t>
            </a:r>
          </a:p>
          <a:p>
            <a:r>
              <a:rPr lang="en-US">
                <a:cs typeface="Calibri"/>
              </a:rPr>
              <a:t>The log-spectrum data is serialized</a:t>
            </a:r>
          </a:p>
          <a:p>
            <a:r>
              <a:rPr lang="en-US">
                <a:cs typeface="Calibri"/>
              </a:rPr>
              <a:t>The resulting data is fed to an Autoencoder for preliminary feature extraction [5]</a:t>
            </a:r>
          </a:p>
          <a:p>
            <a:r>
              <a:rPr lang="en-US">
                <a:cs typeface="Calibri"/>
              </a:rPr>
              <a:t>Pre training with Restricted Boltzmann Machine [6] </a:t>
            </a:r>
          </a:p>
          <a:p>
            <a:r>
              <a:rPr lang="en-US">
                <a:cs typeface="Calibri"/>
              </a:rPr>
              <a:t>What else?</a:t>
            </a:r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123759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2684253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2985401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(Training)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Minimum mean square error(MMSE) will be used as objective function in the back propagation process. </a:t>
            </a:r>
            <a:endParaRPr lang="en-US" dirty="0"/>
          </a:p>
          <a:p>
            <a:r>
              <a:rPr lang="en-US" dirty="0">
                <a:cs typeface="Calibri"/>
              </a:rPr>
              <a:t>The weights will be updated based on the gradient and learning rate, after each training epoch or mini-batch</a:t>
            </a:r>
            <a:endParaRPr lang="en-US" dirty="0"/>
          </a:p>
          <a:p>
            <a:r>
              <a:rPr lang="en-US" dirty="0">
                <a:cs typeface="Calibri"/>
              </a:rPr>
              <a:t>What else?</a:t>
            </a: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891337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3906328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4207476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(Testing)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Should explain 2 unused noise types &amp; mismatch evaluation / generalization??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objective evaluation of the results we use two approaches: </a:t>
            </a:r>
          </a:p>
          <a:p>
            <a:r>
              <a:rPr lang="en-US" dirty="0">
                <a:cs typeface="Calibri"/>
              </a:rPr>
              <a:t> Segmental SNR (SSNR) analysis, comparing the original and final SSNR values</a:t>
            </a:r>
            <a:endParaRPr lang="en-US"/>
          </a:p>
          <a:p>
            <a:r>
              <a:rPr lang="en-US" dirty="0">
                <a:cs typeface="Calibri"/>
              </a:rPr>
              <a:t>Comparison of our model with traditional methods: Spectral Subtraction, Log-MMSE, Wavelet Shrinkage</a:t>
            </a: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044604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5099649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5400797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9A8F-BFA1-481E-BCC9-BFD562E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06C1-AEA4-4D32-8EC8-471B10F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Speech Enhancement Based on Deep Neural Networks</vt:lpstr>
      <vt:lpstr>Introduction</vt:lpstr>
      <vt:lpstr>Dataset</vt:lpstr>
      <vt:lpstr>Methodology (Overview)</vt:lpstr>
      <vt:lpstr>Methodology (Dataset Generation) </vt:lpstr>
      <vt:lpstr>Methodology (Preprocessing) </vt:lpstr>
      <vt:lpstr>Methodology (Training) </vt:lpstr>
      <vt:lpstr>Methodology (Testing) </vt:lpstr>
      <vt:lpstr>Results</vt:lpstr>
      <vt:lpstr>Results</vt:lpstr>
      <vt:lpstr>Further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891</cp:revision>
  <dcterms:created xsi:type="dcterms:W3CDTF">2013-07-15T20:26:40Z</dcterms:created>
  <dcterms:modified xsi:type="dcterms:W3CDTF">2019-03-03T09:24:06Z</dcterms:modified>
</cp:coreProperties>
</file>