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ton" charset="1" panose="00000500000000000000"/>
      <p:regular r:id="rId15"/>
    </p:embeddedFont>
    <p:embeddedFont>
      <p:font typeface="Poppins" charset="1" panose="00000500000000000000"/>
      <p:regular r:id="rId16"/>
    </p:embeddedFont>
    <p:embeddedFont>
      <p:font typeface="Arimo Bold" charset="1" panose="020B07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793075" cy="11696700"/>
            <a:chOff x="0" y="0"/>
            <a:chExt cx="27724100" cy="1559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24100" cy="15595600"/>
            </a:xfrm>
            <a:custGeom>
              <a:avLst/>
              <a:gdLst/>
              <a:ahLst/>
              <a:cxnLst/>
              <a:rect r="r" b="b" t="t" l="l"/>
              <a:pathLst>
                <a:path h="15595600" w="27724100">
                  <a:moveTo>
                    <a:pt x="0" y="0"/>
                  </a:moveTo>
                  <a:lnTo>
                    <a:pt x="27724100" y="0"/>
                  </a:lnTo>
                  <a:lnTo>
                    <a:pt x="27724100" y="15595600"/>
                  </a:lnTo>
                  <a:lnTo>
                    <a:pt x="0" y="1559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058" t="0" r="-9058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854469" y="-632889"/>
            <a:ext cx="22834254" cy="12053402"/>
          </a:xfrm>
          <a:custGeom>
            <a:avLst/>
            <a:gdLst/>
            <a:ahLst/>
            <a:cxnLst/>
            <a:rect r="r" b="b" t="t" l="l"/>
            <a:pathLst>
              <a:path h="12053402" w="22834254">
                <a:moveTo>
                  <a:pt x="0" y="0"/>
                </a:moveTo>
                <a:lnTo>
                  <a:pt x="22834254" y="0"/>
                </a:lnTo>
                <a:lnTo>
                  <a:pt x="22834254" y="12053402"/>
                </a:lnTo>
                <a:lnTo>
                  <a:pt x="0" y="12053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6" r="0" b="-46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269130" y="3741849"/>
            <a:ext cx="3237166" cy="3237262"/>
            <a:chOff x="0" y="0"/>
            <a:chExt cx="4316222" cy="43163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16222" cy="4316349"/>
            </a:xfrm>
            <a:custGeom>
              <a:avLst/>
              <a:gdLst/>
              <a:ahLst/>
              <a:cxnLst/>
              <a:rect r="r" b="b" t="t" l="l"/>
              <a:pathLst>
                <a:path h="4316349" w="4316222">
                  <a:moveTo>
                    <a:pt x="2158111" y="0"/>
                  </a:moveTo>
                  <a:cubicBezTo>
                    <a:pt x="966216" y="0"/>
                    <a:pt x="0" y="966216"/>
                    <a:pt x="0" y="2158238"/>
                  </a:cubicBezTo>
                  <a:cubicBezTo>
                    <a:pt x="0" y="3350260"/>
                    <a:pt x="966216" y="4316349"/>
                    <a:pt x="2158111" y="4316349"/>
                  </a:cubicBezTo>
                  <a:cubicBezTo>
                    <a:pt x="3347339" y="4316349"/>
                    <a:pt x="4311904" y="3354451"/>
                    <a:pt x="4316222" y="2166366"/>
                  </a:cubicBezTo>
                  <a:lnTo>
                    <a:pt x="4316222" y="2149983"/>
                  </a:lnTo>
                  <a:cubicBezTo>
                    <a:pt x="4311904" y="961771"/>
                    <a:pt x="3347339" y="0"/>
                    <a:pt x="2158111" y="0"/>
                  </a:cubicBezTo>
                  <a:close/>
                </a:path>
              </a:pathLst>
            </a:custGeom>
            <a:blipFill>
              <a:blip r:embed="rId5"/>
              <a:stretch>
                <a:fillRect l="-1" t="0" r="-1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63503" y="7648946"/>
            <a:ext cx="1455772" cy="1131275"/>
          </a:xfrm>
          <a:custGeom>
            <a:avLst/>
            <a:gdLst/>
            <a:ahLst/>
            <a:cxnLst/>
            <a:rect r="r" b="b" t="t" l="l"/>
            <a:pathLst>
              <a:path h="1131275" w="1455772">
                <a:moveTo>
                  <a:pt x="0" y="0"/>
                </a:moveTo>
                <a:lnTo>
                  <a:pt x="1455772" y="0"/>
                </a:lnTo>
                <a:lnTo>
                  <a:pt x="1455772" y="1131275"/>
                </a:lnTo>
                <a:lnTo>
                  <a:pt x="0" y="1131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64" r="0" b="-46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95424" y="994477"/>
            <a:ext cx="2151507" cy="1795396"/>
          </a:xfrm>
          <a:custGeom>
            <a:avLst/>
            <a:gdLst/>
            <a:ahLst/>
            <a:cxnLst/>
            <a:rect r="r" b="b" t="t" l="l"/>
            <a:pathLst>
              <a:path h="1795396" w="2151507">
                <a:moveTo>
                  <a:pt x="0" y="0"/>
                </a:moveTo>
                <a:lnTo>
                  <a:pt x="2151507" y="0"/>
                </a:lnTo>
                <a:lnTo>
                  <a:pt x="2151507" y="1795396"/>
                </a:lnTo>
                <a:lnTo>
                  <a:pt x="0" y="1795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07" r="0" b="-10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67348" y="-47"/>
            <a:ext cx="7220711" cy="8322185"/>
          </a:xfrm>
          <a:custGeom>
            <a:avLst/>
            <a:gdLst/>
            <a:ahLst/>
            <a:cxnLst/>
            <a:rect r="r" b="b" t="t" l="l"/>
            <a:pathLst>
              <a:path h="8322185" w="7220711">
                <a:moveTo>
                  <a:pt x="0" y="0"/>
                </a:moveTo>
                <a:lnTo>
                  <a:pt x="7220711" y="0"/>
                </a:lnTo>
                <a:lnTo>
                  <a:pt x="7220711" y="8322185"/>
                </a:lnTo>
                <a:lnTo>
                  <a:pt x="0" y="83221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92269" y="3290401"/>
            <a:ext cx="5330369" cy="1758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5"/>
              </a:lnSpc>
            </a:pPr>
            <a:r>
              <a:rPr lang="en-US" sz="5042">
                <a:solidFill>
                  <a:srgbClr val="4132A0"/>
                </a:solidFill>
                <a:latin typeface="Anton"/>
                <a:ea typeface="Anton"/>
                <a:cs typeface="Anton"/>
                <a:sym typeface="Anton"/>
              </a:rPr>
              <a:t>Kuaför Otomasyon</a:t>
            </a:r>
          </a:p>
          <a:p>
            <a:pPr algn="l">
              <a:lnSpc>
                <a:spcPts val="7060"/>
              </a:lnSpc>
            </a:pPr>
            <a:r>
              <a:rPr lang="en-US" sz="5042">
                <a:solidFill>
                  <a:srgbClr val="4132A0"/>
                </a:solidFill>
                <a:latin typeface="Anton"/>
                <a:ea typeface="Anton"/>
                <a:cs typeface="Anton"/>
                <a:sym typeface="Anton"/>
              </a:rPr>
              <a:t>AREM KUAFÖR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8922" y="8750065"/>
            <a:ext cx="4634877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Arda Anıl Morkoç 23BILP0116</a:t>
            </a:r>
          </a:p>
          <a:p>
            <a:pPr algn="l">
              <a:lnSpc>
                <a:spcPts val="3498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Emir Can Diktaş   23BILP0086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Emre Arslan          23BILP0064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70868"/>
            <a:ext cx="9019838" cy="193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</a:t>
            </a:r>
            <a:r>
              <a:rPr lang="en-US" b="true" sz="39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enin Amacı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9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3869497" y="396531"/>
            <a:ext cx="7475426" cy="76200"/>
            <a:chOff x="0" y="0"/>
            <a:chExt cx="9967235" cy="101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0"/>
              <a:ext cx="9865614" cy="101600"/>
            </a:xfrm>
            <a:custGeom>
              <a:avLst/>
              <a:gdLst/>
              <a:ahLst/>
              <a:cxnLst/>
              <a:rect r="r" b="b" t="t" l="l"/>
              <a:pathLst>
                <a:path h="1016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6A5AC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748103" y="9229725"/>
            <a:ext cx="7475426" cy="76200"/>
            <a:chOff x="0" y="0"/>
            <a:chExt cx="9967235" cy="101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0"/>
              <a:ext cx="9865614" cy="101600"/>
            </a:xfrm>
            <a:custGeom>
              <a:avLst/>
              <a:gdLst/>
              <a:ahLst/>
              <a:cxnLst/>
              <a:rect r="r" b="b" t="t" l="l"/>
              <a:pathLst>
                <a:path h="1016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6A5AC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656122" y="-449322"/>
            <a:ext cx="8265467" cy="11632315"/>
          </a:xfrm>
          <a:custGeom>
            <a:avLst/>
            <a:gdLst/>
            <a:ahLst/>
            <a:cxnLst/>
            <a:rect r="r" b="b" t="t" l="l"/>
            <a:pathLst>
              <a:path h="11632315" w="8265467">
                <a:moveTo>
                  <a:pt x="0" y="0"/>
                </a:moveTo>
                <a:lnTo>
                  <a:pt x="8265467" y="0"/>
                </a:lnTo>
                <a:lnTo>
                  <a:pt x="8265467" y="11632315"/>
                </a:lnTo>
                <a:lnTo>
                  <a:pt x="0" y="11632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8534" y="2928222"/>
            <a:ext cx="9580004" cy="627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6"/>
              </a:lnSpc>
              <a:buFont typeface="Arial"/>
              <a:buChar char="•"/>
            </a:pPr>
            <a:r>
              <a:rPr lang="en-US" sz="2999" spc="-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Gü</a:t>
            </a:r>
            <a:r>
              <a:rPr lang="en-US" sz="2999" spc="-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zellik salonlarının günlük işlerini dijitalleştirmek.</a:t>
            </a:r>
          </a:p>
          <a:p>
            <a:pPr algn="l">
              <a:lnSpc>
                <a:spcPts val="4196"/>
              </a:lnSpc>
            </a:pPr>
          </a:p>
          <a:p>
            <a:pPr algn="l" marL="647697" indent="-323848" lvl="1">
              <a:lnSpc>
                <a:spcPts val="4196"/>
              </a:lnSpc>
              <a:buFont typeface="Arial"/>
              <a:buChar char="•"/>
            </a:pPr>
            <a:r>
              <a:rPr lang="en-US" sz="2999" spc="-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Rezervasyon süreçlerini hızlı ve hatasız hale getirmek.</a:t>
            </a:r>
          </a:p>
          <a:p>
            <a:pPr algn="l">
              <a:lnSpc>
                <a:spcPts val="4196"/>
              </a:lnSpc>
            </a:pPr>
          </a:p>
          <a:p>
            <a:pPr algn="l" marL="647697" indent="-323848" lvl="1">
              <a:lnSpc>
                <a:spcPts val="4196"/>
              </a:lnSpc>
              <a:buFont typeface="Arial"/>
              <a:buChar char="•"/>
            </a:pPr>
            <a:r>
              <a:rPr lang="en-US" sz="2999" spc="-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Müşteri bilgilerini güvenli bir şekilde saklamak.</a:t>
            </a:r>
          </a:p>
          <a:p>
            <a:pPr algn="l">
              <a:lnSpc>
                <a:spcPts val="4198"/>
              </a:lnSpc>
            </a:pPr>
          </a:p>
          <a:p>
            <a:pPr algn="l" marL="647697" indent="-323848" lvl="1">
              <a:lnSpc>
                <a:spcPts val="4196"/>
              </a:lnSpc>
              <a:buFont typeface="Arial"/>
              <a:buChar char="•"/>
            </a:pPr>
            <a:r>
              <a:rPr lang="en-US" sz="2999" spc="-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999" spc="-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elir ve giderleri raporlamak</a:t>
            </a:r>
          </a:p>
          <a:p>
            <a:pPr algn="l">
              <a:lnSpc>
                <a:spcPts val="4196"/>
              </a:lnSpc>
            </a:pPr>
          </a:p>
          <a:p>
            <a:pPr algn="l" marL="647697" indent="-323848" lvl="1">
              <a:lnSpc>
                <a:spcPts val="4196"/>
              </a:lnSpc>
              <a:buFont typeface="Arial"/>
              <a:buChar char="•"/>
            </a:pPr>
            <a:r>
              <a:rPr lang="en-US" sz="2999" spc="-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Kullanıcı dostu bir sistemle iş yükünü azaltmak.</a:t>
            </a:r>
          </a:p>
          <a:p>
            <a:pPr algn="l">
              <a:lnSpc>
                <a:spcPts val="4026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2064270" y="2782122"/>
            <a:ext cx="4722617" cy="4722756"/>
            <a:chOff x="0" y="0"/>
            <a:chExt cx="4316222" cy="43163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16222" cy="4316349"/>
            </a:xfrm>
            <a:custGeom>
              <a:avLst/>
              <a:gdLst/>
              <a:ahLst/>
              <a:cxnLst/>
              <a:rect r="r" b="b" t="t" l="l"/>
              <a:pathLst>
                <a:path h="4316349" w="4316222">
                  <a:moveTo>
                    <a:pt x="2158111" y="0"/>
                  </a:moveTo>
                  <a:cubicBezTo>
                    <a:pt x="966216" y="0"/>
                    <a:pt x="0" y="966216"/>
                    <a:pt x="0" y="2158238"/>
                  </a:cubicBezTo>
                  <a:cubicBezTo>
                    <a:pt x="0" y="3350260"/>
                    <a:pt x="966216" y="4316349"/>
                    <a:pt x="2158111" y="4316349"/>
                  </a:cubicBezTo>
                  <a:cubicBezTo>
                    <a:pt x="3347339" y="4316349"/>
                    <a:pt x="4311904" y="3354451"/>
                    <a:pt x="4316222" y="2166366"/>
                  </a:cubicBezTo>
                  <a:lnTo>
                    <a:pt x="4316222" y="2149983"/>
                  </a:lnTo>
                  <a:cubicBezTo>
                    <a:pt x="4311904" y="961771"/>
                    <a:pt x="3347339" y="0"/>
                    <a:pt x="2158111" y="0"/>
                  </a:cubicBezTo>
                  <a:close/>
                </a:path>
              </a:pathLst>
            </a:custGeom>
            <a:blipFill>
              <a:blip r:embed="rId4"/>
              <a:stretch>
                <a:fillRect l="-1" t="0" r="-1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6896" y="9695659"/>
            <a:ext cx="7494476" cy="95250"/>
            <a:chOff x="0" y="0"/>
            <a:chExt cx="9992635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9865614" cy="127000"/>
            </a:xfrm>
            <a:custGeom>
              <a:avLst/>
              <a:gdLst/>
              <a:ahLst/>
              <a:cxnLst/>
              <a:rect r="r" b="b" t="t" l="l"/>
              <a:pathLst>
                <a:path h="1270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672657"/>
            <a:ext cx="8265467" cy="11632315"/>
          </a:xfrm>
          <a:custGeom>
            <a:avLst/>
            <a:gdLst/>
            <a:ahLst/>
            <a:cxnLst/>
            <a:rect r="r" b="b" t="t" l="l"/>
            <a:pathLst>
              <a:path h="11632315" w="8265467">
                <a:moveTo>
                  <a:pt x="0" y="0"/>
                </a:moveTo>
                <a:lnTo>
                  <a:pt x="8265467" y="0"/>
                </a:lnTo>
                <a:lnTo>
                  <a:pt x="8265467" y="11632314"/>
                </a:lnTo>
                <a:lnTo>
                  <a:pt x="0" y="11632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532744" y="441009"/>
            <a:ext cx="9317953" cy="95250"/>
            <a:chOff x="0" y="0"/>
            <a:chExt cx="12423937" cy="12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0"/>
              <a:ext cx="12296902" cy="127000"/>
            </a:xfrm>
            <a:custGeom>
              <a:avLst/>
              <a:gdLst/>
              <a:ahLst/>
              <a:cxnLst/>
              <a:rect r="r" b="b" t="t" l="l"/>
              <a:pathLst>
                <a:path h="127000" w="12296902">
                  <a:moveTo>
                    <a:pt x="0" y="0"/>
                  </a:moveTo>
                  <a:lnTo>
                    <a:pt x="12296902" y="0"/>
                  </a:lnTo>
                  <a:lnTo>
                    <a:pt x="12296902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32468" y="2793806"/>
            <a:ext cx="8327033" cy="523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94"/>
              </a:lnSpc>
              <a:buFont typeface="Arial"/>
              <a:buChar char="•"/>
            </a:pPr>
            <a:r>
              <a:rPr lang="en-US" sz="3000" spc="-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Kul</a:t>
            </a:r>
            <a:r>
              <a:rPr lang="en-US" sz="3000" spc="-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lanıcı giriş ve yetkilendirme sistemi.</a:t>
            </a:r>
          </a:p>
          <a:p>
            <a:pPr algn="l">
              <a:lnSpc>
                <a:spcPts val="4194"/>
              </a:lnSpc>
            </a:pPr>
          </a:p>
          <a:p>
            <a:pPr algn="l" marL="647700" indent="-323850" lvl="1">
              <a:lnSpc>
                <a:spcPts val="4194"/>
              </a:lnSpc>
              <a:buFont typeface="Arial"/>
              <a:buChar char="•"/>
            </a:pPr>
            <a:r>
              <a:rPr lang="en-US" sz="3000" spc="-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Rezervasyon ve randevu planlama.</a:t>
            </a:r>
          </a:p>
          <a:p>
            <a:pPr algn="l">
              <a:lnSpc>
                <a:spcPts val="4194"/>
              </a:lnSpc>
            </a:pPr>
          </a:p>
          <a:p>
            <a:pPr algn="l" marL="647700" indent="-323850" lvl="1">
              <a:lnSpc>
                <a:spcPts val="4194"/>
              </a:lnSpc>
              <a:buFont typeface="Arial"/>
              <a:buChar char="•"/>
            </a:pPr>
            <a:r>
              <a:rPr lang="en-US" sz="3000" spc="-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Kurum Yönetim</a:t>
            </a:r>
            <a:r>
              <a:rPr lang="en-US" sz="3000" spc="-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i.</a:t>
            </a:r>
          </a:p>
          <a:p>
            <a:pPr algn="l">
              <a:lnSpc>
                <a:spcPts val="4194"/>
              </a:lnSpc>
            </a:pPr>
          </a:p>
          <a:p>
            <a:pPr algn="l" marL="647700" indent="-323850" lvl="1">
              <a:lnSpc>
                <a:spcPts val="4194"/>
              </a:lnSpc>
              <a:buFont typeface="Arial"/>
              <a:buChar char="•"/>
            </a:pPr>
            <a:r>
              <a:rPr lang="en-US" sz="3000" spc="-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Gelir-gider analizi için raporlar.</a:t>
            </a:r>
          </a:p>
          <a:p>
            <a:pPr algn="l">
              <a:lnSpc>
                <a:spcPts val="4194"/>
              </a:lnSpc>
            </a:pPr>
          </a:p>
          <a:p>
            <a:pPr algn="l" marL="647700" indent="-323850" lvl="1">
              <a:lnSpc>
                <a:spcPts val="4194"/>
              </a:lnSpc>
              <a:buFont typeface="Arial"/>
              <a:buChar char="•"/>
            </a:pPr>
            <a:r>
              <a:rPr lang="en-US" sz="3000" spc="-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PostgreSQL</a:t>
            </a:r>
            <a:r>
              <a:rPr lang="en-US" sz="3000" spc="-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veritabanı ile veri saklama.</a:t>
            </a:r>
          </a:p>
          <a:p>
            <a:pPr algn="l">
              <a:lnSpc>
                <a:spcPts val="419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1339352"/>
            <a:ext cx="7903970" cy="181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8"/>
              </a:lnSpc>
            </a:pPr>
            <a:r>
              <a:rPr lang="en-US" b="true" sz="3999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Tek</a:t>
            </a:r>
            <a:r>
              <a:rPr lang="en-US" b="true" sz="3999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nik Özellikler</a:t>
            </a:r>
          </a:p>
          <a:p>
            <a:pPr algn="ctr">
              <a:lnSpc>
                <a:spcPts val="4798"/>
              </a:lnSpc>
            </a:pPr>
          </a:p>
          <a:p>
            <a:pPr algn="ctr">
              <a:lnSpc>
                <a:spcPts val="4801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538693" y="2709792"/>
            <a:ext cx="4722617" cy="4722756"/>
            <a:chOff x="0" y="0"/>
            <a:chExt cx="4316222" cy="43163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16222" cy="4316349"/>
            </a:xfrm>
            <a:custGeom>
              <a:avLst/>
              <a:gdLst/>
              <a:ahLst/>
              <a:cxnLst/>
              <a:rect r="r" b="b" t="t" l="l"/>
              <a:pathLst>
                <a:path h="4316349" w="4316222">
                  <a:moveTo>
                    <a:pt x="2158111" y="0"/>
                  </a:moveTo>
                  <a:cubicBezTo>
                    <a:pt x="966216" y="0"/>
                    <a:pt x="0" y="966216"/>
                    <a:pt x="0" y="2158238"/>
                  </a:cubicBezTo>
                  <a:cubicBezTo>
                    <a:pt x="0" y="3350260"/>
                    <a:pt x="966216" y="4316349"/>
                    <a:pt x="2158111" y="4316349"/>
                  </a:cubicBezTo>
                  <a:cubicBezTo>
                    <a:pt x="3347339" y="4316349"/>
                    <a:pt x="4311904" y="3354451"/>
                    <a:pt x="4316222" y="2166366"/>
                  </a:cubicBezTo>
                  <a:lnTo>
                    <a:pt x="4316222" y="2149983"/>
                  </a:lnTo>
                  <a:cubicBezTo>
                    <a:pt x="4311904" y="961771"/>
                    <a:pt x="3347339" y="0"/>
                    <a:pt x="2158111" y="0"/>
                  </a:cubicBezTo>
                  <a:close/>
                </a:path>
              </a:pathLst>
            </a:custGeom>
            <a:blipFill>
              <a:blip r:embed="rId4"/>
              <a:stretch>
                <a:fillRect l="-1" t="0" r="-1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3996" y="9915322"/>
            <a:ext cx="7494476" cy="95250"/>
            <a:chOff x="0" y="0"/>
            <a:chExt cx="9992635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9865614" cy="127000"/>
            </a:xfrm>
            <a:custGeom>
              <a:avLst/>
              <a:gdLst/>
              <a:ahLst/>
              <a:cxnLst/>
              <a:rect r="r" b="b" t="t" l="l"/>
              <a:pathLst>
                <a:path h="1270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022533" y="0"/>
            <a:ext cx="8265467" cy="11632315"/>
          </a:xfrm>
          <a:custGeom>
            <a:avLst/>
            <a:gdLst/>
            <a:ahLst/>
            <a:cxnLst/>
            <a:rect r="r" b="b" t="t" l="l"/>
            <a:pathLst>
              <a:path h="11632315" w="8265467">
                <a:moveTo>
                  <a:pt x="0" y="0"/>
                </a:moveTo>
                <a:lnTo>
                  <a:pt x="8265467" y="0"/>
                </a:lnTo>
                <a:lnTo>
                  <a:pt x="8265467" y="11632315"/>
                </a:lnTo>
                <a:lnTo>
                  <a:pt x="0" y="11632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89994" y="599695"/>
            <a:ext cx="9317953" cy="95250"/>
            <a:chOff x="0" y="0"/>
            <a:chExt cx="12423937" cy="12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0"/>
              <a:ext cx="12296902" cy="127000"/>
            </a:xfrm>
            <a:custGeom>
              <a:avLst/>
              <a:gdLst/>
              <a:ahLst/>
              <a:cxnLst/>
              <a:rect r="r" b="b" t="t" l="l"/>
              <a:pathLst>
                <a:path h="127000" w="12296902">
                  <a:moveTo>
                    <a:pt x="0" y="0"/>
                  </a:moveTo>
                  <a:lnTo>
                    <a:pt x="12296902" y="0"/>
                  </a:lnTo>
                  <a:lnTo>
                    <a:pt x="12296902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161752"/>
            <a:ext cx="8299443" cy="729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894"/>
              </a:lnSpc>
              <a:buFont typeface="Arial"/>
              <a:buChar char="•"/>
            </a:pPr>
            <a:r>
              <a:rPr lang="en-US" sz="3000" spc="-1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Mevcut kuaför-randevu yazılımlarının incelenmesi.</a:t>
            </a:r>
          </a:p>
          <a:p>
            <a:pPr algn="l">
              <a:lnSpc>
                <a:spcPts val="3894"/>
              </a:lnSpc>
            </a:pPr>
          </a:p>
          <a:p>
            <a:pPr algn="l" marL="647700" indent="-323850" lvl="1">
              <a:lnSpc>
                <a:spcPts val="3894"/>
              </a:lnSpc>
              <a:buFont typeface="Arial"/>
              <a:buChar char="•"/>
            </a:pPr>
            <a:r>
              <a:rPr lang="en-US" sz="3000" spc="-1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Kullanıcı ihtiyaçlarını anlamak için saha araştırması.</a:t>
            </a:r>
          </a:p>
          <a:p>
            <a:pPr algn="l">
              <a:lnSpc>
                <a:spcPts val="3894"/>
              </a:lnSpc>
            </a:pPr>
          </a:p>
          <a:p>
            <a:pPr algn="l" marL="647700" indent="-323850" lvl="1">
              <a:lnSpc>
                <a:spcPts val="3894"/>
              </a:lnSpc>
              <a:buFont typeface="Arial"/>
              <a:buChar char="•"/>
            </a:pPr>
            <a:r>
              <a:rPr lang="en-US" sz="3000" spc="-1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Stok takibi, müşteri randevuları ve gelir-gider analizi gibi kritik işlevler belirlendi.</a:t>
            </a:r>
          </a:p>
          <a:p>
            <a:pPr algn="l">
              <a:lnSpc>
                <a:spcPts val="3894"/>
              </a:lnSpc>
            </a:pPr>
          </a:p>
          <a:p>
            <a:pPr algn="l" marL="647700" indent="-323850" lvl="1">
              <a:lnSpc>
                <a:spcPts val="3894"/>
              </a:lnSpc>
              <a:buFont typeface="Arial"/>
              <a:buChar char="•"/>
            </a:pPr>
            <a:r>
              <a:rPr lang="en-US" sz="3000" spc="-1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C# ve Postgresql Server'ın projeye uygunluğu değerlendirildi.</a:t>
            </a:r>
          </a:p>
          <a:p>
            <a:pPr algn="l">
              <a:lnSpc>
                <a:spcPts val="3894"/>
              </a:lnSpc>
            </a:pPr>
          </a:p>
          <a:p>
            <a:pPr algn="l" marL="647700" indent="-323850" lvl="1">
              <a:lnSpc>
                <a:spcPts val="3894"/>
              </a:lnSpc>
              <a:buFont typeface="Arial"/>
              <a:buChar char="•"/>
            </a:pPr>
            <a:r>
              <a:rPr lang="en-US" sz="3000" spc="-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Kullanıcı dostu arayüzler için tasarım trendleri incelendi.</a:t>
            </a:r>
          </a:p>
          <a:p>
            <a:pPr algn="l">
              <a:lnSpc>
                <a:spcPts val="389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89994" y="1142620"/>
            <a:ext cx="8576856" cy="60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b="true" sz="3999" spc="-1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 Araştırması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194829" y="2782122"/>
            <a:ext cx="4722617" cy="4722756"/>
            <a:chOff x="0" y="0"/>
            <a:chExt cx="4316222" cy="43163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16222" cy="4316349"/>
            </a:xfrm>
            <a:custGeom>
              <a:avLst/>
              <a:gdLst/>
              <a:ahLst/>
              <a:cxnLst/>
              <a:rect r="r" b="b" t="t" l="l"/>
              <a:pathLst>
                <a:path h="4316349" w="4316222">
                  <a:moveTo>
                    <a:pt x="2158111" y="0"/>
                  </a:moveTo>
                  <a:cubicBezTo>
                    <a:pt x="966216" y="0"/>
                    <a:pt x="0" y="966216"/>
                    <a:pt x="0" y="2158238"/>
                  </a:cubicBezTo>
                  <a:cubicBezTo>
                    <a:pt x="0" y="3350260"/>
                    <a:pt x="966216" y="4316349"/>
                    <a:pt x="2158111" y="4316349"/>
                  </a:cubicBezTo>
                  <a:cubicBezTo>
                    <a:pt x="3347339" y="4316349"/>
                    <a:pt x="4311904" y="3354451"/>
                    <a:pt x="4316222" y="2166366"/>
                  </a:cubicBezTo>
                  <a:lnTo>
                    <a:pt x="4316222" y="2149983"/>
                  </a:lnTo>
                  <a:cubicBezTo>
                    <a:pt x="4311904" y="961771"/>
                    <a:pt x="3347339" y="0"/>
                    <a:pt x="2158111" y="0"/>
                  </a:cubicBezTo>
                  <a:close/>
                </a:path>
              </a:pathLst>
            </a:custGeom>
            <a:blipFill>
              <a:blip r:embed="rId4"/>
              <a:stretch>
                <a:fillRect l="-1" t="0" r="-1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983" y="3018222"/>
            <a:ext cx="17964035" cy="5458011"/>
          </a:xfrm>
          <a:custGeom>
            <a:avLst/>
            <a:gdLst/>
            <a:ahLst/>
            <a:cxnLst/>
            <a:rect r="r" b="b" t="t" l="l"/>
            <a:pathLst>
              <a:path h="5458011" w="17964035">
                <a:moveTo>
                  <a:pt x="0" y="0"/>
                </a:moveTo>
                <a:lnTo>
                  <a:pt x="17964035" y="0"/>
                </a:lnTo>
                <a:lnTo>
                  <a:pt x="17964035" y="5458012"/>
                </a:lnTo>
                <a:lnTo>
                  <a:pt x="0" y="5458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05821" y="1541124"/>
            <a:ext cx="7558214" cy="7558214"/>
          </a:xfrm>
          <a:custGeom>
            <a:avLst/>
            <a:gdLst/>
            <a:ahLst/>
            <a:cxnLst/>
            <a:rect r="r" b="b" t="t" l="l"/>
            <a:pathLst>
              <a:path h="7558214" w="7558214">
                <a:moveTo>
                  <a:pt x="0" y="0"/>
                </a:moveTo>
                <a:lnTo>
                  <a:pt x="7558214" y="0"/>
                </a:lnTo>
                <a:lnTo>
                  <a:pt x="7558214" y="7558214"/>
                </a:lnTo>
                <a:lnTo>
                  <a:pt x="0" y="755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705021" y="1579473"/>
            <a:ext cx="7494476" cy="95250"/>
            <a:chOff x="0" y="0"/>
            <a:chExt cx="9992635" cy="127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0"/>
              <a:ext cx="9865614" cy="127000"/>
            </a:xfrm>
            <a:custGeom>
              <a:avLst/>
              <a:gdLst/>
              <a:ahLst/>
              <a:cxnLst/>
              <a:rect r="r" b="b" t="t" l="l"/>
              <a:pathLst>
                <a:path h="1270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540762" y="9210675"/>
            <a:ext cx="7494476" cy="95250"/>
            <a:chOff x="0" y="0"/>
            <a:chExt cx="9992635" cy="12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0"/>
              <a:ext cx="9865614" cy="127000"/>
            </a:xfrm>
            <a:custGeom>
              <a:avLst/>
              <a:gdLst/>
              <a:ahLst/>
              <a:cxnLst/>
              <a:rect r="r" b="b" t="t" l="l"/>
              <a:pathLst>
                <a:path h="1270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1983" y="982598"/>
            <a:ext cx="6565465" cy="5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b="true" sz="3999" spc="3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Akış Şeması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7216" y="2263561"/>
            <a:ext cx="17958801" cy="5456421"/>
          </a:xfrm>
          <a:custGeom>
            <a:avLst/>
            <a:gdLst/>
            <a:ahLst/>
            <a:cxnLst/>
            <a:rect r="r" b="b" t="t" l="l"/>
            <a:pathLst>
              <a:path h="5456421" w="17958801">
                <a:moveTo>
                  <a:pt x="0" y="0"/>
                </a:moveTo>
                <a:lnTo>
                  <a:pt x="17958801" y="0"/>
                </a:lnTo>
                <a:lnTo>
                  <a:pt x="17958801" y="5456421"/>
                </a:lnTo>
                <a:lnTo>
                  <a:pt x="0" y="54564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1983" y="2552881"/>
            <a:ext cx="17964035" cy="5779636"/>
            <a:chOff x="0" y="0"/>
            <a:chExt cx="23952047" cy="77061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951901" cy="7706233"/>
            </a:xfrm>
            <a:custGeom>
              <a:avLst/>
              <a:gdLst/>
              <a:ahLst/>
              <a:cxnLst/>
              <a:rect r="r" b="b" t="t" l="l"/>
              <a:pathLst>
                <a:path h="7706233" w="23951901">
                  <a:moveTo>
                    <a:pt x="0" y="0"/>
                  </a:moveTo>
                  <a:lnTo>
                    <a:pt x="23951901" y="0"/>
                  </a:lnTo>
                  <a:lnTo>
                    <a:pt x="23951901" y="7706233"/>
                  </a:lnTo>
                  <a:lnTo>
                    <a:pt x="0" y="77062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6334" r="0" b="-6334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9524" y="9974372"/>
            <a:ext cx="7494476" cy="95250"/>
            <a:chOff x="0" y="0"/>
            <a:chExt cx="9992635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9865614" cy="127000"/>
            </a:xfrm>
            <a:custGeom>
              <a:avLst/>
              <a:gdLst/>
              <a:ahLst/>
              <a:cxnLst/>
              <a:rect r="r" b="b" t="t" l="l"/>
              <a:pathLst>
                <a:path h="1270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602740" y="255582"/>
            <a:ext cx="10685260" cy="109227"/>
            <a:chOff x="0" y="0"/>
            <a:chExt cx="12423937" cy="127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0"/>
              <a:ext cx="12296902" cy="127000"/>
            </a:xfrm>
            <a:custGeom>
              <a:avLst/>
              <a:gdLst/>
              <a:ahLst/>
              <a:cxnLst/>
              <a:rect r="r" b="b" t="t" l="l"/>
              <a:pathLst>
                <a:path h="127000" w="12296902">
                  <a:moveTo>
                    <a:pt x="0" y="0"/>
                  </a:moveTo>
                  <a:lnTo>
                    <a:pt x="12296902" y="0"/>
                  </a:lnTo>
                  <a:lnTo>
                    <a:pt x="12296902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96018" y="1303383"/>
            <a:ext cx="17116788" cy="8503914"/>
            <a:chOff x="0" y="0"/>
            <a:chExt cx="13752992" cy="68327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53029" cy="6832722"/>
            </a:xfrm>
            <a:custGeom>
              <a:avLst/>
              <a:gdLst/>
              <a:ahLst/>
              <a:cxnLst/>
              <a:rect r="r" b="b" t="t" l="l"/>
              <a:pathLst>
                <a:path h="6832722" w="13753029">
                  <a:moveTo>
                    <a:pt x="0" y="0"/>
                  </a:moveTo>
                  <a:lnTo>
                    <a:pt x="13753029" y="0"/>
                  </a:lnTo>
                  <a:lnTo>
                    <a:pt x="13753029" y="6832722"/>
                  </a:lnTo>
                  <a:lnTo>
                    <a:pt x="0" y="68327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8" r="0" b="-68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396762" y="526734"/>
            <a:ext cx="8115300" cy="6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 spc="-1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Gantt Diyagramı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1075"/>
            <a:ext cx="7494476" cy="95250"/>
            <a:chOff x="0" y="0"/>
            <a:chExt cx="9992635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9865614" cy="127000"/>
            </a:xfrm>
            <a:custGeom>
              <a:avLst/>
              <a:gdLst/>
              <a:ahLst/>
              <a:cxnLst/>
              <a:rect r="r" b="b" t="t" l="l"/>
              <a:pathLst>
                <a:path h="1270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08205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431825"/>
            <a:ext cx="7249578" cy="5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b="true" sz="3999" spc="3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Veri Tabanı (yenisi konacak)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1339004"/>
            <a:ext cx="18288000" cy="5556442"/>
          </a:xfrm>
          <a:custGeom>
            <a:avLst/>
            <a:gdLst/>
            <a:ahLst/>
            <a:cxnLst/>
            <a:rect r="r" b="b" t="t" l="l"/>
            <a:pathLst>
              <a:path h="5556442" w="18288000">
                <a:moveTo>
                  <a:pt x="0" y="0"/>
                </a:moveTo>
                <a:lnTo>
                  <a:pt x="18288000" y="0"/>
                </a:lnTo>
                <a:lnTo>
                  <a:pt x="18288000" y="5556441"/>
                </a:lnTo>
                <a:lnTo>
                  <a:pt x="0" y="5556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89594" y="4117225"/>
            <a:ext cx="18477594" cy="5614046"/>
          </a:xfrm>
          <a:custGeom>
            <a:avLst/>
            <a:gdLst/>
            <a:ahLst/>
            <a:cxnLst/>
            <a:rect r="r" b="b" t="t" l="l"/>
            <a:pathLst>
              <a:path h="5614046" w="18477594">
                <a:moveTo>
                  <a:pt x="0" y="0"/>
                </a:moveTo>
                <a:lnTo>
                  <a:pt x="18477594" y="0"/>
                </a:lnTo>
                <a:lnTo>
                  <a:pt x="18477594" y="5614046"/>
                </a:lnTo>
                <a:lnTo>
                  <a:pt x="0" y="5614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8000" y="1501671"/>
            <a:ext cx="12192000" cy="8229600"/>
          </a:xfrm>
          <a:custGeom>
            <a:avLst/>
            <a:gdLst/>
            <a:ahLst/>
            <a:cxnLst/>
            <a:rect r="r" b="b" t="t" l="l"/>
            <a:pathLst>
              <a:path h="8229600" w="12192000">
                <a:moveTo>
                  <a:pt x="0" y="0"/>
                </a:moveTo>
                <a:lnTo>
                  <a:pt x="12192000" y="0"/>
                </a:lnTo>
                <a:lnTo>
                  <a:pt x="12192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2960" y="1876653"/>
            <a:ext cx="23344524" cy="7092765"/>
          </a:xfrm>
          <a:custGeom>
            <a:avLst/>
            <a:gdLst/>
            <a:ahLst/>
            <a:cxnLst/>
            <a:rect r="r" b="b" t="t" l="l"/>
            <a:pathLst>
              <a:path h="7092765" w="23344524">
                <a:moveTo>
                  <a:pt x="0" y="0"/>
                </a:moveTo>
                <a:lnTo>
                  <a:pt x="23344524" y="0"/>
                </a:lnTo>
                <a:lnTo>
                  <a:pt x="23344524" y="7092765"/>
                </a:lnTo>
                <a:lnTo>
                  <a:pt x="0" y="709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67803" y="1627098"/>
            <a:ext cx="7558214" cy="7558214"/>
          </a:xfrm>
          <a:custGeom>
            <a:avLst/>
            <a:gdLst/>
            <a:ahLst/>
            <a:cxnLst/>
            <a:rect r="r" b="b" t="t" l="l"/>
            <a:pathLst>
              <a:path h="7558214" w="7558214">
                <a:moveTo>
                  <a:pt x="0" y="0"/>
                </a:moveTo>
                <a:lnTo>
                  <a:pt x="7558214" y="0"/>
                </a:lnTo>
                <a:lnTo>
                  <a:pt x="7558214" y="7558214"/>
                </a:lnTo>
                <a:lnTo>
                  <a:pt x="0" y="755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705021" y="1579473"/>
            <a:ext cx="7494476" cy="95250"/>
            <a:chOff x="0" y="0"/>
            <a:chExt cx="9992635" cy="127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0"/>
              <a:ext cx="9865614" cy="127000"/>
            </a:xfrm>
            <a:custGeom>
              <a:avLst/>
              <a:gdLst/>
              <a:ahLst/>
              <a:cxnLst/>
              <a:rect r="r" b="b" t="t" l="l"/>
              <a:pathLst>
                <a:path h="1270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6A5AC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101802" y="9305925"/>
            <a:ext cx="7494476" cy="95250"/>
            <a:chOff x="0" y="0"/>
            <a:chExt cx="9992635" cy="12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0"/>
              <a:ext cx="9865614" cy="127000"/>
            </a:xfrm>
            <a:custGeom>
              <a:avLst/>
              <a:gdLst/>
              <a:ahLst/>
              <a:cxnLst/>
              <a:rect r="r" b="b" t="t" l="l"/>
              <a:pathLst>
                <a:path h="127000" w="9865614">
                  <a:moveTo>
                    <a:pt x="0" y="0"/>
                  </a:moveTo>
                  <a:lnTo>
                    <a:pt x="9865614" y="0"/>
                  </a:lnTo>
                  <a:lnTo>
                    <a:pt x="9865614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6A5AC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1982" y="2200846"/>
            <a:ext cx="17964035" cy="6483706"/>
            <a:chOff x="0" y="0"/>
            <a:chExt cx="23952047" cy="86449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951901" cy="8644992"/>
            </a:xfrm>
            <a:custGeom>
              <a:avLst/>
              <a:gdLst/>
              <a:ahLst/>
              <a:cxnLst/>
              <a:rect r="r" b="b" t="t" l="l"/>
              <a:pathLst>
                <a:path h="8644992" w="23951901">
                  <a:moveTo>
                    <a:pt x="0" y="0"/>
                  </a:moveTo>
                  <a:lnTo>
                    <a:pt x="23951901" y="0"/>
                  </a:lnTo>
                  <a:lnTo>
                    <a:pt x="23951901" y="8644992"/>
                  </a:lnTo>
                  <a:lnTo>
                    <a:pt x="0" y="8644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3204" r="0" b="-13204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1983" y="982598"/>
            <a:ext cx="6565465" cy="5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b="true" sz="3999" spc="3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Github Görüntüsü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0793075" cy="11696700"/>
            <a:chOff x="0" y="0"/>
            <a:chExt cx="27724100" cy="1559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24100" cy="15595600"/>
            </a:xfrm>
            <a:custGeom>
              <a:avLst/>
              <a:gdLst/>
              <a:ahLst/>
              <a:cxnLst/>
              <a:rect r="r" b="b" t="t" l="l"/>
              <a:pathLst>
                <a:path h="15595600" w="27724100">
                  <a:moveTo>
                    <a:pt x="0" y="0"/>
                  </a:moveTo>
                  <a:lnTo>
                    <a:pt x="27724100" y="0"/>
                  </a:lnTo>
                  <a:lnTo>
                    <a:pt x="27724100" y="15595600"/>
                  </a:lnTo>
                  <a:lnTo>
                    <a:pt x="0" y="1559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058" t="0" r="-9058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854469" y="-632889"/>
            <a:ext cx="22834254" cy="12053402"/>
          </a:xfrm>
          <a:custGeom>
            <a:avLst/>
            <a:gdLst/>
            <a:ahLst/>
            <a:cxnLst/>
            <a:rect r="r" b="b" t="t" l="l"/>
            <a:pathLst>
              <a:path h="12053402" w="22834254">
                <a:moveTo>
                  <a:pt x="0" y="0"/>
                </a:moveTo>
                <a:lnTo>
                  <a:pt x="22834254" y="0"/>
                </a:lnTo>
                <a:lnTo>
                  <a:pt x="22834254" y="12053402"/>
                </a:lnTo>
                <a:lnTo>
                  <a:pt x="0" y="12053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6" r="0" b="-46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269130" y="3741849"/>
            <a:ext cx="3237166" cy="3237262"/>
            <a:chOff x="0" y="0"/>
            <a:chExt cx="4316222" cy="43163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16222" cy="4316349"/>
            </a:xfrm>
            <a:custGeom>
              <a:avLst/>
              <a:gdLst/>
              <a:ahLst/>
              <a:cxnLst/>
              <a:rect r="r" b="b" t="t" l="l"/>
              <a:pathLst>
                <a:path h="4316349" w="4316222">
                  <a:moveTo>
                    <a:pt x="2158111" y="0"/>
                  </a:moveTo>
                  <a:cubicBezTo>
                    <a:pt x="966216" y="0"/>
                    <a:pt x="0" y="966216"/>
                    <a:pt x="0" y="2158238"/>
                  </a:cubicBezTo>
                  <a:cubicBezTo>
                    <a:pt x="0" y="3350260"/>
                    <a:pt x="966216" y="4316349"/>
                    <a:pt x="2158111" y="4316349"/>
                  </a:cubicBezTo>
                  <a:cubicBezTo>
                    <a:pt x="3347339" y="4316349"/>
                    <a:pt x="4311904" y="3354451"/>
                    <a:pt x="4316222" y="2166366"/>
                  </a:cubicBezTo>
                  <a:lnTo>
                    <a:pt x="4316222" y="2149983"/>
                  </a:lnTo>
                  <a:cubicBezTo>
                    <a:pt x="4311904" y="961771"/>
                    <a:pt x="3347339" y="0"/>
                    <a:pt x="2158111" y="0"/>
                  </a:cubicBezTo>
                  <a:close/>
                </a:path>
              </a:pathLst>
            </a:custGeom>
            <a:blipFill>
              <a:blip r:embed="rId5"/>
              <a:stretch>
                <a:fillRect l="-1" t="0" r="-1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63503" y="7648946"/>
            <a:ext cx="1455772" cy="1131275"/>
          </a:xfrm>
          <a:custGeom>
            <a:avLst/>
            <a:gdLst/>
            <a:ahLst/>
            <a:cxnLst/>
            <a:rect r="r" b="b" t="t" l="l"/>
            <a:pathLst>
              <a:path h="1131275" w="1455772">
                <a:moveTo>
                  <a:pt x="0" y="0"/>
                </a:moveTo>
                <a:lnTo>
                  <a:pt x="1455772" y="0"/>
                </a:lnTo>
                <a:lnTo>
                  <a:pt x="1455772" y="1131275"/>
                </a:lnTo>
                <a:lnTo>
                  <a:pt x="0" y="1131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64" r="0" b="-46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95424" y="994477"/>
            <a:ext cx="2151507" cy="1795396"/>
          </a:xfrm>
          <a:custGeom>
            <a:avLst/>
            <a:gdLst/>
            <a:ahLst/>
            <a:cxnLst/>
            <a:rect r="r" b="b" t="t" l="l"/>
            <a:pathLst>
              <a:path h="1795396" w="2151507">
                <a:moveTo>
                  <a:pt x="0" y="0"/>
                </a:moveTo>
                <a:lnTo>
                  <a:pt x="2151507" y="0"/>
                </a:lnTo>
                <a:lnTo>
                  <a:pt x="2151507" y="1795396"/>
                </a:lnTo>
                <a:lnTo>
                  <a:pt x="0" y="1795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07" r="0" b="-10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67348" y="-47"/>
            <a:ext cx="7220711" cy="8322185"/>
          </a:xfrm>
          <a:custGeom>
            <a:avLst/>
            <a:gdLst/>
            <a:ahLst/>
            <a:cxnLst/>
            <a:rect r="r" b="b" t="t" l="l"/>
            <a:pathLst>
              <a:path h="8322185" w="7220711">
                <a:moveTo>
                  <a:pt x="0" y="0"/>
                </a:moveTo>
                <a:lnTo>
                  <a:pt x="7220711" y="0"/>
                </a:lnTo>
                <a:lnTo>
                  <a:pt x="7220711" y="8322185"/>
                </a:lnTo>
                <a:lnTo>
                  <a:pt x="0" y="83221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92269" y="3290401"/>
            <a:ext cx="5330369" cy="175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60"/>
              </a:lnSpc>
            </a:pPr>
            <a:r>
              <a:rPr lang="en-US" sz="5042">
                <a:solidFill>
                  <a:srgbClr val="4132A0"/>
                </a:solidFill>
                <a:latin typeface="Anton"/>
                <a:ea typeface="Anton"/>
                <a:cs typeface="Anton"/>
                <a:sym typeface="Anton"/>
              </a:rPr>
              <a:t>İzlediğiniz İçin Teşekkürler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8922" y="8750065"/>
            <a:ext cx="4634877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Arda Anıl Morkoç 23BILP0116</a:t>
            </a:r>
          </a:p>
          <a:p>
            <a:pPr algn="l">
              <a:lnSpc>
                <a:spcPts val="3498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Emir Can Diktaş   23BILP0086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Emre Arslan          23BILP0064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DAGaIQQofhw</dc:identifier>
  <dcterms:modified xsi:type="dcterms:W3CDTF">2011-08-01T06:04:30Z</dcterms:modified>
  <cp:revision>1</cp:revision>
  <dc:title>Kuaför Otomasyonu Sunum</dc:title>
</cp:coreProperties>
</file>