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Average-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93f67e1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93f67e1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93f67e1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93f67e1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Where the business logic of applications live. Houses critical decision making code as well as security, and database interactions.</a:t>
            </a:r>
            <a:endParaRPr/>
          </a:p>
          <a:p>
            <a:pPr indent="0" lvl="0" marL="0" rtl="0" algn="l">
              <a:spcBef>
                <a:spcPts val="0"/>
              </a:spcBef>
              <a:spcAft>
                <a:spcPts val="0"/>
              </a:spcAft>
              <a:buNone/>
            </a:pPr>
            <a:r>
              <a:rPr lang="en"/>
              <a:t>2.) Single app vs smaller individual applications. Maybe ask the students if they can think of advantages and disadvantages to each </a:t>
            </a:r>
            <a:endParaRPr/>
          </a:p>
          <a:p>
            <a:pPr indent="0" lvl="0" marL="0" rtl="0" algn="l">
              <a:spcBef>
                <a:spcPts val="0"/>
              </a:spcBef>
              <a:spcAft>
                <a:spcPts val="0"/>
              </a:spcAft>
              <a:buNone/>
            </a:pPr>
            <a:r>
              <a:rPr lang="en"/>
              <a:t>3.) Not a perfect picture, but good enough for our purposes. Pay attention to flow of http request from webapp to service to db and back. </a:t>
            </a:r>
            <a:endParaRPr/>
          </a:p>
          <a:p>
            <a:pPr indent="0" lvl="0" marL="0" rtl="0" algn="l">
              <a:spcBef>
                <a:spcPts val="0"/>
              </a:spcBef>
              <a:spcAft>
                <a:spcPts val="0"/>
              </a:spcAft>
              <a:buNone/>
            </a:pPr>
            <a:r>
              <a:rPr lang="en"/>
              <a:t>4.) we design restful api’s at winsupply. They are useful for intuitive applications that are easy for users to operate.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93f67e1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93f67e1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any questions? </a:t>
            </a:r>
            <a:br>
              <a:rPr lang="en"/>
            </a:br>
            <a:br>
              <a:rPr lang="en"/>
            </a:br>
            <a:r>
              <a:rPr lang="en"/>
              <a:t>What is some benefits of spring boot? </a:t>
            </a:r>
            <a:br>
              <a:rPr lang="en"/>
            </a:br>
            <a:br>
              <a:rPr lang="en"/>
            </a:br>
            <a:r>
              <a:rPr lang="en"/>
              <a:t>Where do all the goodies (dependencies) come from?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does the database get connected? </a:t>
            </a:r>
            <a:br>
              <a:rPr lang="en"/>
            </a:br>
            <a:br>
              <a:rPr lang="en"/>
            </a:br>
            <a:r>
              <a:rPr lang="en"/>
              <a:t>Spring helps wrap the gradle dependencies, database, and common rest api design patterns. Due to the amount of code it helps you not write, it can save a lot of time and makes the framework really </a:t>
            </a:r>
            <a:r>
              <a:rPr lang="en"/>
              <a:t>compatible</a:t>
            </a:r>
            <a:r>
              <a:rPr lang="en"/>
              <a:t> with microservices.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3f67e12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3f67e12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codes: 200, 404, 400, 403, and 5xx requests. They give you clues as to what can be going wrong in an application!</a:t>
            </a:r>
            <a:br>
              <a:rPr lang="en"/>
            </a:br>
            <a:endParaRPr/>
          </a:p>
          <a:p>
            <a:pPr indent="0" lvl="0" marL="0" rtl="0" algn="l">
              <a:spcBef>
                <a:spcPts val="0"/>
              </a:spcBef>
              <a:spcAft>
                <a:spcPts val="0"/>
              </a:spcAft>
              <a:buNone/>
            </a:pPr>
            <a:r>
              <a:rPr lang="en"/>
              <a:t>Don’t worry about memorizing all of them. I haven’t :D</a:t>
            </a:r>
            <a:endParaRPr/>
          </a:p>
          <a:p>
            <a:pPr indent="0" lvl="0" marL="0" rtl="0" algn="l">
              <a:spcBef>
                <a:spcPts val="0"/>
              </a:spcBef>
              <a:spcAft>
                <a:spcPts val="0"/>
              </a:spcAft>
              <a:buNone/>
            </a:pPr>
            <a:br>
              <a:rPr lang="en"/>
            </a:br>
            <a:r>
              <a:rPr lang="en"/>
              <a:t>2xx everything is okay</a:t>
            </a:r>
            <a:endParaRPr/>
          </a:p>
          <a:p>
            <a:pPr indent="0" lvl="0" marL="0" rtl="0" algn="l">
              <a:spcBef>
                <a:spcPts val="0"/>
              </a:spcBef>
              <a:spcAft>
                <a:spcPts val="0"/>
              </a:spcAft>
              <a:buNone/>
            </a:pPr>
            <a:r>
              <a:rPr lang="en"/>
              <a:t>4xx user error. Wrong payload options or </a:t>
            </a:r>
            <a:r>
              <a:rPr lang="en"/>
              <a:t>wrong</a:t>
            </a:r>
            <a:r>
              <a:rPr lang="en"/>
              <a:t> pathing or… wrong credentials!</a:t>
            </a:r>
            <a:br>
              <a:rPr lang="en"/>
            </a:br>
            <a:r>
              <a:rPr lang="en"/>
              <a:t>5xx service error, check the app!</a:t>
            </a:r>
            <a:br>
              <a:rPr lang="en"/>
            </a:br>
            <a:br>
              <a:rPr lang="en"/>
            </a:br>
            <a:r>
              <a:rPr lang="en"/>
              <a:t>This is important with </a:t>
            </a:r>
            <a:r>
              <a:rPr lang="en"/>
              <a:t>regards</a:t>
            </a:r>
            <a:r>
              <a:rPr lang="en"/>
              <a:t> to exceptions as well. Exceptions are a normal part of application development flow. The most important thing for us to do is handle them in an intuitive way that explains to the developer (and user) what the cause of the error is.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3f67e1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3f67e1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 second to talk about endpoint design - </a:t>
            </a:r>
            <a:r>
              <a:rPr lang="en"/>
              <a:t>nouns</a:t>
            </a:r>
            <a:r>
              <a:rPr lang="en"/>
              <a:t> for endpoint names that represent resources and the Http Requests that correspond to each endpoint.</a:t>
            </a:r>
            <a:br>
              <a:rPr lang="en"/>
            </a:br>
            <a:br>
              <a:rPr lang="en"/>
            </a:br>
            <a:r>
              <a:rPr lang="en"/>
              <a:t>Which kind of Http request would you expect to have a request body? Bring up passing a </a:t>
            </a:r>
            <a:r>
              <a:rPr lang="en"/>
              <a:t>request</a:t>
            </a:r>
            <a:r>
              <a:rPr lang="en"/>
              <a:t> body with a POST request. It’s normal behavior because that’s what POSTs do!</a:t>
            </a:r>
            <a:br>
              <a:rPr lang="en"/>
            </a:br>
            <a:br>
              <a:rPr lang="en"/>
            </a:br>
            <a:r>
              <a:rPr lang="en"/>
              <a:t>Bring up pathing when it comes to updates. This is an alternative way to get the data than passing it as a </a:t>
            </a:r>
            <a:r>
              <a:rPr lang="en"/>
              <a:t>request</a:t>
            </a:r>
            <a:r>
              <a:rPr lang="en"/>
              <a:t> body.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93f67e12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93f67e1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baeldung.com/spring-vs-spring-boot"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MicroServices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Cole Danbury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6" name="Google Shape;66;p1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Former Computer Engineering Major at Wright State University, and afterwards transitioning to a back-end developer for the Platform team at Winsupply. Currently, I focus on the application control and utilities of WISE and other critical applications at Winsupply.</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200">
                <a:solidFill>
                  <a:schemeClr val="dk1"/>
                </a:solidFill>
                <a:highlight>
                  <a:schemeClr val="lt1"/>
                </a:highlight>
                <a:latin typeface="Roboto"/>
                <a:ea typeface="Roboto"/>
                <a:cs typeface="Roboto"/>
                <a:sym typeface="Roboto"/>
              </a:rPr>
              <a:t> Linkedin: https://www.linkedin.com/in/cole-danbury-70347714b/</a:t>
            </a:r>
            <a:endParaRPr>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Scope Setting</a:t>
            </a:r>
            <a:endParaRPr/>
          </a:p>
        </p:txBody>
      </p:sp>
      <p:sp>
        <p:nvSpPr>
          <p:cNvPr id="72" name="Google Shape;72;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Where do microservices come into play? </a:t>
            </a:r>
            <a:endParaRPr/>
          </a:p>
          <a:p>
            <a:pPr indent="-304800" lvl="0" marL="457200" rtl="0" algn="l">
              <a:spcBef>
                <a:spcPts val="0"/>
              </a:spcBef>
              <a:spcAft>
                <a:spcPts val="0"/>
              </a:spcAft>
              <a:buSzPts val="1200"/>
              <a:buChar char="●"/>
            </a:pPr>
            <a:r>
              <a:rPr lang="en"/>
              <a:t>Microservices vs Monolith </a:t>
            </a:r>
            <a:endParaRPr/>
          </a:p>
          <a:p>
            <a:pPr indent="-304800" lvl="0" marL="457200" rtl="0" algn="l">
              <a:spcBef>
                <a:spcPts val="0"/>
              </a:spcBef>
              <a:spcAft>
                <a:spcPts val="0"/>
              </a:spcAft>
              <a:buSzPts val="1200"/>
              <a:buChar char="●"/>
            </a:pPr>
            <a:r>
              <a:rPr lang="en"/>
              <a:t>Microservice vs web app vs database</a:t>
            </a:r>
            <a:endParaRPr/>
          </a:p>
          <a:p>
            <a:pPr indent="-304800" lvl="0" marL="457200" rtl="0" algn="l">
              <a:spcBef>
                <a:spcPts val="0"/>
              </a:spcBef>
              <a:spcAft>
                <a:spcPts val="0"/>
              </a:spcAft>
              <a:buSzPts val="1200"/>
              <a:buChar char="●"/>
            </a:pPr>
            <a:r>
              <a:rPr lang="en"/>
              <a:t>More information about </a:t>
            </a:r>
            <a:r>
              <a:rPr lang="en"/>
              <a:t>restful</a:t>
            </a:r>
            <a:r>
              <a:rPr lang="en"/>
              <a:t> apis: https://restfulapi.net/</a:t>
            </a:r>
            <a:endParaRPr/>
          </a:p>
        </p:txBody>
      </p:sp>
      <p:pic>
        <p:nvPicPr>
          <p:cNvPr id="73" name="Google Shape;73;p15"/>
          <p:cNvPicPr preferRelativeResize="0"/>
          <p:nvPr/>
        </p:nvPicPr>
        <p:blipFill>
          <a:blip r:embed="rId3">
            <a:alphaModFix/>
          </a:blip>
          <a:stretch>
            <a:fillRect/>
          </a:stretch>
        </p:blipFill>
        <p:spPr>
          <a:xfrm>
            <a:off x="3328950" y="809625"/>
            <a:ext cx="5133975" cy="352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Spring Boot?</a:t>
            </a:r>
            <a:endParaRPr/>
          </a:p>
        </p:txBody>
      </p:sp>
      <p:sp>
        <p:nvSpPr>
          <p:cNvPr id="79" name="Google Shape;79;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Spring vs Spring Boot: </a:t>
            </a:r>
            <a:r>
              <a:rPr lang="en" u="sng">
                <a:solidFill>
                  <a:schemeClr val="hlink"/>
                </a:solidFill>
                <a:hlinkClick r:id="rId3"/>
              </a:rPr>
              <a:t>https://www.baeldung.com/spring-vs-spring-boot</a:t>
            </a:r>
            <a:endParaRPr/>
          </a:p>
          <a:p>
            <a:pPr indent="-304800" lvl="0" marL="457200" rtl="0" algn="l">
              <a:spcBef>
                <a:spcPts val="0"/>
              </a:spcBef>
              <a:spcAft>
                <a:spcPts val="0"/>
              </a:spcAft>
              <a:buSzPts val="1200"/>
              <a:buChar char="●"/>
            </a:pPr>
            <a:r>
              <a:rPr lang="en"/>
              <a:t>Where do the dependencies come from? </a:t>
            </a:r>
            <a:endParaRPr/>
          </a:p>
          <a:p>
            <a:pPr indent="-304800" lvl="0" marL="457200" rtl="0" algn="l">
              <a:spcBef>
                <a:spcPts val="0"/>
              </a:spcBef>
              <a:spcAft>
                <a:spcPts val="0"/>
              </a:spcAft>
              <a:buSzPts val="1200"/>
              <a:buChar char="●"/>
            </a:pPr>
            <a:r>
              <a:rPr lang="en"/>
              <a:t>What does it make easy? </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4">
            <a:alphaModFix/>
          </a:blip>
          <a:stretch>
            <a:fillRect/>
          </a:stretch>
        </p:blipFill>
        <p:spPr>
          <a:xfrm>
            <a:off x="3281350" y="963138"/>
            <a:ext cx="5719500" cy="32172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Http Status Codes</a:t>
            </a:r>
            <a:endParaRPr/>
          </a:p>
        </p:txBody>
      </p:sp>
      <p:pic>
        <p:nvPicPr>
          <p:cNvPr id="86" name="Google Shape;86;p17"/>
          <p:cNvPicPr preferRelativeResize="0"/>
          <p:nvPr/>
        </p:nvPicPr>
        <p:blipFill>
          <a:blip r:embed="rId3">
            <a:alphaModFix/>
          </a:blip>
          <a:stretch>
            <a:fillRect/>
          </a:stretch>
        </p:blipFill>
        <p:spPr>
          <a:xfrm>
            <a:off x="2028825" y="1188625"/>
            <a:ext cx="508635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Let’s take a look at WOMS</a:t>
            </a:r>
            <a:endParaRPr/>
          </a:p>
        </p:txBody>
      </p:sp>
      <p:pic>
        <p:nvPicPr>
          <p:cNvPr id="92" name="Google Shape;92;p18"/>
          <p:cNvPicPr preferRelativeResize="0"/>
          <p:nvPr/>
        </p:nvPicPr>
        <p:blipFill>
          <a:blip r:embed="rId3">
            <a:alphaModFix/>
          </a:blip>
          <a:stretch>
            <a:fillRect/>
          </a:stretch>
        </p:blipFill>
        <p:spPr>
          <a:xfrm>
            <a:off x="1121663" y="1086850"/>
            <a:ext cx="6900669"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pic>
        <p:nvPicPr>
          <p:cNvPr id="98" name="Google Shape;98;p19"/>
          <p:cNvPicPr preferRelativeResize="0"/>
          <p:nvPr/>
        </p:nvPicPr>
        <p:blipFill>
          <a:blip r:embed="rId3">
            <a:alphaModFix/>
          </a:blip>
          <a:stretch>
            <a:fillRect/>
          </a:stretch>
        </p:blipFill>
        <p:spPr>
          <a:xfrm>
            <a:off x="1175575" y="975875"/>
            <a:ext cx="6792845"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