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355" r:id="rId3"/>
    <p:sldId id="353" r:id="rId4"/>
    <p:sldId id="354" r:id="rId5"/>
    <p:sldId id="344" r:id="rId6"/>
    <p:sldId id="356" r:id="rId7"/>
    <p:sldId id="357" r:id="rId8"/>
    <p:sldId id="345" r:id="rId9"/>
    <p:sldId id="346" r:id="rId10"/>
    <p:sldId id="349" r:id="rId11"/>
    <p:sldId id="258" r:id="rId12"/>
    <p:sldId id="348" r:id="rId13"/>
    <p:sldId id="347" r:id="rId14"/>
    <p:sldId id="332" r:id="rId15"/>
    <p:sldId id="340" r:id="rId16"/>
    <p:sldId id="339" r:id="rId17"/>
    <p:sldId id="350" r:id="rId18"/>
    <p:sldId id="327" r:id="rId19"/>
    <p:sldId id="341" r:id="rId20"/>
    <p:sldId id="283" r:id="rId21"/>
    <p:sldId id="324" r:id="rId22"/>
    <p:sldId id="351" r:id="rId23"/>
    <p:sldId id="291" r:id="rId24"/>
  </p:sldIdLst>
  <p:sldSz cx="12192000" cy="6858000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8" autoAdjust="0"/>
    <p:restoredTop sz="76030" autoAdjust="0"/>
  </p:normalViewPr>
  <p:slideViewPr>
    <p:cSldViewPr snapToGrid="0">
      <p:cViewPr varScale="1">
        <p:scale>
          <a:sx n="65" d="100"/>
          <a:sy n="65" d="100"/>
        </p:scale>
        <p:origin x="6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8376BF2F-3164-4A23-BCC4-635B89A72C83}" type="datetimeFigureOut">
              <a:rPr lang="en-ID" smtClean="0"/>
              <a:t>20/09/2023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ECD53F88-77E7-4BC2-B35B-57FBDA3D80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1345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ARTI SEMPIT : </a:t>
            </a:r>
          </a:p>
          <a:p>
            <a:endParaRPr lang="en-US" dirty="0"/>
          </a:p>
          <a:p>
            <a:r>
              <a:rPr lang="en-US" dirty="0"/>
              <a:t>ARTI LUAS : SETIAP ORANG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53F88-77E7-4BC2-B35B-57FBDA3D808B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0307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53F88-77E7-4BC2-B35B-57FBDA3D808B}" type="slidenum">
              <a:rPr lang="en-ID" smtClean="0"/>
              <a:t>22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9405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53F88-77E7-4BC2-B35B-57FBDA3D808B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1003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53F88-77E7-4BC2-B35B-57FBDA3D808B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90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53F88-77E7-4BC2-B35B-57FBDA3D808B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964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GANTI LEBIH LENGKAP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53F88-77E7-4BC2-B35B-57FBDA3D808B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493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53F88-77E7-4BC2-B35B-57FBDA3D808B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7746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53F88-77E7-4BC2-B35B-57FBDA3D808B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483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53F88-77E7-4BC2-B35B-57FBDA3D808B}" type="slidenum">
              <a:rPr lang="en-ID" smtClean="0"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6411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53F88-77E7-4BC2-B35B-57FBDA3D808B}" type="slidenum">
              <a:rPr lang="en-ID" smtClean="0"/>
              <a:t>21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0437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B4CB637-BBB4-499C-BBF5-ED5A52C1AA61}" type="datetimeFigureOut">
              <a:rPr lang="en-ID" smtClean="0"/>
              <a:t>20/09/2023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BA2CA9-E44A-44F0-A304-0FFF5B649B17}" type="slidenum">
              <a:rPr lang="en-ID" smtClean="0"/>
              <a:t>‹#›</a:t>
            </a:fld>
            <a:endParaRPr lang="en-ID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44589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B637-BBB4-499C-BBF5-ED5A52C1AA61}" type="datetimeFigureOut">
              <a:rPr lang="en-ID" smtClean="0"/>
              <a:t>20/09/2023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2CA9-E44A-44F0-A304-0FFF5B649B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122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B637-BBB4-499C-BBF5-ED5A52C1AA61}" type="datetimeFigureOut">
              <a:rPr lang="en-ID" smtClean="0"/>
              <a:t>20/09/2023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2CA9-E44A-44F0-A304-0FFF5B649B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044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B637-BBB4-499C-BBF5-ED5A52C1AA61}" type="datetimeFigureOut">
              <a:rPr lang="en-ID" smtClean="0"/>
              <a:t>20/09/2023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2CA9-E44A-44F0-A304-0FFF5B649B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126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4CB637-BBB4-499C-BBF5-ED5A52C1AA61}" type="datetimeFigureOut">
              <a:rPr lang="en-ID" smtClean="0"/>
              <a:t>20/09/2023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BA2CA9-E44A-44F0-A304-0FFF5B649B17}" type="slidenum">
              <a:rPr lang="en-ID" smtClean="0"/>
              <a:t>‹#›</a:t>
            </a:fld>
            <a:endParaRPr lang="en-ID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28436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B637-BBB4-499C-BBF5-ED5A52C1AA61}" type="datetimeFigureOut">
              <a:rPr lang="en-ID" smtClean="0"/>
              <a:t>20/09/2023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2CA9-E44A-44F0-A304-0FFF5B649B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909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B637-BBB4-499C-BBF5-ED5A52C1AA61}" type="datetimeFigureOut">
              <a:rPr lang="en-ID" smtClean="0"/>
              <a:t>20/09/2023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2CA9-E44A-44F0-A304-0FFF5B649B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419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B637-BBB4-499C-BBF5-ED5A52C1AA61}" type="datetimeFigureOut">
              <a:rPr lang="en-ID" smtClean="0"/>
              <a:t>20/09/2023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2CA9-E44A-44F0-A304-0FFF5B649B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080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B637-BBB4-499C-BBF5-ED5A52C1AA61}" type="datetimeFigureOut">
              <a:rPr lang="en-ID" smtClean="0"/>
              <a:t>20/09/2023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2CA9-E44A-44F0-A304-0FFF5B649B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698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4CB637-BBB4-499C-BBF5-ED5A52C1AA61}" type="datetimeFigureOut">
              <a:rPr lang="en-ID" smtClean="0"/>
              <a:t>20/09/2023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BA2CA9-E44A-44F0-A304-0FFF5B649B17}" type="slidenum">
              <a:rPr lang="en-ID" smtClean="0"/>
              <a:t>‹#›</a:t>
            </a:fld>
            <a:endParaRPr lang="en-ID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484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4CB637-BBB4-499C-BBF5-ED5A52C1AA61}" type="datetimeFigureOut">
              <a:rPr lang="en-ID" smtClean="0"/>
              <a:t>20/09/2023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BA2CA9-E44A-44F0-A304-0FFF5B649B17}" type="slidenum">
              <a:rPr lang="en-ID" smtClean="0"/>
              <a:t>‹#›</a:t>
            </a:fld>
            <a:endParaRPr lang="en-ID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413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B4CB637-BBB4-499C-BBF5-ED5A52C1AA61}" type="datetimeFigureOut">
              <a:rPr lang="en-ID" smtClean="0"/>
              <a:t>20/09/2023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1BA2CA9-E44A-44F0-A304-0FFF5B649B17}" type="slidenum">
              <a:rPr lang="en-ID" smtClean="0"/>
              <a:t>‹#›</a:t>
            </a:fld>
            <a:endParaRPr lang="en-ID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336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DC1F-8D92-4D6B-A429-BAB55EA15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535" y="1170040"/>
            <a:ext cx="9813522" cy="1622321"/>
          </a:xfrm>
        </p:spPr>
        <p:txBody>
          <a:bodyPr/>
          <a:lstStyle/>
          <a:p>
            <a:r>
              <a:rPr lang="en-US" sz="3600" b="1" i="1" dirty="0"/>
              <a:t>TEORI HUKUM &amp; PROBLEMATIKA PENEGAKAN HUKUM DI INDONESIA</a:t>
            </a:r>
            <a:endParaRPr lang="en-ID" sz="36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CDAE6-E09D-4C00-986F-0162C3A12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859" y="4261998"/>
            <a:ext cx="9453198" cy="1086237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Oleh :</a:t>
            </a:r>
          </a:p>
          <a:p>
            <a:r>
              <a:rPr lang="en-US" b="1" i="1" dirty="0"/>
              <a:t>Prof </a:t>
            </a:r>
            <a:r>
              <a:rPr lang="en-US" b="1" i="1"/>
              <a:t>Dr H  Sugianto  SH  MH</a:t>
            </a:r>
            <a:endParaRPr lang="en-US" b="1" i="1" dirty="0"/>
          </a:p>
          <a:p>
            <a:r>
              <a:rPr lang="en-US" b="1" i="1" dirty="0"/>
              <a:t>Guru </a:t>
            </a:r>
            <a:r>
              <a:rPr lang="en-US" b="1" i="1" dirty="0" err="1"/>
              <a:t>Besar</a:t>
            </a:r>
            <a:r>
              <a:rPr lang="en-US" b="1" i="1" dirty="0"/>
              <a:t> Hukum  </a:t>
            </a:r>
            <a:r>
              <a:rPr lang="en-US" b="1" i="1" dirty="0" err="1"/>
              <a:t>Hukum</a:t>
            </a:r>
            <a:r>
              <a:rPr lang="en-US" b="1" i="1" dirty="0"/>
              <a:t> /Pembina Utama Madya /IV D.</a:t>
            </a:r>
            <a:endParaRPr lang="en-ID" b="1" i="1" dirty="0"/>
          </a:p>
        </p:txBody>
      </p:sp>
    </p:spTree>
    <p:extLst>
      <p:ext uri="{BB962C8B-B14F-4D97-AF65-F5344CB8AC3E}">
        <p14:creationId xmlns:p14="http://schemas.microsoft.com/office/powerpoint/2010/main" val="101879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B6C5-77F4-8187-88F7-E13397403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94448"/>
            <a:ext cx="9601200" cy="1272988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      GUNA FUNGSI HUKUM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F059-EB91-9250-3127-F25368209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059" y="1837765"/>
            <a:ext cx="12765741" cy="50202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D" sz="2800" i="1" dirty="0"/>
          </a:p>
          <a:p>
            <a:pPr algn="ctr"/>
            <a:r>
              <a:rPr lang="en-ID" sz="2800" i="1" dirty="0" err="1"/>
              <a:t>sebuah</a:t>
            </a:r>
            <a:r>
              <a:rPr lang="en-ID" sz="2800" i="1" dirty="0"/>
              <a:t> </a:t>
            </a:r>
            <a:r>
              <a:rPr lang="en-ID" sz="2800" i="1" dirty="0" err="1"/>
              <a:t>sistem</a:t>
            </a:r>
            <a:r>
              <a:rPr lang="en-ID" sz="2800" i="1" dirty="0"/>
              <a:t> yang </a:t>
            </a:r>
            <a:r>
              <a:rPr lang="en-ID" sz="2800" i="1" dirty="0" err="1"/>
              <a:t>menerapkan</a:t>
            </a:r>
            <a:r>
              <a:rPr lang="en-ID" sz="2800" i="1" dirty="0"/>
              <a:t> </a:t>
            </a:r>
            <a:r>
              <a:rPr lang="en-ID" sz="2800" i="1" dirty="0" err="1"/>
              <a:t>aturan-aturan</a:t>
            </a:r>
            <a:r>
              <a:rPr lang="en-ID" sz="2800" i="1" dirty="0"/>
              <a:t> </a:t>
            </a:r>
            <a:r>
              <a:rPr lang="en-ID" sz="2800" i="1" dirty="0" err="1"/>
              <a:t>mengenai</a:t>
            </a:r>
            <a:r>
              <a:rPr lang="en-ID" sz="2800" i="1" dirty="0"/>
              <a:t> </a:t>
            </a:r>
            <a:r>
              <a:rPr lang="en-ID" sz="2800" i="1" dirty="0" err="1"/>
              <a:t>perilaku</a:t>
            </a:r>
            <a:r>
              <a:rPr lang="en-ID" sz="2800" i="1" dirty="0"/>
              <a:t> yang </a:t>
            </a:r>
            <a:r>
              <a:rPr lang="en-ID" sz="2800" i="1" dirty="0" err="1"/>
              <a:t>benar</a:t>
            </a:r>
            <a:r>
              <a:rPr lang="en-ID" sz="2800" i="1" dirty="0"/>
              <a:t>. </a:t>
            </a:r>
            <a:r>
              <a:rPr lang="en-ID" sz="2800" i="1" dirty="0" err="1"/>
              <a:t>Sebagai</a:t>
            </a:r>
            <a:r>
              <a:rPr lang="en-ID" sz="2800" i="1" dirty="0"/>
              <a:t> </a:t>
            </a:r>
            <a:r>
              <a:rPr lang="en-ID" sz="2800" i="1" dirty="0" err="1"/>
              <a:t>sarana</a:t>
            </a:r>
            <a:r>
              <a:rPr lang="en-ID" sz="2800" i="1" dirty="0"/>
              <a:t> </a:t>
            </a:r>
            <a:r>
              <a:rPr lang="en-ID" sz="2800" i="1" dirty="0" err="1"/>
              <a:t>untuk</a:t>
            </a:r>
            <a:r>
              <a:rPr lang="en-ID" sz="2800" i="1" dirty="0"/>
              <a:t> </a:t>
            </a:r>
            <a:r>
              <a:rPr lang="en-ID" sz="2800" i="1" dirty="0" err="1"/>
              <a:t>mengadakan</a:t>
            </a:r>
            <a:r>
              <a:rPr lang="en-ID" sz="2800" i="1" dirty="0"/>
              <a:t> </a:t>
            </a:r>
            <a:r>
              <a:rPr lang="en-ID" sz="2800" i="1" dirty="0" err="1"/>
              <a:t>perubahan</a:t>
            </a:r>
            <a:r>
              <a:rPr lang="en-ID" sz="2800" i="1" dirty="0"/>
              <a:t> pada </a:t>
            </a:r>
            <a:r>
              <a:rPr lang="en-ID" sz="2800" i="1" dirty="0" err="1"/>
              <a:t>masyarakat</a:t>
            </a:r>
            <a:r>
              <a:rPr lang="en-ID" sz="2800" i="1" dirty="0"/>
              <a:t>. </a:t>
            </a:r>
            <a:r>
              <a:rPr lang="en-ID" sz="2800" i="1" dirty="0" err="1"/>
              <a:t>Sebagai</a:t>
            </a:r>
            <a:r>
              <a:rPr lang="en-ID" sz="2800" i="1" dirty="0"/>
              <a:t> </a:t>
            </a:r>
            <a:r>
              <a:rPr lang="en-ID" sz="2800" i="1" dirty="0" err="1"/>
              <a:t>alat</a:t>
            </a:r>
            <a:r>
              <a:rPr lang="en-ID" sz="2800" i="1" dirty="0"/>
              <a:t> </a:t>
            </a:r>
            <a:r>
              <a:rPr lang="en-ID" sz="2800" i="1" dirty="0" err="1"/>
              <a:t>ketertiban</a:t>
            </a:r>
            <a:r>
              <a:rPr lang="en-ID" sz="2800" i="1" dirty="0"/>
              <a:t> dan </a:t>
            </a:r>
            <a:r>
              <a:rPr lang="en-ID" sz="2800" i="1" dirty="0" err="1"/>
              <a:t>keteraturan</a:t>
            </a:r>
            <a:r>
              <a:rPr lang="en-ID" sz="2800" i="1" dirty="0"/>
              <a:t> </a:t>
            </a:r>
            <a:r>
              <a:rPr lang="en-ID" sz="2800" i="1" dirty="0" err="1"/>
              <a:t>masyarakat</a:t>
            </a:r>
            <a:r>
              <a:rPr lang="en-ID" sz="2800" i="1" dirty="0"/>
              <a:t>. </a:t>
            </a:r>
            <a:r>
              <a:rPr lang="en-ID" sz="2800" i="1" dirty="0" err="1"/>
              <a:t>Sebagai</a:t>
            </a:r>
            <a:r>
              <a:rPr lang="en-ID" sz="2800" i="1" dirty="0"/>
              <a:t> </a:t>
            </a:r>
            <a:r>
              <a:rPr lang="en-ID" sz="2800" i="1" dirty="0" err="1"/>
              <a:t>sarana</a:t>
            </a:r>
            <a:r>
              <a:rPr lang="en-ID" sz="2800" i="1" dirty="0"/>
              <a:t> </a:t>
            </a:r>
            <a:r>
              <a:rPr lang="en-ID" sz="2800" i="1" dirty="0" err="1"/>
              <a:t>dalam</a:t>
            </a:r>
            <a:r>
              <a:rPr lang="en-ID" sz="2800" i="1" dirty="0"/>
              <a:t> </a:t>
            </a:r>
            <a:r>
              <a:rPr lang="en-ID" sz="2800" i="1" dirty="0" err="1"/>
              <a:t>mewujudkan</a:t>
            </a:r>
            <a:r>
              <a:rPr lang="en-ID" sz="2800" i="1" dirty="0"/>
              <a:t> </a:t>
            </a:r>
            <a:r>
              <a:rPr lang="en-ID" sz="2800" i="1" dirty="0" err="1"/>
              <a:t>keadilan</a:t>
            </a:r>
            <a:r>
              <a:rPr lang="en-ID" sz="2800" i="1" dirty="0"/>
              <a:t> </a:t>
            </a:r>
            <a:r>
              <a:rPr lang="en-ID" sz="2800" i="1" dirty="0" err="1"/>
              <a:t>sosial</a:t>
            </a:r>
            <a:r>
              <a:rPr lang="en-ID" sz="2800" i="1" dirty="0"/>
              <a:t>.</a:t>
            </a:r>
          </a:p>
          <a:p>
            <a:pPr algn="ctr"/>
            <a:r>
              <a:rPr lang="en-ID" sz="2800" i="1" dirty="0" err="1"/>
              <a:t>Benarkah</a:t>
            </a:r>
            <a:r>
              <a:rPr lang="en-ID" sz="2800" i="1" dirty="0"/>
              <a:t> </a:t>
            </a:r>
            <a:r>
              <a:rPr lang="en-ID" sz="2800" i="1" dirty="0" err="1"/>
              <a:t>hukum</a:t>
            </a:r>
            <a:r>
              <a:rPr lang="en-ID" sz="2800" i="1" dirty="0"/>
              <a:t> di Indonesia </a:t>
            </a:r>
            <a:r>
              <a:rPr lang="en-ID" sz="2800" i="1" dirty="0" err="1"/>
              <a:t>masih</a:t>
            </a:r>
            <a:r>
              <a:rPr lang="en-ID" sz="2800" i="1" dirty="0"/>
              <a:t> </a:t>
            </a:r>
            <a:r>
              <a:rPr lang="en-ID" sz="2800" i="1" dirty="0" err="1"/>
              <a:t>belum</a:t>
            </a:r>
            <a:r>
              <a:rPr lang="en-ID" sz="2800" i="1" dirty="0"/>
              <a:t> </a:t>
            </a:r>
            <a:r>
              <a:rPr lang="en-ID" sz="2800" i="1" dirty="0" err="1"/>
              <a:t>maksimal</a:t>
            </a:r>
            <a:r>
              <a:rPr lang="en-ID" sz="2800" i="1" dirty="0"/>
              <a:t>   ?</a:t>
            </a:r>
          </a:p>
          <a:p>
            <a:pPr marL="0" indent="0" algn="ctr">
              <a:buNone/>
            </a:pPr>
            <a:r>
              <a:rPr lang="en-ID" sz="2800" i="1" dirty="0"/>
              <a:t>Salah </a:t>
            </a:r>
            <a:r>
              <a:rPr lang="en-ID" sz="2800" i="1" dirty="0" err="1"/>
              <a:t>satu</a:t>
            </a:r>
            <a:r>
              <a:rPr lang="en-ID" sz="2800" i="1" dirty="0"/>
              <a:t> </a:t>
            </a:r>
            <a:r>
              <a:rPr lang="en-ID" sz="2800" i="1" dirty="0" err="1"/>
              <a:t>penyebab</a:t>
            </a:r>
            <a:r>
              <a:rPr lang="en-ID" sz="2800" i="1" dirty="0"/>
              <a:t> </a:t>
            </a:r>
            <a:r>
              <a:rPr lang="en-ID" sz="2800" i="1" dirty="0" err="1"/>
              <a:t>lemahnya</a:t>
            </a:r>
            <a:r>
              <a:rPr lang="en-ID" sz="2800" i="1" dirty="0"/>
              <a:t> </a:t>
            </a:r>
            <a:r>
              <a:rPr lang="en-ID" sz="2800" i="1" dirty="0" err="1"/>
              <a:t>penegakan</a:t>
            </a:r>
            <a:r>
              <a:rPr lang="en-ID" sz="2800" i="1" dirty="0"/>
              <a:t> </a:t>
            </a:r>
            <a:r>
              <a:rPr lang="en-ID" sz="2800" i="1" dirty="0" err="1"/>
              <a:t>hukum</a:t>
            </a:r>
            <a:r>
              <a:rPr lang="en-ID" sz="2800" i="1" dirty="0"/>
              <a:t> di Indonesia </a:t>
            </a:r>
            <a:r>
              <a:rPr lang="en-ID" sz="2800" i="1" dirty="0" err="1"/>
              <a:t>adalah</a:t>
            </a:r>
            <a:r>
              <a:rPr lang="en-ID" sz="2800" i="1" dirty="0"/>
              <a:t> </a:t>
            </a:r>
            <a:r>
              <a:rPr lang="en-ID" sz="2800" i="1" dirty="0" err="1"/>
              <a:t>kualitas</a:t>
            </a:r>
            <a:r>
              <a:rPr lang="en-ID" sz="2800" i="1" dirty="0"/>
              <a:t> para </a:t>
            </a:r>
            <a:r>
              <a:rPr lang="en-ID" sz="2800" i="1" dirty="0" err="1"/>
              <a:t>penegak</a:t>
            </a:r>
            <a:r>
              <a:rPr lang="en-ID" sz="2800" i="1" dirty="0"/>
              <a:t> </a:t>
            </a:r>
            <a:r>
              <a:rPr lang="en-ID" sz="2800" i="1" dirty="0" err="1"/>
              <a:t>hukum</a:t>
            </a:r>
            <a:r>
              <a:rPr lang="en-ID" sz="2800" i="1" dirty="0"/>
              <a:t>. Masih </a:t>
            </a:r>
            <a:r>
              <a:rPr lang="en-ID" sz="2800" i="1" dirty="0" err="1"/>
              <a:t>rendahnya</a:t>
            </a:r>
            <a:r>
              <a:rPr lang="en-ID" sz="2800" i="1" dirty="0"/>
              <a:t> </a:t>
            </a:r>
            <a:r>
              <a:rPr lang="en-ID" sz="2800" i="1" dirty="0" err="1"/>
              <a:t>moralitas</a:t>
            </a:r>
            <a:r>
              <a:rPr lang="en-ID" sz="2800" i="1" dirty="0"/>
              <a:t> </a:t>
            </a:r>
            <a:r>
              <a:rPr lang="en-ID" sz="2800" i="1" dirty="0" err="1"/>
              <a:t>mengakibatkan</a:t>
            </a:r>
            <a:r>
              <a:rPr lang="en-ID" sz="2800" i="1" dirty="0"/>
              <a:t> </a:t>
            </a:r>
            <a:r>
              <a:rPr lang="en-ID" sz="2800" i="1" dirty="0" err="1"/>
              <a:t>profesionalisme</a:t>
            </a:r>
            <a:r>
              <a:rPr lang="en-ID" sz="2800" i="1" dirty="0"/>
              <a:t> </a:t>
            </a:r>
            <a:r>
              <a:rPr lang="en-ID" sz="2800" i="1" dirty="0" err="1"/>
              <a:t>kurang</a:t>
            </a:r>
            <a:r>
              <a:rPr lang="en-ID" sz="2800" i="1" dirty="0"/>
              <a:t> dan </a:t>
            </a:r>
            <a:r>
              <a:rPr lang="en-ID" sz="2800" i="1" dirty="0" err="1"/>
              <a:t>terjadi</a:t>
            </a:r>
            <a:r>
              <a:rPr lang="en-ID" sz="2800" i="1" dirty="0"/>
              <a:t> </a:t>
            </a:r>
            <a:r>
              <a:rPr lang="en-ID" sz="2800" i="1" dirty="0" err="1"/>
              <a:t>ketidakmauan</a:t>
            </a:r>
            <a:r>
              <a:rPr lang="en-ID" sz="2800" i="1" dirty="0"/>
              <a:t> pada </a:t>
            </a:r>
            <a:r>
              <a:rPr lang="en-ID" sz="2800" i="1" dirty="0" err="1"/>
              <a:t>penegak</a:t>
            </a:r>
            <a:r>
              <a:rPr lang="en-ID" sz="2800" i="1" dirty="0"/>
              <a:t> </a:t>
            </a:r>
            <a:r>
              <a:rPr lang="en-ID" sz="2800" i="1" dirty="0" err="1"/>
              <a:t>hukum</a:t>
            </a:r>
            <a:r>
              <a:rPr lang="en-ID" sz="2800" i="1" dirty="0"/>
              <a:t>. </a:t>
            </a:r>
            <a:r>
              <a:rPr lang="en-ID" sz="2800" i="1" dirty="0" err="1"/>
              <a:t>Moralitas</a:t>
            </a:r>
            <a:r>
              <a:rPr lang="en-ID" sz="2800" i="1" dirty="0"/>
              <a:t> </a:t>
            </a:r>
            <a:r>
              <a:rPr lang="en-ID" sz="2800" i="1" dirty="0" err="1"/>
              <a:t>ini</a:t>
            </a:r>
            <a:r>
              <a:rPr lang="en-ID" sz="2800" i="1" dirty="0"/>
              <a:t> </a:t>
            </a:r>
            <a:r>
              <a:rPr lang="en-ID" sz="2800" i="1" dirty="0" err="1"/>
              <a:t>berkaitan</a:t>
            </a:r>
            <a:r>
              <a:rPr lang="en-ID" sz="2800" i="1" dirty="0"/>
              <a:t> pula </a:t>
            </a:r>
            <a:r>
              <a:rPr lang="en-ID" sz="2800" i="1" dirty="0" err="1"/>
              <a:t>dengan</a:t>
            </a:r>
            <a:r>
              <a:rPr lang="en-ID" sz="2800" i="1" dirty="0"/>
              <a:t> </a:t>
            </a:r>
            <a:r>
              <a:rPr lang="en-ID" sz="2800" i="1" dirty="0" err="1"/>
              <a:t>korupsi</a:t>
            </a:r>
            <a:r>
              <a:rPr lang="en-ID" sz="2800" i="1" dirty="0"/>
              <a:t> yang </a:t>
            </a:r>
            <a:r>
              <a:rPr lang="en-ID" sz="2800" i="1" dirty="0" err="1"/>
              <a:t>dilakukan</a:t>
            </a:r>
            <a:r>
              <a:rPr lang="en-ID" sz="2800" i="1" dirty="0"/>
              <a:t> </a:t>
            </a:r>
            <a:r>
              <a:rPr lang="en-ID" sz="2800" i="1" dirty="0" err="1"/>
              <a:t>oknum</a:t>
            </a:r>
            <a:r>
              <a:rPr lang="en-ID" sz="2800" i="1" dirty="0"/>
              <a:t> </a:t>
            </a:r>
            <a:r>
              <a:rPr lang="en-ID" sz="2800" i="1" dirty="0" err="1"/>
              <a:t>penegak</a:t>
            </a:r>
            <a:r>
              <a:rPr lang="en-ID" sz="2800" i="1" dirty="0"/>
              <a:t> </a:t>
            </a:r>
            <a:r>
              <a:rPr lang="en-ID" sz="2800" i="1" dirty="0" err="1"/>
              <a:t>hukum</a:t>
            </a:r>
            <a:r>
              <a:rPr lang="en-ID" sz="2800" i="1" dirty="0"/>
              <a:t> (judicial corruption)</a:t>
            </a:r>
          </a:p>
        </p:txBody>
      </p:sp>
    </p:spTree>
    <p:extLst>
      <p:ext uri="{BB962C8B-B14F-4D97-AF65-F5344CB8AC3E}">
        <p14:creationId xmlns:p14="http://schemas.microsoft.com/office/powerpoint/2010/main" val="523273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E689-50BD-4EA1-A641-1D31EBB8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7240"/>
          </a:xfrm>
        </p:spPr>
        <p:txBody>
          <a:bodyPr/>
          <a:lstStyle/>
          <a:p>
            <a:pPr algn="ctr"/>
            <a:r>
              <a:rPr lang="en-US" dirty="0"/>
              <a:t>PENEGAKAN HUKUM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BA72-10F8-4BE6-BC97-3BC70A6C5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3040"/>
            <a:ext cx="9601200" cy="440436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ID" dirty="0" err="1"/>
              <a:t>Penegakan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proses </a:t>
            </a:r>
            <a:r>
              <a:rPr lang="en-ID" dirty="0" err="1"/>
              <a:t>dilakukannya</a:t>
            </a:r>
            <a:r>
              <a:rPr lang="en-ID" dirty="0"/>
              <a:t> </a:t>
            </a:r>
            <a:r>
              <a:rPr lang="en-ID" dirty="0" err="1"/>
              <a:t>upaya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tegaknya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berfungsinya</a:t>
            </a:r>
            <a:r>
              <a:rPr lang="en-ID" dirty="0"/>
              <a:t> </a:t>
            </a:r>
            <a:r>
              <a:rPr lang="en-ID" dirty="0" err="1"/>
              <a:t>norma-norma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nyata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pedoman</a:t>
            </a:r>
            <a:r>
              <a:rPr lang="en-ID" dirty="0"/>
              <a:t> </a:t>
            </a:r>
            <a:r>
              <a:rPr lang="en-ID" dirty="0" err="1"/>
              <a:t>perilaku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lintas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hubungan-hubungan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kehidupan</a:t>
            </a:r>
            <a:r>
              <a:rPr lang="en-ID" dirty="0"/>
              <a:t> </a:t>
            </a:r>
            <a:r>
              <a:rPr lang="en-ID" dirty="0" err="1"/>
              <a:t>bermasyarakat</a:t>
            </a:r>
            <a:r>
              <a:rPr lang="en-ID" dirty="0"/>
              <a:t> dan </a:t>
            </a:r>
            <a:r>
              <a:rPr lang="en-ID" dirty="0" err="1"/>
              <a:t>bernegara</a:t>
            </a:r>
            <a:r>
              <a:rPr lang="en-ID" dirty="0"/>
              <a:t>. </a:t>
            </a:r>
            <a:r>
              <a:rPr lang="en-ID" dirty="0" err="1"/>
              <a:t>ditinjau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sudut</a:t>
            </a:r>
            <a:r>
              <a:rPr lang="en-ID" dirty="0"/>
              <a:t> </a:t>
            </a:r>
            <a:r>
              <a:rPr lang="en-ID" dirty="0" err="1"/>
              <a:t>subjeknya</a:t>
            </a:r>
            <a:r>
              <a:rPr lang="en-ID" dirty="0"/>
              <a:t>, </a:t>
            </a:r>
            <a:r>
              <a:rPr lang="en-ID" dirty="0" err="1"/>
              <a:t>penegakan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oleh </a:t>
            </a:r>
            <a:r>
              <a:rPr lang="en-ID" dirty="0" err="1"/>
              <a:t>subjek</a:t>
            </a:r>
            <a:r>
              <a:rPr lang="en-ID" dirty="0"/>
              <a:t> yang </a:t>
            </a:r>
            <a:r>
              <a:rPr lang="en-ID" dirty="0" err="1"/>
              <a:t>luas</a:t>
            </a:r>
            <a:r>
              <a:rPr lang="en-ID" dirty="0"/>
              <a:t> dan </a:t>
            </a:r>
            <a:r>
              <a:rPr lang="en-ID" dirty="0" err="1"/>
              <a:t>dapat</a:t>
            </a:r>
            <a:r>
              <a:rPr lang="en-ID" dirty="0"/>
              <a:t> pula </a:t>
            </a:r>
            <a:r>
              <a:rPr lang="en-ID" dirty="0" err="1"/>
              <a:t>diartikan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upaya</a:t>
            </a:r>
            <a:r>
              <a:rPr lang="en-ID" dirty="0"/>
              <a:t> </a:t>
            </a:r>
            <a:r>
              <a:rPr lang="en-ID" dirty="0" err="1"/>
              <a:t>penegakan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 oleh </a:t>
            </a:r>
            <a:r>
              <a:rPr lang="en-ID" dirty="0" err="1"/>
              <a:t>subjek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arti yang </a:t>
            </a:r>
            <a:r>
              <a:rPr lang="en-ID" dirty="0" err="1"/>
              <a:t>terbatas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sempit</a:t>
            </a:r>
            <a:r>
              <a:rPr lang="en-ID" dirty="0"/>
              <a:t>. 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ID" dirty="0" err="1"/>
              <a:t>Dalam</a:t>
            </a:r>
            <a:r>
              <a:rPr lang="en-ID" dirty="0"/>
              <a:t> arti </a:t>
            </a:r>
            <a:r>
              <a:rPr lang="en-ID" dirty="0" err="1"/>
              <a:t>luas</a:t>
            </a:r>
            <a:r>
              <a:rPr lang="en-ID" dirty="0"/>
              <a:t>, proses </a:t>
            </a:r>
            <a:r>
              <a:rPr lang="en-ID" dirty="0" err="1"/>
              <a:t>penegakan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melibatkan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subjek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. </a:t>
            </a:r>
            <a:r>
              <a:rPr lang="en-ID" dirty="0" err="1"/>
              <a:t>Dalam</a:t>
            </a:r>
            <a:r>
              <a:rPr lang="en-ID" dirty="0"/>
              <a:t> arti </a:t>
            </a:r>
            <a:r>
              <a:rPr lang="en-ID" dirty="0" err="1"/>
              <a:t>sempit</a:t>
            </a:r>
            <a:r>
              <a:rPr lang="en-ID" dirty="0"/>
              <a:t>,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segi</a:t>
            </a:r>
            <a:r>
              <a:rPr lang="en-ID" dirty="0"/>
              <a:t> </a:t>
            </a:r>
            <a:r>
              <a:rPr lang="en-ID" dirty="0" err="1"/>
              <a:t>subjeknya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</a:t>
            </a:r>
            <a:r>
              <a:rPr lang="en-ID" dirty="0" err="1"/>
              <a:t>penegakan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diartikan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upaya</a:t>
            </a:r>
            <a:r>
              <a:rPr lang="en-ID" dirty="0"/>
              <a:t> </a:t>
            </a:r>
            <a:r>
              <a:rPr lang="en-ID" dirty="0" err="1"/>
              <a:t>aparatur</a:t>
            </a:r>
            <a:r>
              <a:rPr lang="en-ID" dirty="0"/>
              <a:t> </a:t>
            </a:r>
            <a:r>
              <a:rPr lang="en-ID" dirty="0" err="1"/>
              <a:t>penegakan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menjamin</a:t>
            </a:r>
            <a:r>
              <a:rPr lang="en-ID" dirty="0"/>
              <a:t> dan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aturan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sebagaimana</a:t>
            </a:r>
            <a:r>
              <a:rPr lang="en-ID" dirty="0"/>
              <a:t> </a:t>
            </a:r>
            <a:r>
              <a:rPr lang="en-ID" dirty="0" err="1"/>
              <a:t>seharusnya</a:t>
            </a:r>
            <a:r>
              <a:rPr lang="en-ID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03EDBC-1B5E-2D4B-9C1A-6A84372F6CBC}"/>
              </a:ext>
            </a:extLst>
          </p:cNvPr>
          <p:cNvSpPr txBox="1"/>
          <p:nvPr/>
        </p:nvSpPr>
        <p:spPr>
          <a:xfrm>
            <a:off x="7858486" y="5987534"/>
            <a:ext cx="311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prof. Dr. </a:t>
            </a:r>
            <a:r>
              <a:rPr lang="en-US" dirty="0" err="1">
                <a:solidFill>
                  <a:schemeClr val="tx2"/>
                </a:solidFill>
              </a:rPr>
              <a:t>Jimly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Asshiddiqie</a:t>
            </a:r>
            <a:r>
              <a:rPr lang="en-US" dirty="0">
                <a:solidFill>
                  <a:schemeClr val="tx2"/>
                </a:solidFill>
              </a:rPr>
              <a:t>, SH.</a:t>
            </a:r>
          </a:p>
        </p:txBody>
      </p:sp>
    </p:spTree>
    <p:extLst>
      <p:ext uri="{BB962C8B-B14F-4D97-AF65-F5344CB8AC3E}">
        <p14:creationId xmlns:p14="http://schemas.microsoft.com/office/powerpoint/2010/main" val="3930145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534F99-B278-3B4D-BFE2-4AB2A2D9B1BB}"/>
              </a:ext>
            </a:extLst>
          </p:cNvPr>
          <p:cNvSpPr/>
          <p:nvPr/>
        </p:nvSpPr>
        <p:spPr>
          <a:xfrm>
            <a:off x="1569720" y="335280"/>
            <a:ext cx="10104120" cy="176784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E N E G A K </a:t>
            </a: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 U K U M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976EFB5-1DAD-354B-B82F-7BD7BFD2B9FD}"/>
              </a:ext>
            </a:extLst>
          </p:cNvPr>
          <p:cNvSpPr/>
          <p:nvPr/>
        </p:nvSpPr>
        <p:spPr>
          <a:xfrm>
            <a:off x="1569720" y="2461260"/>
            <a:ext cx="1010412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POLISI : PENYELIDIKAN DAN PENYIDIKAN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AE179B-E369-E644-B1CC-F2DA1EA418FA}"/>
              </a:ext>
            </a:extLst>
          </p:cNvPr>
          <p:cNvSpPr/>
          <p:nvPr/>
        </p:nvSpPr>
        <p:spPr>
          <a:xfrm>
            <a:off x="1569720" y="3368040"/>
            <a:ext cx="1010412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JAKSA : PENUNTUTAN 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39802C-BE2B-1D44-9D61-DC9C5421B44A}"/>
              </a:ext>
            </a:extLst>
          </p:cNvPr>
          <p:cNvSpPr/>
          <p:nvPr/>
        </p:nvSpPr>
        <p:spPr>
          <a:xfrm>
            <a:off x="1569720" y="4328160"/>
            <a:ext cx="1010412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ADVOKAT : PEMBERI BANTUAN HUKUM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C7C2EA0-4FCB-5E40-8F92-12C14B4E2B85}"/>
              </a:ext>
            </a:extLst>
          </p:cNvPr>
          <p:cNvSpPr/>
          <p:nvPr/>
        </p:nvSpPr>
        <p:spPr>
          <a:xfrm>
            <a:off x="1569720" y="5288280"/>
            <a:ext cx="1010412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HAKIM : MEMERIKSA, MENGADILI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2D51EC-3F0C-1C47-BE25-917D59D2AC19}"/>
              </a:ext>
            </a:extLst>
          </p:cNvPr>
          <p:cNvSpPr txBox="1"/>
          <p:nvPr/>
        </p:nvSpPr>
        <p:spPr>
          <a:xfrm>
            <a:off x="4678680" y="6245721"/>
            <a:ext cx="388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UU No. 48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Tahun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2009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tentang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Kekuasaan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Kehakiman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867DB979-BD38-B54D-AF69-A0337BA87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416" y="6418990"/>
            <a:ext cx="2751827" cy="413062"/>
          </a:xfrm>
        </p:spPr>
      </p:pic>
    </p:spTree>
    <p:extLst>
      <p:ext uri="{BB962C8B-B14F-4D97-AF65-F5344CB8AC3E}">
        <p14:creationId xmlns:p14="http://schemas.microsoft.com/office/powerpoint/2010/main" val="2342335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B5F2837-1C0F-6C4D-9C0B-F8EEF9E2554D}"/>
              </a:ext>
            </a:extLst>
          </p:cNvPr>
          <p:cNvSpPr/>
          <p:nvPr/>
        </p:nvSpPr>
        <p:spPr>
          <a:xfrm>
            <a:off x="1569720" y="335280"/>
            <a:ext cx="10104120" cy="176784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R O B L E M A T I K A </a:t>
            </a: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 U K U M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B44E492-0742-7E45-8031-A923817AEEB1}"/>
              </a:ext>
            </a:extLst>
          </p:cNvPr>
          <p:cNvSpPr/>
          <p:nvPr/>
        </p:nvSpPr>
        <p:spPr>
          <a:xfrm>
            <a:off x="1569720" y="2423160"/>
            <a:ext cx="1010412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sistem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peradilannya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565CC10-29C4-3E42-B74B-6663EAA7B7FE}"/>
              </a:ext>
            </a:extLst>
          </p:cNvPr>
          <p:cNvSpPr/>
          <p:nvPr/>
        </p:nvSpPr>
        <p:spPr>
          <a:xfrm>
            <a:off x="1569720" y="3124199"/>
            <a:ext cx="1010412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perangkat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hukumnya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24301E7-8330-4940-B5DB-27DD7BE5D66D}"/>
              </a:ext>
            </a:extLst>
          </p:cNvPr>
          <p:cNvSpPr/>
          <p:nvPr/>
        </p:nvSpPr>
        <p:spPr>
          <a:xfrm>
            <a:off x="1569720" y="3825240"/>
            <a:ext cx="1010412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penegakan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hukum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E685DC9-73A2-8248-98CE-DC216D7EDF11}"/>
              </a:ext>
            </a:extLst>
          </p:cNvPr>
          <p:cNvSpPr/>
          <p:nvPr/>
        </p:nvSpPr>
        <p:spPr>
          <a:xfrm>
            <a:off x="1569720" y="4526280"/>
            <a:ext cx="1010412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intervensi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D545D98-7FED-1F4D-9D86-8BFEEAC80358}"/>
              </a:ext>
            </a:extLst>
          </p:cNvPr>
          <p:cNvSpPr/>
          <p:nvPr/>
        </p:nvSpPr>
        <p:spPr>
          <a:xfrm>
            <a:off x="1569720" y="5227320"/>
            <a:ext cx="1010412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perlindungan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hukum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CBBB384-D8B7-1B4F-9025-F2F4CF34F72D}"/>
              </a:ext>
            </a:extLst>
          </p:cNvPr>
          <p:cNvSpPr/>
          <p:nvPr/>
        </p:nvSpPr>
        <p:spPr>
          <a:xfrm>
            <a:off x="1569720" y="5928360"/>
            <a:ext cx="1010412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faktor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ekonomi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5B420-9380-DD9E-1729-84F1F4C5C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8897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54E08B01-5FCD-447F-AAAD-9F1BD1F9D6A7}"/>
              </a:ext>
            </a:extLst>
          </p:cNvPr>
          <p:cNvSpPr/>
          <p:nvPr/>
        </p:nvSpPr>
        <p:spPr>
          <a:xfrm>
            <a:off x="2625434" y="1267689"/>
            <a:ext cx="7581901" cy="3252355"/>
          </a:xfrm>
          <a:prstGeom prst="wedgeRoundRectCallou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D" sz="2400" b="1" i="1" dirty="0">
                <a:solidFill>
                  <a:schemeClr val="tx2"/>
                </a:solidFill>
              </a:rPr>
              <a:t>“</a:t>
            </a:r>
            <a:r>
              <a:rPr lang="en-ID" sz="2400" b="1" i="1" dirty="0" err="1">
                <a:solidFill>
                  <a:schemeClr val="tx2"/>
                </a:solidFill>
              </a:rPr>
              <a:t>Produk</a:t>
            </a:r>
            <a:r>
              <a:rPr lang="en-ID" sz="2400" b="1" i="1" dirty="0">
                <a:solidFill>
                  <a:schemeClr val="tx2"/>
                </a:solidFill>
              </a:rPr>
              <a:t> Hukum </a:t>
            </a:r>
            <a:r>
              <a:rPr lang="en-ID" sz="2400" b="1" i="1" dirty="0" err="1">
                <a:solidFill>
                  <a:schemeClr val="tx2"/>
                </a:solidFill>
              </a:rPr>
              <a:t>suatu</a:t>
            </a:r>
            <a:r>
              <a:rPr lang="en-ID" sz="2400" b="1" i="1" dirty="0">
                <a:solidFill>
                  <a:schemeClr val="tx2"/>
                </a:solidFill>
              </a:rPr>
              <a:t> Negara </a:t>
            </a:r>
            <a:r>
              <a:rPr lang="en-ID" sz="2400" b="1" i="1" dirty="0" err="1">
                <a:solidFill>
                  <a:schemeClr val="tx2"/>
                </a:solidFill>
              </a:rPr>
              <a:t>dapat</a:t>
            </a:r>
            <a:r>
              <a:rPr lang="en-ID" sz="2400" b="1" i="1" dirty="0">
                <a:solidFill>
                  <a:schemeClr val="tx2"/>
                </a:solidFill>
              </a:rPr>
              <a:t> </a:t>
            </a:r>
            <a:r>
              <a:rPr lang="en-ID" sz="2400" b="1" i="1" dirty="0" err="1">
                <a:solidFill>
                  <a:schemeClr val="tx2"/>
                </a:solidFill>
              </a:rPr>
              <a:t>dilihat</a:t>
            </a:r>
            <a:r>
              <a:rPr lang="en-ID" sz="2400" b="1" i="1" dirty="0">
                <a:solidFill>
                  <a:schemeClr val="tx2"/>
                </a:solidFill>
              </a:rPr>
              <a:t> </a:t>
            </a:r>
            <a:r>
              <a:rPr lang="en-ID" sz="2400" b="1" i="1" dirty="0" err="1">
                <a:solidFill>
                  <a:schemeClr val="tx2"/>
                </a:solidFill>
              </a:rPr>
              <a:t>dari</a:t>
            </a:r>
            <a:r>
              <a:rPr lang="en-ID" sz="2400" b="1" i="1" dirty="0">
                <a:solidFill>
                  <a:schemeClr val="tx2"/>
                </a:solidFill>
              </a:rPr>
              <a:t> </a:t>
            </a:r>
            <a:r>
              <a:rPr lang="en-ID" sz="2400" b="1" i="1" dirty="0" err="1">
                <a:solidFill>
                  <a:schemeClr val="tx2"/>
                </a:solidFill>
              </a:rPr>
              <a:t>nilai</a:t>
            </a:r>
            <a:r>
              <a:rPr lang="en-ID" sz="2400" b="1" i="1" dirty="0">
                <a:solidFill>
                  <a:schemeClr val="tx2"/>
                </a:solidFill>
              </a:rPr>
              <a:t> -</a:t>
            </a:r>
            <a:r>
              <a:rPr lang="en-ID" sz="2400" b="1" i="1" dirty="0" err="1">
                <a:solidFill>
                  <a:schemeClr val="tx2"/>
                </a:solidFill>
              </a:rPr>
              <a:t>nilai</a:t>
            </a:r>
            <a:r>
              <a:rPr lang="en-ID" sz="2400" b="1" i="1" dirty="0">
                <a:solidFill>
                  <a:schemeClr val="tx2"/>
                </a:solidFill>
              </a:rPr>
              <a:t> yang </a:t>
            </a:r>
            <a:r>
              <a:rPr lang="en-ID" sz="2400" b="1" i="1" dirty="0" err="1">
                <a:solidFill>
                  <a:schemeClr val="tx2"/>
                </a:solidFill>
              </a:rPr>
              <a:t>ada</a:t>
            </a:r>
            <a:r>
              <a:rPr lang="en-ID" sz="2400" b="1" i="1" dirty="0">
                <a:solidFill>
                  <a:schemeClr val="tx2"/>
                </a:solidFill>
              </a:rPr>
              <a:t> </a:t>
            </a:r>
            <a:r>
              <a:rPr lang="en-ID" sz="2400" b="1" i="1" dirty="0" err="1">
                <a:solidFill>
                  <a:schemeClr val="tx2"/>
                </a:solidFill>
              </a:rPr>
              <a:t>dalam</a:t>
            </a:r>
            <a:r>
              <a:rPr lang="en-ID" sz="2400" b="1" i="1" dirty="0">
                <a:solidFill>
                  <a:schemeClr val="tx2"/>
                </a:solidFill>
              </a:rPr>
              <a:t> </a:t>
            </a:r>
            <a:r>
              <a:rPr lang="en-ID" sz="2400" b="1" i="1" dirty="0" err="1">
                <a:solidFill>
                  <a:schemeClr val="tx2"/>
                </a:solidFill>
              </a:rPr>
              <a:t>masyarakat</a:t>
            </a:r>
            <a:r>
              <a:rPr lang="en-ID" sz="2400" b="1" i="1" dirty="0">
                <a:solidFill>
                  <a:schemeClr val="tx2"/>
                </a:solidFill>
              </a:rPr>
              <a:t> </a:t>
            </a:r>
            <a:r>
              <a:rPr lang="en-ID" sz="2400" b="1" i="1" dirty="0" err="1">
                <a:solidFill>
                  <a:schemeClr val="tx2"/>
                </a:solidFill>
              </a:rPr>
              <a:t>sebab</a:t>
            </a:r>
            <a:r>
              <a:rPr lang="en-ID" sz="2400" b="1" i="1" dirty="0">
                <a:solidFill>
                  <a:schemeClr val="tx2"/>
                </a:solidFill>
              </a:rPr>
              <a:t> Hukum yang </a:t>
            </a:r>
            <a:r>
              <a:rPr lang="en-ID" sz="2400" b="1" i="1" dirty="0" err="1">
                <a:solidFill>
                  <a:schemeClr val="tx2"/>
                </a:solidFill>
              </a:rPr>
              <a:t>ada</a:t>
            </a:r>
            <a:r>
              <a:rPr lang="en-ID" sz="2400" b="1" i="1" dirty="0">
                <a:solidFill>
                  <a:schemeClr val="tx2"/>
                </a:solidFill>
              </a:rPr>
              <a:t> </a:t>
            </a:r>
            <a:r>
              <a:rPr lang="en-ID" sz="2400" b="1" i="1" dirty="0" err="1">
                <a:solidFill>
                  <a:schemeClr val="tx2"/>
                </a:solidFill>
              </a:rPr>
              <a:t>merupakan</a:t>
            </a:r>
            <a:r>
              <a:rPr lang="en-ID" sz="2400" b="1" i="1" dirty="0">
                <a:solidFill>
                  <a:schemeClr val="tx2"/>
                </a:solidFill>
              </a:rPr>
              <a:t> </a:t>
            </a:r>
            <a:r>
              <a:rPr lang="en-ID" sz="2400" b="1" i="1" dirty="0" err="1">
                <a:solidFill>
                  <a:schemeClr val="tx2"/>
                </a:solidFill>
              </a:rPr>
              <a:t>cerminan</a:t>
            </a:r>
            <a:r>
              <a:rPr lang="en-ID" sz="2400" b="1" i="1" dirty="0">
                <a:solidFill>
                  <a:schemeClr val="tx2"/>
                </a:solidFill>
              </a:rPr>
              <a:t> </a:t>
            </a:r>
            <a:r>
              <a:rPr lang="en-ID" sz="2400" b="1" i="1" dirty="0" err="1">
                <a:solidFill>
                  <a:schemeClr val="tx2"/>
                </a:solidFill>
              </a:rPr>
              <a:t>nilai</a:t>
            </a:r>
            <a:r>
              <a:rPr lang="en-ID" sz="2400" b="1" i="1" dirty="0">
                <a:solidFill>
                  <a:schemeClr val="tx2"/>
                </a:solidFill>
              </a:rPr>
              <a:t> </a:t>
            </a:r>
            <a:r>
              <a:rPr lang="en-ID" sz="2400" b="1" i="1" dirty="0" err="1">
                <a:solidFill>
                  <a:schemeClr val="tx2"/>
                </a:solidFill>
              </a:rPr>
              <a:t>dari</a:t>
            </a:r>
            <a:r>
              <a:rPr lang="en-ID" sz="2400" b="1" i="1" dirty="0">
                <a:solidFill>
                  <a:schemeClr val="tx2"/>
                </a:solidFill>
              </a:rPr>
              <a:t> </a:t>
            </a:r>
            <a:r>
              <a:rPr lang="en-ID" sz="2400" b="1" i="1" dirty="0" err="1">
                <a:solidFill>
                  <a:schemeClr val="tx2"/>
                </a:solidFill>
              </a:rPr>
              <a:t>suatu</a:t>
            </a:r>
            <a:r>
              <a:rPr lang="en-ID" sz="2400" b="1" i="1" dirty="0">
                <a:solidFill>
                  <a:schemeClr val="tx2"/>
                </a:solidFill>
              </a:rPr>
              <a:t> Masyarakat” </a:t>
            </a:r>
          </a:p>
          <a:p>
            <a:pPr algn="ctr">
              <a:lnSpc>
                <a:spcPct val="150000"/>
              </a:lnSpc>
            </a:pPr>
            <a:r>
              <a:rPr lang="en-ID" b="1" i="1" dirty="0">
                <a:solidFill>
                  <a:schemeClr val="tx2"/>
                </a:solidFill>
              </a:rPr>
              <a:t>-</a:t>
            </a:r>
            <a:r>
              <a:rPr lang="en-ID" dirty="0">
                <a:solidFill>
                  <a:schemeClr val="tx2"/>
                </a:solidFill>
              </a:rPr>
              <a:t>- </a:t>
            </a:r>
            <a:r>
              <a:rPr lang="en-US" dirty="0">
                <a:solidFill>
                  <a:schemeClr val="tx2"/>
                </a:solidFill>
              </a:rPr>
              <a:t>Ahmad Riyadh U.B., S.H., </a:t>
            </a:r>
            <a:r>
              <a:rPr lang="en-US" dirty="0" err="1">
                <a:solidFill>
                  <a:schemeClr val="tx2"/>
                </a:solidFill>
              </a:rPr>
              <a:t>M.Si</a:t>
            </a:r>
            <a:r>
              <a:rPr lang="en-US" dirty="0">
                <a:solidFill>
                  <a:schemeClr val="tx2"/>
                </a:solidFill>
              </a:rPr>
              <a:t>., Ph.D.</a:t>
            </a:r>
            <a:r>
              <a:rPr lang="en-ID" dirty="0">
                <a:solidFill>
                  <a:schemeClr val="tx2"/>
                </a:solidFill>
              </a:rPr>
              <a:t>  - </a:t>
            </a:r>
            <a:r>
              <a:rPr lang="en-ID" b="1" i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485DD-8854-1DB1-3E3D-A141D8CBA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106" y="71717"/>
            <a:ext cx="11456893" cy="6929717"/>
          </a:xfrm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48927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38393-8157-1A4C-94E2-FC366C336616}"/>
              </a:ext>
            </a:extLst>
          </p:cNvPr>
          <p:cNvSpPr txBox="1"/>
          <p:nvPr/>
        </p:nvSpPr>
        <p:spPr>
          <a:xfrm>
            <a:off x="905035" y="6476419"/>
            <a:ext cx="5026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worldjusticeproject.org</a:t>
            </a:r>
            <a:r>
              <a:rPr lang="en-US" sz="1000" dirty="0"/>
              <a:t>/sites/default/files/documents/RuleofLawIndex2014.pdf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234D3F8-8F2F-F045-89BB-24117B4EC4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416" y="6418990"/>
            <a:ext cx="2751827" cy="413062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04FAF2D-B46E-9F47-A548-F4495B630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25" b="1625"/>
          <a:stretch/>
        </p:blipFill>
        <p:spPr>
          <a:xfrm>
            <a:off x="905035" y="760200"/>
            <a:ext cx="10104120" cy="5708045"/>
          </a:xfr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CE68EFF-92BC-E940-AA0A-386641AB2A36}"/>
              </a:ext>
            </a:extLst>
          </p:cNvPr>
          <p:cNvSpPr/>
          <p:nvPr/>
        </p:nvSpPr>
        <p:spPr>
          <a:xfrm>
            <a:off x="905035" y="135360"/>
            <a:ext cx="1010412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2400" b="1" dirty="0">
                <a:solidFill>
                  <a:schemeClr val="bg2">
                    <a:lumMod val="25000"/>
                  </a:schemeClr>
                </a:solidFill>
              </a:rPr>
              <a:t>RULE OF LAW INDEX 2014 (INDONESIA) </a:t>
            </a:r>
          </a:p>
        </p:txBody>
      </p:sp>
    </p:spTree>
    <p:extLst>
      <p:ext uri="{BB962C8B-B14F-4D97-AF65-F5344CB8AC3E}">
        <p14:creationId xmlns:p14="http://schemas.microsoft.com/office/powerpoint/2010/main" val="421727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C77763B-F62C-A749-928F-249D1AA615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47" b="2547"/>
          <a:stretch/>
        </p:blipFill>
        <p:spPr>
          <a:xfrm>
            <a:off x="905035" y="684000"/>
            <a:ext cx="9541545" cy="5897880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722A511-D0F3-B84B-B862-8728421B2855}"/>
              </a:ext>
            </a:extLst>
          </p:cNvPr>
          <p:cNvSpPr/>
          <p:nvPr/>
        </p:nvSpPr>
        <p:spPr>
          <a:xfrm>
            <a:off x="905035" y="135360"/>
            <a:ext cx="1010412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2400" b="1" dirty="0">
                <a:solidFill>
                  <a:schemeClr val="bg2">
                    <a:lumMod val="25000"/>
                  </a:schemeClr>
                </a:solidFill>
              </a:rPr>
              <a:t>RULE OF LAW INDEX 2020 (INDONESIA) </a:t>
            </a:r>
          </a:p>
        </p:txBody>
      </p:sp>
    </p:spTree>
    <p:extLst>
      <p:ext uri="{BB962C8B-B14F-4D97-AF65-F5344CB8AC3E}">
        <p14:creationId xmlns:p14="http://schemas.microsoft.com/office/powerpoint/2010/main" val="3136873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F576-4561-4B3F-0F2C-BA41DA9B5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82" y="685800"/>
            <a:ext cx="11170024" cy="537954"/>
          </a:xfrm>
        </p:spPr>
        <p:txBody>
          <a:bodyPr>
            <a:normAutofit/>
          </a:bodyPr>
          <a:lstStyle/>
          <a:p>
            <a:pPr algn="ctr"/>
            <a:r>
              <a:rPr lang="en-US" sz="2400" b="1" i="1" dirty="0"/>
              <a:t>   APA YANG TERJADI PENEGAKAN HUKUM “LEMBAGA PERADILAN “</a:t>
            </a:r>
            <a:endParaRPr lang="en-ID" sz="24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F4DC6-9F35-B058-3832-68356EBBF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66408"/>
            <a:ext cx="9601200" cy="4578580"/>
          </a:xfrm>
        </p:spPr>
        <p:txBody>
          <a:bodyPr/>
          <a:lstStyle/>
          <a:p>
            <a:r>
              <a:rPr lang="en-ID" dirty="0" err="1"/>
              <a:t>Dugaan</a:t>
            </a:r>
            <a:r>
              <a:rPr lang="en-ID" dirty="0"/>
              <a:t> </a:t>
            </a:r>
            <a:r>
              <a:rPr lang="en-ID" dirty="0" err="1"/>
              <a:t>suap</a:t>
            </a:r>
            <a:r>
              <a:rPr lang="en-ID" dirty="0"/>
              <a:t> hakim agung: </a:t>
            </a:r>
            <a:r>
              <a:rPr lang="en-ID" dirty="0" err="1"/>
              <a:t>Persidangan</a:t>
            </a:r>
            <a:r>
              <a:rPr lang="en-ID" dirty="0"/>
              <a:t> MA yang </a:t>
            </a:r>
            <a:r>
              <a:rPr lang="en-ID" dirty="0" err="1"/>
              <a:t>tertutup</a:t>
            </a:r>
            <a:r>
              <a:rPr lang="en-ID" dirty="0"/>
              <a:t> '</a:t>
            </a: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celah</a:t>
            </a:r>
            <a:r>
              <a:rPr lang="en-ID" dirty="0"/>
              <a:t> </a:t>
            </a:r>
            <a:r>
              <a:rPr lang="en-ID" dirty="0" err="1"/>
              <a:t>permainan</a:t>
            </a:r>
            <a:r>
              <a:rPr lang="en-ID" dirty="0"/>
              <a:t> </a:t>
            </a:r>
            <a:r>
              <a:rPr lang="en-ID" dirty="0" err="1"/>
              <a:t>perkara</a:t>
            </a:r>
            <a:r>
              <a:rPr lang="en-ID" dirty="0"/>
              <a:t>', KPK </a:t>
            </a:r>
            <a:r>
              <a:rPr lang="en-ID" dirty="0" err="1"/>
              <a:t>diminta</a:t>
            </a:r>
            <a:r>
              <a:rPr lang="en-ID" dirty="0"/>
              <a:t> </a:t>
            </a:r>
            <a:r>
              <a:rPr lang="en-ID" dirty="0" err="1"/>
              <a:t>usut</a:t>
            </a:r>
            <a:r>
              <a:rPr lang="en-ID" dirty="0"/>
              <a:t> </a:t>
            </a:r>
            <a:r>
              <a:rPr lang="en-ID" dirty="0" err="1"/>
              <a:t>potensi</a:t>
            </a:r>
            <a:r>
              <a:rPr lang="en-ID" dirty="0"/>
              <a:t> </a:t>
            </a:r>
            <a:r>
              <a:rPr lang="en-ID" dirty="0" err="1"/>
              <a:t>keterlibatan</a:t>
            </a:r>
            <a:r>
              <a:rPr lang="en-ID" dirty="0"/>
              <a:t> hakim lain</a:t>
            </a: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DFB9E-8EC0-B180-830E-2740D314C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82" y="1990165"/>
            <a:ext cx="11349318" cy="23846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A2DDC3-22E7-B286-CB7B-4386355B8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29" y="5479676"/>
            <a:ext cx="11349318" cy="17727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920B8B-5D41-EE85-4BCD-3B12E352EC67}"/>
              </a:ext>
            </a:extLst>
          </p:cNvPr>
          <p:cNvSpPr txBox="1"/>
          <p:nvPr/>
        </p:nvSpPr>
        <p:spPr>
          <a:xfrm>
            <a:off x="842682" y="2851699"/>
            <a:ext cx="1146585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r,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pPr algn="ctr"/>
            <a:r>
              <a:rPr lang="en-ID" b="1" i="1" dirty="0" err="1"/>
              <a:t>Rektor</a:t>
            </a:r>
            <a:r>
              <a:rPr lang="en-ID" b="1" i="1" dirty="0"/>
              <a:t> Universitas </a:t>
            </a:r>
            <a:r>
              <a:rPr lang="en-ID" b="1" i="1" dirty="0" err="1"/>
              <a:t>Udayana</a:t>
            </a:r>
            <a:r>
              <a:rPr lang="en-ID" b="1" i="1" dirty="0"/>
              <a:t> Bali, </a:t>
            </a:r>
            <a:r>
              <a:rPr lang="en-ID" b="1" i="1" dirty="0" err="1"/>
              <a:t>Profesor</a:t>
            </a:r>
            <a:r>
              <a:rPr lang="en-ID" b="1" i="1" dirty="0"/>
              <a:t> I Nyoman </a:t>
            </a:r>
            <a:r>
              <a:rPr lang="en-ID" b="1" i="1" dirty="0" err="1"/>
              <a:t>Gde</a:t>
            </a:r>
            <a:r>
              <a:rPr lang="en-ID" b="1" i="1" dirty="0"/>
              <a:t> Antara, </a:t>
            </a:r>
            <a:r>
              <a:rPr lang="en-ID" b="1" i="1" dirty="0" err="1"/>
              <a:t>usai</a:t>
            </a:r>
            <a:r>
              <a:rPr lang="en-ID" b="1" i="1" dirty="0"/>
              <a:t> </a:t>
            </a:r>
            <a:r>
              <a:rPr lang="en-ID" b="1" i="1" dirty="0" err="1"/>
              <a:t>keluar</a:t>
            </a:r>
            <a:r>
              <a:rPr lang="en-ID" b="1" i="1" dirty="0"/>
              <a:t> </a:t>
            </a:r>
            <a:r>
              <a:rPr lang="en-ID" b="1" i="1" dirty="0" err="1"/>
              <a:t>dari</a:t>
            </a:r>
            <a:r>
              <a:rPr lang="en-ID" b="1" i="1" dirty="0"/>
              <a:t> </a:t>
            </a:r>
            <a:r>
              <a:rPr lang="en-ID" b="1" i="1" dirty="0" err="1"/>
              <a:t>ruangan</a:t>
            </a:r>
            <a:r>
              <a:rPr lang="en-ID" b="1" i="1" dirty="0"/>
              <a:t> </a:t>
            </a:r>
            <a:r>
              <a:rPr lang="en-ID" b="1" i="1" dirty="0" err="1"/>
              <a:t>penyidik</a:t>
            </a:r>
            <a:r>
              <a:rPr lang="en-ID" b="1" i="1" dirty="0"/>
              <a:t> </a:t>
            </a:r>
            <a:r>
              <a:rPr lang="en-ID" b="1" i="1" dirty="0" err="1"/>
              <a:t>Pidana</a:t>
            </a:r>
            <a:r>
              <a:rPr lang="en-ID" b="1" i="1" dirty="0"/>
              <a:t> </a:t>
            </a:r>
            <a:r>
              <a:rPr lang="en-ID" b="1" i="1" dirty="0" err="1"/>
              <a:t>Khusus</a:t>
            </a:r>
            <a:r>
              <a:rPr lang="en-ID" b="1" i="1" dirty="0"/>
              <a:t> </a:t>
            </a:r>
            <a:r>
              <a:rPr lang="en-ID" b="1" i="1" dirty="0" err="1"/>
              <a:t>Kejati</a:t>
            </a:r>
            <a:r>
              <a:rPr lang="en-ID" b="1" i="1" dirty="0"/>
              <a:t> Bali, di Denpasar, </a:t>
            </a:r>
            <a:r>
              <a:rPr lang="en-ID" b="1" i="1" dirty="0" err="1"/>
              <a:t>Senin</a:t>
            </a:r>
            <a:r>
              <a:rPr lang="en-ID" b="1" i="1" dirty="0"/>
              <a:t> (13/03)</a:t>
            </a:r>
          </a:p>
        </p:txBody>
      </p:sp>
    </p:spTree>
    <p:extLst>
      <p:ext uri="{BB962C8B-B14F-4D97-AF65-F5344CB8AC3E}">
        <p14:creationId xmlns:p14="http://schemas.microsoft.com/office/powerpoint/2010/main" val="2814363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50D0-3F46-744E-84A0-4E786CAD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Problematika</a:t>
            </a:r>
            <a:r>
              <a:rPr lang="en-US" b="1" dirty="0"/>
              <a:t> </a:t>
            </a:r>
            <a:r>
              <a:rPr lang="en-US" b="1" dirty="0" err="1"/>
              <a:t>Penegakan</a:t>
            </a:r>
            <a:r>
              <a:rPr lang="en-US" b="1" dirty="0"/>
              <a:t> Hukum di Indonesia dan </a:t>
            </a:r>
            <a:r>
              <a:rPr lang="en-US" b="1" dirty="0" err="1"/>
              <a:t>Solusinya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93F21-8488-4641-B4CE-B05F21024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10432473" cy="4447309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dirty="0"/>
              <a:t>Hukum di </a:t>
            </a:r>
            <a:r>
              <a:rPr lang="en-US" dirty="0" err="1"/>
              <a:t>suatu</a:t>
            </a:r>
            <a:r>
              <a:rPr lang="en-US" dirty="0"/>
              <a:t> negara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pencerminan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di negara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dan </a:t>
            </a:r>
            <a:r>
              <a:rPr lang="en-US" dirty="0" err="1"/>
              <a:t>penegakan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tatanan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dan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.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penegakan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di Indonesia </a:t>
            </a:r>
            <a:r>
              <a:rPr lang="en-US" dirty="0" err="1"/>
              <a:t>terletak</a:t>
            </a:r>
            <a:r>
              <a:rPr lang="en-US" dirty="0"/>
              <a:t> pada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yang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(</a:t>
            </a:r>
            <a:r>
              <a:rPr lang="en-US" dirty="0" err="1"/>
              <a:t>penegak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).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bagaimanapun</a:t>
            </a:r>
            <a:r>
              <a:rPr lang="en-US" dirty="0"/>
              <a:t> </a:t>
            </a:r>
            <a:r>
              <a:rPr lang="en-US" dirty="0" err="1"/>
              <a:t>bagusnya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disertai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Penegak</a:t>
            </a:r>
            <a:r>
              <a:rPr lang="en-US" dirty="0"/>
              <a:t> Hukum yang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penerapannya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kacau</a:t>
            </a:r>
            <a:r>
              <a:rPr lang="en-US" dirty="0"/>
              <a:t> dan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penyelewengan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kekeliruan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kekeliruan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penafsiran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pelaksanaannya</a:t>
            </a:r>
            <a:r>
              <a:rPr lang="en-US" dirty="0"/>
              <a:t>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dugaan</a:t>
            </a:r>
            <a:r>
              <a:rPr lang="en-US" dirty="0"/>
              <a:t>  </a:t>
            </a:r>
            <a:r>
              <a:rPr lang="en-US" dirty="0" err="1"/>
              <a:t>penegakan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“</a:t>
            </a:r>
            <a:r>
              <a:rPr lang="en-US" dirty="0" err="1"/>
              <a:t>tebang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” </a:t>
            </a:r>
            <a:r>
              <a:rPr lang="en-US" dirty="0" err="1"/>
              <a:t>atau</a:t>
            </a:r>
            <a:r>
              <a:rPr lang="en-US" dirty="0"/>
              <a:t> ”</a:t>
            </a:r>
            <a:r>
              <a:rPr lang="en-US" dirty="0" err="1"/>
              <a:t>tumpul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dan </a:t>
            </a:r>
            <a:r>
              <a:rPr lang="en-US" dirty="0" err="1"/>
              <a:t>tajam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”.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pelanggaran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oleh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bersebrangan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memegang</a:t>
            </a:r>
            <a:r>
              <a:rPr lang="en-US" dirty="0"/>
              <a:t> </a:t>
            </a:r>
            <a:r>
              <a:rPr lang="en-US" dirty="0" err="1"/>
              <a:t>kekuasaan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segera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penegakan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pelakunya</a:t>
            </a:r>
            <a:r>
              <a:rPr lang="en-US" dirty="0"/>
              <a:t>, </a:t>
            </a:r>
            <a:r>
              <a:rPr lang="en-US" dirty="0" err="1"/>
              <a:t>sebaliknya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pelakunya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memegang</a:t>
            </a:r>
            <a:r>
              <a:rPr lang="en-US" dirty="0"/>
              <a:t> </a:t>
            </a:r>
            <a:r>
              <a:rPr lang="en-US" dirty="0" err="1"/>
              <a:t>kekuasaan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dekat</a:t>
            </a:r>
            <a:r>
              <a:rPr lang="en-US" dirty="0"/>
              <a:t> </a:t>
            </a:r>
            <a:r>
              <a:rPr lang="en-US" dirty="0" err="1"/>
              <a:t>dengannya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penegakan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.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2AF5638-1886-5B4A-AB3A-7CFDB12339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416" y="6418990"/>
            <a:ext cx="2751827" cy="4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7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FB65-38C5-DA44-A2D4-A504544F3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9400"/>
            <a:ext cx="9601200" cy="1275080"/>
          </a:xfrm>
        </p:spPr>
        <p:txBody>
          <a:bodyPr>
            <a:normAutofit fontScale="90000"/>
          </a:bodyPr>
          <a:lstStyle/>
          <a:p>
            <a:r>
              <a:rPr lang="id-ID" dirty="0"/>
              <a:t>Alternatif Solusi Atas </a:t>
            </a:r>
            <a:r>
              <a:rPr lang="id-ID" dirty="0" err="1"/>
              <a:t>Problematika</a:t>
            </a:r>
            <a:r>
              <a:rPr lang="id-ID" dirty="0"/>
              <a:t> Penegakan Hukum di Indonesia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A5EFC-9FE1-884B-B925-1AA7470DE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7800"/>
            <a:ext cx="9601200" cy="441960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dirty="0" err="1"/>
              <a:t>Menurut</a:t>
            </a:r>
            <a:r>
              <a:rPr lang="en-US" dirty="0"/>
              <a:t> : </a:t>
            </a:r>
          </a:p>
          <a:p>
            <a:pPr algn="just">
              <a:lnSpc>
                <a:spcPct val="110000"/>
              </a:lnSpc>
              <a:buFontTx/>
              <a:buChar char="-"/>
            </a:pPr>
            <a:r>
              <a:rPr lang="en-US" dirty="0" err="1"/>
              <a:t>Pasal</a:t>
            </a:r>
            <a:r>
              <a:rPr lang="en-US" dirty="0"/>
              <a:t> 8 </a:t>
            </a:r>
            <a:r>
              <a:rPr lang="en-US" dirty="0" err="1"/>
              <a:t>ayat</a:t>
            </a:r>
            <a:r>
              <a:rPr lang="en-US" dirty="0"/>
              <a:t> (1) </a:t>
            </a:r>
            <a:r>
              <a:rPr lang="en-US" dirty="0" err="1"/>
              <a:t>Undang-Undang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. 14 </a:t>
            </a:r>
            <a:r>
              <a:rPr lang="en-US" dirty="0" err="1"/>
              <a:t>Tahun</a:t>
            </a:r>
            <a:r>
              <a:rPr lang="en-US" dirty="0"/>
              <a:t> 1985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Mahkamah</a:t>
            </a:r>
            <a:r>
              <a:rPr lang="en-US" dirty="0"/>
              <a:t> Agung RI </a:t>
            </a:r>
            <a:r>
              <a:rPr lang="en-US" dirty="0" err="1"/>
              <a:t>sebagaimana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dan </a:t>
            </a:r>
            <a:r>
              <a:rPr lang="en-US" dirty="0" err="1"/>
              <a:t>ditambah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UU RI </a:t>
            </a:r>
            <a:r>
              <a:rPr lang="en-US" dirty="0" err="1"/>
              <a:t>Nomor</a:t>
            </a:r>
            <a:r>
              <a:rPr lang="en-US" dirty="0"/>
              <a:t>. 5 </a:t>
            </a:r>
            <a:r>
              <a:rPr lang="en-US" dirty="0" err="1"/>
              <a:t>Tahun</a:t>
            </a:r>
            <a:r>
              <a:rPr lang="en-US" dirty="0"/>
              <a:t> 2005, dan </a:t>
            </a:r>
            <a:r>
              <a:rPr lang="en-US" dirty="0" err="1"/>
              <a:t>terakhir</a:t>
            </a:r>
            <a:r>
              <a:rPr lang="en-US" dirty="0"/>
              <a:t> UU RI </a:t>
            </a:r>
            <a:r>
              <a:rPr lang="en-US" dirty="0" err="1"/>
              <a:t>Nomor</a:t>
            </a:r>
            <a:r>
              <a:rPr lang="en-US" dirty="0"/>
              <a:t>. 3 </a:t>
            </a:r>
            <a:r>
              <a:rPr lang="en-US" dirty="0" err="1"/>
              <a:t>Tahun</a:t>
            </a:r>
            <a:r>
              <a:rPr lang="en-US" dirty="0"/>
              <a:t> 2009 : Hakim Agung </a:t>
            </a:r>
            <a:r>
              <a:rPr lang="en-US" dirty="0" err="1"/>
              <a:t>ditetapkan</a:t>
            </a:r>
            <a:r>
              <a:rPr lang="en-US" dirty="0"/>
              <a:t> oleh </a:t>
            </a:r>
            <a:r>
              <a:rPr lang="en-US" dirty="0" err="1"/>
              <a:t>Presiden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yang </a:t>
            </a:r>
            <a:r>
              <a:rPr lang="en-US" dirty="0" err="1"/>
              <a:t>diajukan</a:t>
            </a:r>
            <a:r>
              <a:rPr lang="en-US" dirty="0"/>
              <a:t> oleh Dewan </a:t>
            </a:r>
            <a:r>
              <a:rPr lang="en-US" dirty="0" err="1"/>
              <a:t>Perwakilan</a:t>
            </a:r>
            <a:r>
              <a:rPr lang="en-US" dirty="0"/>
              <a:t> Rakyat .</a:t>
            </a:r>
          </a:p>
          <a:p>
            <a:pPr algn="just">
              <a:lnSpc>
                <a:spcPct val="110000"/>
              </a:lnSpc>
              <a:buFontTx/>
              <a:buChar char="-"/>
            </a:pPr>
            <a:r>
              <a:rPr lang="en-US" dirty="0" err="1"/>
              <a:t>Pasal</a:t>
            </a:r>
            <a:r>
              <a:rPr lang="en-US" dirty="0"/>
              <a:t> 19 </a:t>
            </a:r>
            <a:r>
              <a:rPr lang="en-US" dirty="0" err="1"/>
              <a:t>ayat</a:t>
            </a:r>
            <a:r>
              <a:rPr lang="en-US" dirty="0"/>
              <a:t> (2) </a:t>
            </a:r>
            <a:r>
              <a:rPr lang="en-US" dirty="0" err="1"/>
              <a:t>Undang-Undang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. 16 </a:t>
            </a:r>
            <a:r>
              <a:rPr lang="en-US" dirty="0" err="1"/>
              <a:t>Tahun</a:t>
            </a:r>
            <a:r>
              <a:rPr lang="en-US" dirty="0"/>
              <a:t> 2004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Kejaksaan</a:t>
            </a:r>
            <a:r>
              <a:rPr lang="en-US" dirty="0"/>
              <a:t> </a:t>
            </a:r>
            <a:r>
              <a:rPr lang="en-US" dirty="0" err="1"/>
              <a:t>Republik</a:t>
            </a:r>
            <a:r>
              <a:rPr lang="en-US" dirty="0"/>
              <a:t> Indonesia </a:t>
            </a:r>
            <a:r>
              <a:rPr lang="en-US" dirty="0" err="1"/>
              <a:t>Jaksa</a:t>
            </a:r>
            <a:r>
              <a:rPr lang="en-US" dirty="0"/>
              <a:t> Agung </a:t>
            </a:r>
            <a:r>
              <a:rPr lang="en-US" dirty="0" err="1"/>
              <a:t>diangkat</a:t>
            </a:r>
            <a:r>
              <a:rPr lang="en-US" dirty="0"/>
              <a:t> dan </a:t>
            </a:r>
            <a:r>
              <a:rPr lang="en-US" dirty="0" err="1"/>
              <a:t>diberhentikan</a:t>
            </a:r>
            <a:r>
              <a:rPr lang="en-US" dirty="0"/>
              <a:t> oleh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Presiden</a:t>
            </a:r>
            <a:r>
              <a:rPr lang="en-US" dirty="0"/>
              <a:t>. </a:t>
            </a:r>
          </a:p>
          <a:p>
            <a:pPr algn="just">
              <a:lnSpc>
                <a:spcPct val="110000"/>
              </a:lnSpc>
              <a:buFontTx/>
              <a:buChar char="-"/>
            </a:pPr>
            <a:r>
              <a:rPr lang="en-US" dirty="0" err="1"/>
              <a:t>Pasal</a:t>
            </a:r>
            <a:r>
              <a:rPr lang="en-US" dirty="0"/>
              <a:t> 11 </a:t>
            </a:r>
            <a:r>
              <a:rPr lang="en-US" dirty="0" err="1"/>
              <a:t>ayat</a:t>
            </a:r>
            <a:r>
              <a:rPr lang="en-US" dirty="0"/>
              <a:t> (1) </a:t>
            </a:r>
            <a:r>
              <a:rPr lang="en-US" dirty="0" err="1"/>
              <a:t>Undang-Undang</a:t>
            </a:r>
            <a:r>
              <a:rPr lang="en-US" dirty="0"/>
              <a:t> </a:t>
            </a:r>
            <a:r>
              <a:rPr lang="en-US" dirty="0" err="1"/>
              <a:t>Republik</a:t>
            </a:r>
            <a:r>
              <a:rPr lang="en-US" dirty="0"/>
              <a:t> Indonesia </a:t>
            </a:r>
            <a:r>
              <a:rPr lang="en-US" dirty="0" err="1"/>
              <a:t>Nomor</a:t>
            </a:r>
            <a:r>
              <a:rPr lang="en-US" dirty="0"/>
              <a:t>. 2 </a:t>
            </a:r>
            <a:r>
              <a:rPr lang="en-US" dirty="0" err="1"/>
              <a:t>Tahun</a:t>
            </a:r>
            <a:r>
              <a:rPr lang="en-US" dirty="0"/>
              <a:t> 2002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Kepolisian</a:t>
            </a:r>
            <a:r>
              <a:rPr lang="en-US" dirty="0"/>
              <a:t> Negara </a:t>
            </a:r>
            <a:r>
              <a:rPr lang="en-US" dirty="0" err="1"/>
              <a:t>Republik</a:t>
            </a:r>
            <a:r>
              <a:rPr lang="en-US" dirty="0"/>
              <a:t> Indonesia : </a:t>
            </a:r>
            <a:r>
              <a:rPr lang="en-US" dirty="0" err="1"/>
              <a:t>Kapolri</a:t>
            </a:r>
            <a:r>
              <a:rPr lang="en-US" dirty="0"/>
              <a:t> </a:t>
            </a:r>
            <a:r>
              <a:rPr lang="en-US" dirty="0" err="1"/>
              <a:t>diangkat</a:t>
            </a:r>
            <a:r>
              <a:rPr lang="en-US" dirty="0"/>
              <a:t> dan </a:t>
            </a:r>
            <a:r>
              <a:rPr lang="en-US" dirty="0" err="1"/>
              <a:t>diberhentikan</a:t>
            </a:r>
            <a:r>
              <a:rPr lang="en-US" dirty="0"/>
              <a:t> oleh </a:t>
            </a:r>
            <a:r>
              <a:rPr lang="en-US" dirty="0" err="1"/>
              <a:t>Presiden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persetujuan</a:t>
            </a:r>
            <a:r>
              <a:rPr lang="en-US" dirty="0"/>
              <a:t> Dewan </a:t>
            </a:r>
            <a:r>
              <a:rPr lang="en-US" dirty="0" err="1"/>
              <a:t>Perwakilan</a:t>
            </a:r>
            <a:r>
              <a:rPr lang="en-US" dirty="0"/>
              <a:t> Rakyat.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,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Kapolri</a:t>
            </a:r>
            <a:r>
              <a:rPr lang="en-US" dirty="0"/>
              <a:t>, </a:t>
            </a:r>
            <a:r>
              <a:rPr lang="en-US" dirty="0" err="1"/>
              <a:t>Jaksa</a:t>
            </a:r>
            <a:r>
              <a:rPr lang="en-US" dirty="0"/>
              <a:t> Agung dan Hakim Agung yang </a:t>
            </a:r>
            <a:r>
              <a:rPr lang="en-US" dirty="0" err="1"/>
              <a:t>diangkat</a:t>
            </a:r>
            <a:r>
              <a:rPr lang="en-US" dirty="0"/>
              <a:t> dan/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 oleh </a:t>
            </a:r>
            <a:r>
              <a:rPr lang="en-US" dirty="0" err="1"/>
              <a:t>Presiden</a:t>
            </a:r>
            <a:r>
              <a:rPr lang="en-US" dirty="0"/>
              <a:t>, </a:t>
            </a:r>
            <a:r>
              <a:rPr lang="en-US" dirty="0" err="1"/>
              <a:t>adalah</a:t>
            </a:r>
            <a:r>
              <a:rPr lang="en-US" dirty="0"/>
              <a:t> orang yang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Presiden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kredibilitas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berpihak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penegakan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yang </a:t>
            </a:r>
            <a:r>
              <a:rPr lang="en-US" dirty="0" err="1"/>
              <a:t>berkeadilan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orang-orang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presiden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penegakan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715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050A-C68C-1196-535D-EBF275EF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CDD1EB-311C-707D-45FE-C49EE3AC0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257" y="0"/>
            <a:ext cx="11385755" cy="722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85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A5F1-F919-4B40-875D-F4579FEC7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05003"/>
            <a:ext cx="9601200" cy="1079500"/>
          </a:xfrm>
        </p:spPr>
        <p:txBody>
          <a:bodyPr>
            <a:normAutofit/>
          </a:bodyPr>
          <a:lstStyle/>
          <a:p>
            <a:r>
              <a:rPr lang="en-US" sz="4000" b="1" dirty="0"/>
              <a:t>SUMPAH PRESIDEN</a:t>
            </a:r>
            <a:br>
              <a:rPr lang="en-US" sz="4000" b="1" dirty="0"/>
            </a:br>
            <a:r>
              <a:rPr lang="en-US" sz="2000" b="1" dirty="0"/>
              <a:t>(yang </a:t>
            </a:r>
            <a:r>
              <a:rPr lang="en-US" sz="2000" b="1" dirty="0" err="1"/>
              <a:t>diucapkan</a:t>
            </a:r>
            <a:r>
              <a:rPr lang="en-US" sz="2000" b="1" dirty="0"/>
              <a:t> pada </a:t>
            </a:r>
            <a:r>
              <a:rPr lang="en-US" sz="2000" b="1" dirty="0" err="1"/>
              <a:t>saat</a:t>
            </a:r>
            <a:r>
              <a:rPr lang="en-US" sz="2000" b="1" dirty="0"/>
              <a:t> </a:t>
            </a:r>
            <a:r>
              <a:rPr lang="en-US" sz="2000" b="1" dirty="0" err="1"/>
              <a:t>pelantikan</a:t>
            </a:r>
            <a:r>
              <a:rPr lang="en-US" sz="2000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1AF2B-5014-0A49-AF9C-947855E12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400" y="1284503"/>
            <a:ext cx="10837718" cy="230959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D" sz="2400" dirty="0" err="1"/>
              <a:t>Sebelum</a:t>
            </a:r>
            <a:r>
              <a:rPr lang="en-ID" sz="2400" dirty="0"/>
              <a:t> </a:t>
            </a:r>
            <a:r>
              <a:rPr lang="en-ID" sz="2400" dirty="0" err="1"/>
              <a:t>memangku</a:t>
            </a:r>
            <a:r>
              <a:rPr lang="en-ID" sz="2400" dirty="0"/>
              <a:t> </a:t>
            </a:r>
            <a:r>
              <a:rPr lang="en-ID" sz="2400" dirty="0" err="1"/>
              <a:t>jabatannya</a:t>
            </a:r>
            <a:r>
              <a:rPr lang="en-ID" sz="2400" dirty="0"/>
              <a:t>, </a:t>
            </a:r>
            <a:r>
              <a:rPr lang="en-ID" sz="2400" dirty="0" err="1"/>
              <a:t>Presiden</a:t>
            </a:r>
            <a:r>
              <a:rPr lang="en-ID" sz="2400" dirty="0"/>
              <a:t> dan Wakil </a:t>
            </a:r>
            <a:r>
              <a:rPr lang="en-ID" sz="2400" dirty="0" err="1"/>
              <a:t>Presiden</a:t>
            </a:r>
            <a:r>
              <a:rPr lang="en-ID" sz="2400" dirty="0"/>
              <a:t> </a:t>
            </a:r>
            <a:r>
              <a:rPr lang="en-ID" sz="2400" dirty="0" err="1"/>
              <a:t>bersumpah</a:t>
            </a:r>
            <a:r>
              <a:rPr lang="en-ID" sz="2400" dirty="0"/>
              <a:t> </a:t>
            </a:r>
            <a:r>
              <a:rPr lang="en-ID" sz="2400" dirty="0" err="1"/>
              <a:t>menurut</a:t>
            </a:r>
            <a:r>
              <a:rPr lang="en-ID" sz="2400" dirty="0"/>
              <a:t> agama yang </a:t>
            </a:r>
            <a:r>
              <a:rPr lang="en-ID" sz="2400" dirty="0" err="1"/>
              <a:t>dianutnya</a:t>
            </a:r>
            <a:r>
              <a:rPr lang="en-ID" sz="2400" dirty="0"/>
              <a:t>,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berjanji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sungguh-sungguh</a:t>
            </a:r>
            <a:r>
              <a:rPr lang="en-ID" sz="2400" dirty="0"/>
              <a:t> di </a:t>
            </a:r>
            <a:r>
              <a:rPr lang="en-ID" sz="2400" dirty="0" err="1"/>
              <a:t>hadapan</a:t>
            </a:r>
            <a:r>
              <a:rPr lang="en-ID" sz="2400" dirty="0"/>
              <a:t> </a:t>
            </a:r>
            <a:r>
              <a:rPr lang="en-ID" sz="2400" dirty="0" err="1"/>
              <a:t>Majelis</a:t>
            </a:r>
            <a:r>
              <a:rPr lang="en-ID" sz="2400" dirty="0"/>
              <a:t> </a:t>
            </a:r>
            <a:r>
              <a:rPr lang="en-ID" sz="2400" dirty="0" err="1"/>
              <a:t>Permusyawaratan</a:t>
            </a:r>
            <a:r>
              <a:rPr lang="en-ID" sz="2400" dirty="0"/>
              <a:t> Rakyat </a:t>
            </a:r>
            <a:r>
              <a:rPr lang="en-ID" sz="2400" dirty="0" err="1"/>
              <a:t>atau</a:t>
            </a:r>
            <a:r>
              <a:rPr lang="en-ID" sz="2400" dirty="0"/>
              <a:t> Dewan </a:t>
            </a:r>
            <a:r>
              <a:rPr lang="en-ID" sz="2400" dirty="0" err="1"/>
              <a:t>Perwakilan</a:t>
            </a:r>
            <a:r>
              <a:rPr lang="en-ID" sz="2400" dirty="0"/>
              <a:t> Rakyat </a:t>
            </a:r>
            <a:r>
              <a:rPr lang="en-ID" sz="2400" dirty="0" err="1"/>
              <a:t>sebagai</a:t>
            </a:r>
            <a:r>
              <a:rPr lang="en-ID" sz="2400" dirty="0"/>
              <a:t> </a:t>
            </a:r>
            <a:r>
              <a:rPr lang="en-ID" sz="2400" dirty="0" err="1"/>
              <a:t>berikut</a:t>
            </a:r>
            <a:r>
              <a:rPr lang="en-ID" sz="2400" dirty="0"/>
              <a:t>: ( </a:t>
            </a:r>
            <a:r>
              <a:rPr lang="en-ID" sz="2400" dirty="0" err="1"/>
              <a:t>Pasal</a:t>
            </a:r>
            <a:r>
              <a:rPr lang="en-ID" sz="2400" dirty="0"/>
              <a:t> 9 UUD 1945)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515372-23FA-42D0-A83A-893C2FBB18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73" y="7460390"/>
            <a:ext cx="2751827" cy="413062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72FFE54-1BB0-E945-850E-FB331D8A2E74}"/>
              </a:ext>
            </a:extLst>
          </p:cNvPr>
          <p:cNvSpPr/>
          <p:nvPr/>
        </p:nvSpPr>
        <p:spPr>
          <a:xfrm>
            <a:off x="1154199" y="4428694"/>
            <a:ext cx="10104120" cy="176784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2000" i="1" dirty="0">
                <a:solidFill>
                  <a:schemeClr val="tx2"/>
                </a:solidFill>
              </a:rPr>
              <a:t>"Demi Allah, </a:t>
            </a:r>
            <a:r>
              <a:rPr lang="en-ID" sz="2000" i="1" dirty="0" err="1">
                <a:solidFill>
                  <a:schemeClr val="tx2"/>
                </a:solidFill>
              </a:rPr>
              <a:t>saya</a:t>
            </a:r>
            <a:r>
              <a:rPr lang="en-ID" sz="2000" i="1" dirty="0">
                <a:solidFill>
                  <a:schemeClr val="tx2"/>
                </a:solidFill>
              </a:rPr>
              <a:t> </a:t>
            </a:r>
            <a:r>
              <a:rPr lang="en-ID" sz="2000" i="1" dirty="0" err="1">
                <a:solidFill>
                  <a:schemeClr val="tx2"/>
                </a:solidFill>
              </a:rPr>
              <a:t>bersumpah</a:t>
            </a:r>
            <a:r>
              <a:rPr lang="en-ID" sz="2000" i="1" dirty="0">
                <a:solidFill>
                  <a:schemeClr val="tx2"/>
                </a:solidFill>
              </a:rPr>
              <a:t> </a:t>
            </a:r>
            <a:r>
              <a:rPr lang="en-ID" sz="2000" i="1" dirty="0" err="1">
                <a:solidFill>
                  <a:schemeClr val="tx2"/>
                </a:solidFill>
              </a:rPr>
              <a:t>akan</a:t>
            </a:r>
            <a:r>
              <a:rPr lang="en-ID" sz="2000" i="1" dirty="0">
                <a:solidFill>
                  <a:schemeClr val="tx2"/>
                </a:solidFill>
              </a:rPr>
              <a:t> </a:t>
            </a:r>
            <a:r>
              <a:rPr lang="en-ID" sz="2000" i="1" dirty="0" err="1">
                <a:solidFill>
                  <a:schemeClr val="tx2"/>
                </a:solidFill>
              </a:rPr>
              <a:t>memenuhi</a:t>
            </a:r>
            <a:r>
              <a:rPr lang="en-ID" sz="2000" i="1" dirty="0">
                <a:solidFill>
                  <a:schemeClr val="tx2"/>
                </a:solidFill>
              </a:rPr>
              <a:t> </a:t>
            </a:r>
            <a:r>
              <a:rPr lang="en-ID" sz="2000" i="1" dirty="0" err="1">
                <a:solidFill>
                  <a:schemeClr val="tx2"/>
                </a:solidFill>
              </a:rPr>
              <a:t>kewajiban</a:t>
            </a:r>
            <a:r>
              <a:rPr lang="en-ID" sz="2000" i="1" dirty="0">
                <a:solidFill>
                  <a:schemeClr val="tx2"/>
                </a:solidFill>
              </a:rPr>
              <a:t> </a:t>
            </a:r>
            <a:r>
              <a:rPr lang="en-ID" sz="2000" i="1" dirty="0" err="1">
                <a:solidFill>
                  <a:schemeClr val="tx2"/>
                </a:solidFill>
              </a:rPr>
              <a:t>Presiden</a:t>
            </a:r>
            <a:r>
              <a:rPr lang="en-ID" sz="2000" i="1" dirty="0">
                <a:solidFill>
                  <a:schemeClr val="tx2"/>
                </a:solidFill>
              </a:rPr>
              <a:t> </a:t>
            </a:r>
            <a:r>
              <a:rPr lang="en-ID" sz="2000" i="1" dirty="0" err="1">
                <a:solidFill>
                  <a:schemeClr val="tx2"/>
                </a:solidFill>
              </a:rPr>
              <a:t>Republik</a:t>
            </a:r>
            <a:r>
              <a:rPr lang="en-ID" sz="2000" i="1" dirty="0">
                <a:solidFill>
                  <a:schemeClr val="tx2"/>
                </a:solidFill>
              </a:rPr>
              <a:t> Indonesia (Wakil </a:t>
            </a:r>
            <a:r>
              <a:rPr lang="en-ID" sz="2000" i="1" dirty="0" err="1">
                <a:solidFill>
                  <a:schemeClr val="tx2"/>
                </a:solidFill>
              </a:rPr>
              <a:t>Presiden</a:t>
            </a:r>
            <a:r>
              <a:rPr lang="en-ID" sz="2000" i="1" dirty="0">
                <a:solidFill>
                  <a:schemeClr val="tx2"/>
                </a:solidFill>
              </a:rPr>
              <a:t> </a:t>
            </a:r>
            <a:r>
              <a:rPr lang="en-ID" sz="2000" i="1" dirty="0" err="1">
                <a:solidFill>
                  <a:schemeClr val="tx2"/>
                </a:solidFill>
              </a:rPr>
              <a:t>Republik</a:t>
            </a:r>
            <a:r>
              <a:rPr lang="en-ID" sz="2000" i="1" dirty="0">
                <a:solidFill>
                  <a:schemeClr val="tx2"/>
                </a:solidFill>
              </a:rPr>
              <a:t> Indonesia) </a:t>
            </a:r>
            <a:r>
              <a:rPr lang="en-ID" sz="2000" i="1" dirty="0" err="1">
                <a:solidFill>
                  <a:schemeClr val="tx2"/>
                </a:solidFill>
              </a:rPr>
              <a:t>dengan</a:t>
            </a:r>
            <a:r>
              <a:rPr lang="en-ID" sz="2000" i="1" dirty="0">
                <a:solidFill>
                  <a:schemeClr val="tx2"/>
                </a:solidFill>
              </a:rPr>
              <a:t> </a:t>
            </a:r>
            <a:r>
              <a:rPr lang="en-ID" sz="2000" i="1" dirty="0" err="1">
                <a:solidFill>
                  <a:schemeClr val="tx2"/>
                </a:solidFill>
              </a:rPr>
              <a:t>sebaik-baiknya</a:t>
            </a:r>
            <a:r>
              <a:rPr lang="en-ID" sz="2000" i="1" dirty="0">
                <a:solidFill>
                  <a:schemeClr val="tx2"/>
                </a:solidFill>
              </a:rPr>
              <a:t> dan </a:t>
            </a:r>
            <a:r>
              <a:rPr lang="en-ID" sz="2000" i="1" dirty="0" err="1">
                <a:solidFill>
                  <a:schemeClr val="tx2"/>
                </a:solidFill>
              </a:rPr>
              <a:t>seadil-adilnya</a:t>
            </a:r>
            <a:r>
              <a:rPr lang="en-ID" sz="2000" i="1" dirty="0">
                <a:solidFill>
                  <a:schemeClr val="tx2"/>
                </a:solidFill>
              </a:rPr>
              <a:t>, </a:t>
            </a:r>
            <a:r>
              <a:rPr lang="en-ID" sz="2000" i="1" dirty="0" err="1">
                <a:solidFill>
                  <a:schemeClr val="tx2"/>
                </a:solidFill>
              </a:rPr>
              <a:t>memegang</a:t>
            </a:r>
            <a:r>
              <a:rPr lang="en-ID" sz="2000" i="1" dirty="0">
                <a:solidFill>
                  <a:schemeClr val="tx2"/>
                </a:solidFill>
              </a:rPr>
              <a:t> </a:t>
            </a:r>
            <a:r>
              <a:rPr lang="en-ID" sz="2000" i="1" dirty="0" err="1">
                <a:solidFill>
                  <a:schemeClr val="tx2"/>
                </a:solidFill>
              </a:rPr>
              <a:t>teguh</a:t>
            </a:r>
            <a:r>
              <a:rPr lang="en-ID" sz="2000" i="1" dirty="0">
                <a:solidFill>
                  <a:schemeClr val="tx2"/>
                </a:solidFill>
              </a:rPr>
              <a:t> </a:t>
            </a:r>
            <a:r>
              <a:rPr lang="en-ID" sz="2000" i="1" dirty="0" err="1">
                <a:solidFill>
                  <a:schemeClr val="tx2"/>
                </a:solidFill>
              </a:rPr>
              <a:t>Undang</a:t>
            </a:r>
            <a:r>
              <a:rPr lang="en-ID" sz="2000" i="1" dirty="0">
                <a:solidFill>
                  <a:schemeClr val="tx2"/>
                </a:solidFill>
              </a:rPr>
              <a:t>- </a:t>
            </a:r>
            <a:r>
              <a:rPr lang="en-ID" sz="2000" i="1" dirty="0" err="1">
                <a:solidFill>
                  <a:schemeClr val="tx2"/>
                </a:solidFill>
              </a:rPr>
              <a:t>Undang</a:t>
            </a:r>
            <a:r>
              <a:rPr lang="en-ID" sz="2000" i="1" dirty="0">
                <a:solidFill>
                  <a:schemeClr val="tx2"/>
                </a:solidFill>
              </a:rPr>
              <a:t> Dasar dan </a:t>
            </a:r>
            <a:r>
              <a:rPr lang="en-ID" sz="2000" i="1" dirty="0" err="1">
                <a:solidFill>
                  <a:schemeClr val="tx2"/>
                </a:solidFill>
              </a:rPr>
              <a:t>menjalankan</a:t>
            </a:r>
            <a:r>
              <a:rPr lang="en-ID" sz="2000" i="1" dirty="0">
                <a:solidFill>
                  <a:schemeClr val="tx2"/>
                </a:solidFill>
              </a:rPr>
              <a:t> </a:t>
            </a:r>
            <a:r>
              <a:rPr lang="en-ID" sz="2000" i="1" dirty="0" err="1">
                <a:solidFill>
                  <a:schemeClr val="tx2"/>
                </a:solidFill>
              </a:rPr>
              <a:t>segala</a:t>
            </a:r>
            <a:r>
              <a:rPr lang="en-ID" sz="2000" i="1" dirty="0">
                <a:solidFill>
                  <a:schemeClr val="tx2"/>
                </a:solidFill>
              </a:rPr>
              <a:t> </a:t>
            </a:r>
            <a:r>
              <a:rPr lang="en-ID" sz="2000" i="1" dirty="0" err="1">
                <a:solidFill>
                  <a:schemeClr val="tx2"/>
                </a:solidFill>
              </a:rPr>
              <a:t>undang-undang</a:t>
            </a:r>
            <a:r>
              <a:rPr lang="en-ID" sz="2000" i="1" dirty="0">
                <a:solidFill>
                  <a:schemeClr val="tx2"/>
                </a:solidFill>
              </a:rPr>
              <a:t> dan </a:t>
            </a:r>
            <a:r>
              <a:rPr lang="en-ID" sz="2000" i="1" dirty="0" err="1">
                <a:solidFill>
                  <a:schemeClr val="tx2"/>
                </a:solidFill>
              </a:rPr>
              <a:t>peraturannya</a:t>
            </a:r>
            <a:r>
              <a:rPr lang="en-ID" sz="2000" i="1" dirty="0">
                <a:solidFill>
                  <a:schemeClr val="tx2"/>
                </a:solidFill>
              </a:rPr>
              <a:t> </a:t>
            </a:r>
            <a:r>
              <a:rPr lang="en-ID" sz="2000" i="1" dirty="0" err="1">
                <a:solidFill>
                  <a:schemeClr val="tx2"/>
                </a:solidFill>
              </a:rPr>
              <a:t>dengan</a:t>
            </a:r>
            <a:r>
              <a:rPr lang="en-ID" sz="2000" i="1" dirty="0">
                <a:solidFill>
                  <a:schemeClr val="tx2"/>
                </a:solidFill>
              </a:rPr>
              <a:t> </a:t>
            </a:r>
            <a:r>
              <a:rPr lang="en-ID" sz="2000" i="1" dirty="0" err="1">
                <a:solidFill>
                  <a:schemeClr val="tx2"/>
                </a:solidFill>
              </a:rPr>
              <a:t>selurus-lurusnya</a:t>
            </a:r>
            <a:r>
              <a:rPr lang="en-ID" sz="2000" i="1" dirty="0">
                <a:solidFill>
                  <a:schemeClr val="tx2"/>
                </a:solidFill>
              </a:rPr>
              <a:t> </a:t>
            </a:r>
            <a:r>
              <a:rPr lang="en-ID" sz="2000" i="1" dirty="0" err="1">
                <a:solidFill>
                  <a:schemeClr val="tx2"/>
                </a:solidFill>
              </a:rPr>
              <a:t>serta</a:t>
            </a:r>
            <a:r>
              <a:rPr lang="en-ID" sz="2000" i="1" dirty="0">
                <a:solidFill>
                  <a:schemeClr val="tx2"/>
                </a:solidFill>
              </a:rPr>
              <a:t> </a:t>
            </a:r>
            <a:r>
              <a:rPr lang="en-ID" sz="2000" i="1" dirty="0" err="1">
                <a:solidFill>
                  <a:schemeClr val="tx2"/>
                </a:solidFill>
              </a:rPr>
              <a:t>berbakti</a:t>
            </a:r>
            <a:r>
              <a:rPr lang="en-ID" sz="2000" i="1" dirty="0">
                <a:solidFill>
                  <a:schemeClr val="tx2"/>
                </a:solidFill>
              </a:rPr>
              <a:t> </a:t>
            </a:r>
            <a:r>
              <a:rPr lang="en-ID" sz="2000" i="1" dirty="0" err="1">
                <a:solidFill>
                  <a:schemeClr val="tx2"/>
                </a:solidFill>
              </a:rPr>
              <a:t>kepada</a:t>
            </a:r>
            <a:r>
              <a:rPr lang="en-ID" sz="2000" i="1" dirty="0">
                <a:solidFill>
                  <a:schemeClr val="tx2"/>
                </a:solidFill>
              </a:rPr>
              <a:t> Nusa dan </a:t>
            </a:r>
            <a:r>
              <a:rPr lang="en-ID" sz="2000" i="1" dirty="0" err="1">
                <a:solidFill>
                  <a:schemeClr val="tx2"/>
                </a:solidFill>
              </a:rPr>
              <a:t>Bangsa</a:t>
            </a:r>
            <a:r>
              <a:rPr lang="en-ID" sz="2000" i="1" dirty="0">
                <a:solidFill>
                  <a:schemeClr val="tx2"/>
                </a:solidFill>
              </a:rPr>
              <a:t>.”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7FDDA8A-7DDA-1245-8CD8-9CBF09C9C9CE}"/>
              </a:ext>
            </a:extLst>
          </p:cNvPr>
          <p:cNvSpPr/>
          <p:nvPr/>
        </p:nvSpPr>
        <p:spPr>
          <a:xfrm>
            <a:off x="1154199" y="3737077"/>
            <a:ext cx="10104120" cy="54864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2400" b="1" dirty="0">
                <a:solidFill>
                  <a:schemeClr val="bg2">
                    <a:lumMod val="25000"/>
                  </a:schemeClr>
                </a:solidFill>
              </a:rPr>
              <a:t>SUMPAH PRESIDEN (WAKIL PRESIDEN)</a:t>
            </a:r>
          </a:p>
        </p:txBody>
      </p:sp>
    </p:spTree>
    <p:extLst>
      <p:ext uri="{BB962C8B-B14F-4D97-AF65-F5344CB8AC3E}">
        <p14:creationId xmlns:p14="http://schemas.microsoft.com/office/powerpoint/2010/main" val="410045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54E08B01-5FCD-447F-AAAD-9F1BD1F9D6A7}"/>
              </a:ext>
            </a:extLst>
          </p:cNvPr>
          <p:cNvSpPr/>
          <p:nvPr/>
        </p:nvSpPr>
        <p:spPr>
          <a:xfrm>
            <a:off x="2625434" y="1267689"/>
            <a:ext cx="7581901" cy="3252355"/>
          </a:xfrm>
          <a:prstGeom prst="wedgeRoundRectCallou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D" sz="2400" b="1" i="1" dirty="0">
                <a:solidFill>
                  <a:schemeClr val="tx2"/>
                </a:solidFill>
              </a:rPr>
              <a:t>“</a:t>
            </a:r>
            <a:r>
              <a:rPr lang="en-ID" sz="2400" b="1" i="1" dirty="0" err="1">
                <a:solidFill>
                  <a:schemeClr val="tx2"/>
                </a:solidFill>
              </a:rPr>
              <a:t>Sebaik</a:t>
            </a:r>
            <a:r>
              <a:rPr lang="en-ID" sz="2400" b="1" i="1" dirty="0">
                <a:solidFill>
                  <a:schemeClr val="tx2"/>
                </a:solidFill>
              </a:rPr>
              <a:t> </a:t>
            </a:r>
            <a:r>
              <a:rPr lang="en-ID" sz="2400" b="1" i="1" dirty="0" err="1">
                <a:solidFill>
                  <a:schemeClr val="tx2"/>
                </a:solidFill>
              </a:rPr>
              <a:t>apapun</a:t>
            </a:r>
            <a:r>
              <a:rPr lang="en-ID" sz="2400" b="1" i="1" dirty="0">
                <a:solidFill>
                  <a:schemeClr val="tx2"/>
                </a:solidFill>
              </a:rPr>
              <a:t> </a:t>
            </a:r>
            <a:r>
              <a:rPr lang="en-ID" sz="2400" b="1" i="1" dirty="0" err="1">
                <a:solidFill>
                  <a:schemeClr val="tx2"/>
                </a:solidFill>
              </a:rPr>
              <a:t>hukum</a:t>
            </a:r>
            <a:r>
              <a:rPr lang="en-ID" sz="2400" b="1" i="1" dirty="0">
                <a:solidFill>
                  <a:schemeClr val="tx2"/>
                </a:solidFill>
              </a:rPr>
              <a:t> yang </a:t>
            </a:r>
            <a:r>
              <a:rPr lang="en-ID" sz="2400" b="1" i="1" dirty="0" err="1">
                <a:solidFill>
                  <a:schemeClr val="tx2"/>
                </a:solidFill>
              </a:rPr>
              <a:t>berlaku</a:t>
            </a:r>
            <a:r>
              <a:rPr lang="en-ID" sz="2400" b="1" i="1" dirty="0">
                <a:solidFill>
                  <a:schemeClr val="tx2"/>
                </a:solidFill>
              </a:rPr>
              <a:t> </a:t>
            </a:r>
            <a:r>
              <a:rPr lang="en-ID" sz="2400" b="1" i="1" dirty="0" err="1">
                <a:solidFill>
                  <a:schemeClr val="tx2"/>
                </a:solidFill>
              </a:rPr>
              <a:t>disuatu</a:t>
            </a:r>
            <a:r>
              <a:rPr lang="en-ID" sz="2400" b="1" i="1" dirty="0">
                <a:solidFill>
                  <a:schemeClr val="tx2"/>
                </a:solidFill>
              </a:rPr>
              <a:t> negara, </a:t>
            </a:r>
            <a:r>
              <a:rPr lang="en-ID" sz="2400" b="1" i="1" dirty="0" err="1">
                <a:solidFill>
                  <a:schemeClr val="tx2"/>
                </a:solidFill>
              </a:rPr>
              <a:t>jika</a:t>
            </a:r>
            <a:r>
              <a:rPr lang="en-ID" sz="2400" b="1" i="1" dirty="0">
                <a:solidFill>
                  <a:schemeClr val="tx2"/>
                </a:solidFill>
              </a:rPr>
              <a:t> </a:t>
            </a:r>
            <a:r>
              <a:rPr lang="en-ID" sz="2400" b="1" i="1" dirty="0" err="1">
                <a:solidFill>
                  <a:schemeClr val="tx2"/>
                </a:solidFill>
              </a:rPr>
              <a:t>tidak</a:t>
            </a:r>
            <a:r>
              <a:rPr lang="en-ID" sz="2400" b="1" i="1" dirty="0">
                <a:solidFill>
                  <a:schemeClr val="tx2"/>
                </a:solidFill>
              </a:rPr>
              <a:t> </a:t>
            </a:r>
            <a:r>
              <a:rPr lang="en-ID" sz="2400" b="1" i="1" dirty="0" err="1">
                <a:solidFill>
                  <a:schemeClr val="tx2"/>
                </a:solidFill>
              </a:rPr>
              <a:t>memiliki</a:t>
            </a:r>
            <a:r>
              <a:rPr lang="en-ID" sz="2400" b="1" i="1" dirty="0">
                <a:solidFill>
                  <a:schemeClr val="tx2"/>
                </a:solidFill>
              </a:rPr>
              <a:t> </a:t>
            </a:r>
            <a:r>
              <a:rPr lang="en-ID" sz="2400" b="1" i="1" dirty="0" err="1">
                <a:solidFill>
                  <a:schemeClr val="tx2"/>
                </a:solidFill>
              </a:rPr>
              <a:t>Pemimpin</a:t>
            </a:r>
            <a:r>
              <a:rPr lang="en-ID" sz="2400" b="1" i="1" dirty="0">
                <a:solidFill>
                  <a:schemeClr val="tx2"/>
                </a:solidFill>
              </a:rPr>
              <a:t> yang </a:t>
            </a:r>
            <a:r>
              <a:rPr lang="en-ID" sz="2400" b="1" i="1" dirty="0" err="1">
                <a:solidFill>
                  <a:schemeClr val="tx2"/>
                </a:solidFill>
              </a:rPr>
              <a:t>baik</a:t>
            </a:r>
            <a:r>
              <a:rPr lang="en-ID" sz="2400" b="1" i="1" dirty="0">
                <a:solidFill>
                  <a:schemeClr val="tx2"/>
                </a:solidFill>
              </a:rPr>
              <a:t> </a:t>
            </a:r>
            <a:r>
              <a:rPr lang="en-ID" sz="2400" b="1" i="1" dirty="0" err="1">
                <a:solidFill>
                  <a:schemeClr val="tx2"/>
                </a:solidFill>
              </a:rPr>
              <a:t>maka</a:t>
            </a:r>
            <a:r>
              <a:rPr lang="en-ID" sz="2400" b="1" i="1" dirty="0">
                <a:solidFill>
                  <a:schemeClr val="tx2"/>
                </a:solidFill>
              </a:rPr>
              <a:t> Hukum </a:t>
            </a:r>
            <a:r>
              <a:rPr lang="en-ID" sz="2400" b="1" i="1" dirty="0" err="1">
                <a:solidFill>
                  <a:schemeClr val="tx2"/>
                </a:solidFill>
              </a:rPr>
              <a:t>itu</a:t>
            </a:r>
            <a:r>
              <a:rPr lang="en-ID" sz="2400" b="1" i="1" dirty="0">
                <a:solidFill>
                  <a:schemeClr val="tx2"/>
                </a:solidFill>
              </a:rPr>
              <a:t> </a:t>
            </a:r>
            <a:r>
              <a:rPr lang="en-ID" sz="2400" b="1" i="1" dirty="0" err="1">
                <a:solidFill>
                  <a:schemeClr val="tx2"/>
                </a:solidFill>
              </a:rPr>
              <a:t>akan</a:t>
            </a:r>
            <a:r>
              <a:rPr lang="en-ID" sz="2400" b="1" i="1" dirty="0">
                <a:solidFill>
                  <a:schemeClr val="tx2"/>
                </a:solidFill>
              </a:rPr>
              <a:t> </a:t>
            </a:r>
            <a:r>
              <a:rPr lang="en-ID" sz="2400" b="1" i="1" dirty="0" err="1">
                <a:solidFill>
                  <a:schemeClr val="tx2"/>
                </a:solidFill>
              </a:rPr>
              <a:t>rusak</a:t>
            </a:r>
            <a:r>
              <a:rPr lang="en-ID" sz="2400" b="1" i="1" dirty="0">
                <a:solidFill>
                  <a:schemeClr val="tx2"/>
                </a:solidFill>
              </a:rPr>
              <a:t>” </a:t>
            </a:r>
          </a:p>
          <a:p>
            <a:pPr algn="ctr">
              <a:lnSpc>
                <a:spcPct val="150000"/>
              </a:lnSpc>
            </a:pPr>
            <a:r>
              <a:rPr lang="en-ID" dirty="0">
                <a:solidFill>
                  <a:schemeClr val="tx2"/>
                </a:solidFill>
              </a:rPr>
              <a:t>- </a:t>
            </a:r>
            <a:r>
              <a:rPr lang="en-ID" b="1" i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6D889-137B-5294-A08C-28A60A7CF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53" y="-1299882"/>
            <a:ext cx="11519647" cy="8157882"/>
          </a:xfrm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99036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6E29-010E-073E-237E-B308EBCF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 TUGAS  MAHASISWA </a:t>
            </a:r>
            <a:r>
              <a:rPr lang="en-US" i="1" dirty="0" err="1"/>
              <a:t>Buat</a:t>
            </a:r>
            <a:r>
              <a:rPr lang="en-US" i="1" dirty="0"/>
              <a:t>  </a:t>
            </a:r>
            <a:r>
              <a:rPr lang="en-US" i="1" dirty="0" err="1"/>
              <a:t>Makalah</a:t>
            </a:r>
            <a:r>
              <a:rPr lang="en-US" i="1" dirty="0"/>
              <a:t> </a:t>
            </a:r>
            <a:r>
              <a:rPr lang="en-US" i="1" dirty="0" err="1"/>
              <a:t>Presentasi</a:t>
            </a:r>
            <a:endParaRPr lang="en-ID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992D7-A6C9-2E3F-EF50-C20528915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091" y="2286000"/>
            <a:ext cx="11493910" cy="4665406"/>
          </a:xfrm>
        </p:spPr>
        <p:txBody>
          <a:bodyPr>
            <a:normAutofit/>
          </a:bodyPr>
          <a:lstStyle/>
          <a:p>
            <a:pPr algn="ctr"/>
            <a:r>
              <a:rPr lang="en-US" sz="2400" b="1" i="1" dirty="0" err="1"/>
              <a:t>Diberitahukan</a:t>
            </a:r>
            <a:r>
              <a:rPr lang="en-US" sz="2400" b="1" i="1" dirty="0"/>
              <a:t> pada </a:t>
            </a:r>
            <a:r>
              <a:rPr lang="en-US" sz="2400" b="1" i="1" dirty="0" err="1"/>
              <a:t>Mahasiswa</a:t>
            </a:r>
            <a:r>
              <a:rPr lang="en-US" sz="2400" b="1" i="1" dirty="0"/>
              <a:t> </a:t>
            </a:r>
            <a:r>
              <a:rPr lang="en-US" sz="2400" b="1" i="1" dirty="0" err="1"/>
              <a:t>buat</a:t>
            </a:r>
            <a:r>
              <a:rPr lang="en-US" sz="2400" b="1" i="1" dirty="0"/>
              <a:t> </a:t>
            </a:r>
            <a:r>
              <a:rPr lang="en-US" sz="2400" b="1" i="1" dirty="0" err="1"/>
              <a:t>makalah</a:t>
            </a:r>
            <a:r>
              <a:rPr lang="en-US" sz="2400" b="1" i="1" dirty="0"/>
              <a:t> </a:t>
            </a:r>
            <a:r>
              <a:rPr lang="en-US" sz="2400" b="1" i="1" dirty="0" err="1"/>
              <a:t>Presentasi</a:t>
            </a:r>
            <a:r>
              <a:rPr lang="en-US" sz="2400" b="1" i="1" dirty="0"/>
              <a:t> “1  </a:t>
            </a:r>
            <a:r>
              <a:rPr lang="en-US" sz="2400" b="1" i="1" dirty="0" err="1"/>
              <a:t>kelompok</a:t>
            </a:r>
            <a:r>
              <a:rPr lang="en-US" sz="2400" b="1" i="1" dirty="0"/>
              <a:t>  2 orang  .</a:t>
            </a:r>
          </a:p>
          <a:p>
            <a:pPr algn="ctr"/>
            <a:r>
              <a:rPr lang="en-US" sz="2400" b="1" i="1" dirty="0" err="1"/>
              <a:t>Makalah</a:t>
            </a:r>
            <a:r>
              <a:rPr lang="en-US" sz="2400" b="1" i="1" dirty="0"/>
              <a:t> Tema </a:t>
            </a:r>
            <a:r>
              <a:rPr lang="en-US" sz="2400" b="1" i="1" dirty="0" err="1"/>
              <a:t>Bebas</a:t>
            </a:r>
            <a:r>
              <a:rPr lang="en-US" sz="2400" b="1" i="1" dirty="0"/>
              <a:t> “ </a:t>
            </a:r>
            <a:r>
              <a:rPr lang="en-US" sz="2400" b="1" i="1" dirty="0" err="1"/>
              <a:t>Tidak</a:t>
            </a:r>
            <a:r>
              <a:rPr lang="en-US" sz="2400" b="1" i="1" dirty="0"/>
              <a:t> </a:t>
            </a:r>
            <a:r>
              <a:rPr lang="en-US" sz="2400" b="1" i="1" dirty="0" err="1"/>
              <a:t>Keluar</a:t>
            </a:r>
            <a:r>
              <a:rPr lang="en-US" sz="2400" b="1" i="1" dirty="0"/>
              <a:t> </a:t>
            </a:r>
            <a:r>
              <a:rPr lang="en-US" sz="2400" b="1" i="1" dirty="0" err="1"/>
              <a:t>dari</a:t>
            </a:r>
            <a:r>
              <a:rPr lang="en-US" sz="2400" b="1" i="1" dirty="0"/>
              <a:t>  </a:t>
            </a:r>
            <a:r>
              <a:rPr lang="en-US" sz="2400" b="1" i="1" dirty="0" err="1"/>
              <a:t>materi</a:t>
            </a:r>
            <a:r>
              <a:rPr lang="en-US" sz="2400" b="1" i="1" dirty="0"/>
              <a:t> </a:t>
            </a:r>
            <a:r>
              <a:rPr lang="en-US" sz="2400" b="1" i="1" dirty="0" err="1"/>
              <a:t>Kuliah</a:t>
            </a:r>
            <a:r>
              <a:rPr lang="en-US" sz="2400" b="1" i="1" dirty="0"/>
              <a:t>  </a:t>
            </a:r>
            <a:r>
              <a:rPr lang="en-US" sz="2400" b="1" i="1" dirty="0" err="1"/>
              <a:t>Teori</a:t>
            </a:r>
            <a:r>
              <a:rPr lang="en-US" sz="2400" b="1" i="1" dirty="0"/>
              <a:t> Hukum  dan </a:t>
            </a:r>
            <a:r>
              <a:rPr lang="en-US" sz="2400" b="1" i="1" dirty="0" err="1"/>
              <a:t>Konstitusi</a:t>
            </a:r>
            <a:r>
              <a:rPr lang="en-US" sz="2400" b="1" i="1" dirty="0"/>
              <a:t>.</a:t>
            </a:r>
          </a:p>
          <a:p>
            <a:pPr algn="ctr"/>
            <a:r>
              <a:rPr lang="en-US" sz="2400" b="1" i="1" dirty="0" err="1"/>
              <a:t>Makalah</a:t>
            </a:r>
            <a:r>
              <a:rPr lang="en-US" sz="2400" b="1" i="1" dirty="0"/>
              <a:t> </a:t>
            </a:r>
            <a:r>
              <a:rPr lang="en-US" sz="2400" b="1" i="1" dirty="0" err="1"/>
              <a:t>minggu</a:t>
            </a:r>
            <a:r>
              <a:rPr lang="en-US" sz="2400" b="1" i="1" dirty="0"/>
              <a:t> </a:t>
            </a:r>
            <a:r>
              <a:rPr lang="en-US" sz="2400" b="1" i="1" dirty="0" err="1"/>
              <a:t>ke</a:t>
            </a:r>
            <a:r>
              <a:rPr lang="en-US" sz="2400" b="1" i="1" dirty="0"/>
              <a:t> 4  </a:t>
            </a:r>
            <a:r>
              <a:rPr lang="en-US" sz="2400" b="1" i="1" dirty="0" err="1"/>
              <a:t>mulai</a:t>
            </a:r>
            <a:r>
              <a:rPr lang="en-US" sz="2400" b="1" i="1" dirty="0"/>
              <a:t> </a:t>
            </a:r>
            <a:r>
              <a:rPr lang="en-US" sz="2400" b="1" i="1" dirty="0" err="1"/>
              <a:t>Presentasikan</a:t>
            </a:r>
            <a:r>
              <a:rPr lang="en-US" sz="2400" b="1" i="1" dirty="0"/>
              <a:t> .</a:t>
            </a:r>
          </a:p>
          <a:p>
            <a:pPr algn="ctr"/>
            <a:r>
              <a:rPr lang="en-US" sz="2400" b="1" i="1" dirty="0"/>
              <a:t>Mohon   </a:t>
            </a:r>
            <a:r>
              <a:rPr lang="en-US" sz="2400" b="1" i="1" dirty="0" err="1"/>
              <a:t>dipersiapkan</a:t>
            </a:r>
            <a:r>
              <a:rPr lang="en-US" sz="2400" b="1" i="1" dirty="0"/>
              <a:t> </a:t>
            </a:r>
            <a:r>
              <a:rPr lang="en-US" sz="2400" b="1" i="1" dirty="0" err="1"/>
              <a:t>dalam</a:t>
            </a:r>
            <a:r>
              <a:rPr lang="en-US" sz="2400" b="1" i="1" dirty="0"/>
              <a:t>  </a:t>
            </a:r>
            <a:r>
              <a:rPr lang="en-US" sz="2400" b="1" i="1" dirty="0" err="1"/>
              <a:t>Kuliah</a:t>
            </a:r>
            <a:r>
              <a:rPr lang="en-US" sz="2400" b="1" i="1" dirty="0"/>
              <a:t>  </a:t>
            </a:r>
            <a:r>
              <a:rPr lang="en-US" sz="2400" b="1" i="1" dirty="0" err="1"/>
              <a:t>aktip</a:t>
            </a:r>
            <a:r>
              <a:rPr lang="en-US" sz="2400" b="1" i="1" dirty="0"/>
              <a:t> </a:t>
            </a:r>
            <a:r>
              <a:rPr lang="en-US" sz="2400" b="1" i="1" dirty="0" err="1"/>
              <a:t>diskusi</a:t>
            </a:r>
            <a:r>
              <a:rPr lang="en-US" sz="2400" b="1" i="1" dirty="0"/>
              <a:t> </a:t>
            </a:r>
            <a:endParaRPr lang="en-ID" sz="2400" b="1" i="1" dirty="0"/>
          </a:p>
        </p:txBody>
      </p:sp>
    </p:spTree>
    <p:extLst>
      <p:ext uri="{BB962C8B-B14F-4D97-AF65-F5344CB8AC3E}">
        <p14:creationId xmlns:p14="http://schemas.microsoft.com/office/powerpoint/2010/main" val="2713766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33BEA-A560-4423-A715-3A709706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87" y="166255"/>
            <a:ext cx="6077641" cy="1400505"/>
          </a:xfrm>
        </p:spPr>
        <p:txBody>
          <a:bodyPr/>
          <a:lstStyle/>
          <a:p>
            <a:r>
              <a:rPr lang="en-US" dirty="0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09787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91FE-AC7C-C029-A44C-4F287109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D1F39A-5156-9B61-F0C2-152DF02D1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097" y="-127819"/>
            <a:ext cx="11631561" cy="724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5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F5CB-86F2-466D-196E-E9CCBB9F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1ECA12-6946-F60B-2592-D1447D266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774" y="-78658"/>
            <a:ext cx="11651226" cy="693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8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FBB02-8A19-F64C-B011-556D56EF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140" y="441960"/>
            <a:ext cx="9601200" cy="777240"/>
          </a:xfrm>
        </p:spPr>
        <p:txBody>
          <a:bodyPr/>
          <a:lstStyle/>
          <a:p>
            <a:pPr algn="ctr"/>
            <a:r>
              <a:rPr lang="en-US" b="1" dirty="0"/>
              <a:t>DEFINISI HUKUM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9B3A66C-B82A-3E4D-87C7-121AB3E00D4E}"/>
              </a:ext>
            </a:extLst>
          </p:cNvPr>
          <p:cNvSpPr/>
          <p:nvPr/>
        </p:nvSpPr>
        <p:spPr>
          <a:xfrm>
            <a:off x="1600200" y="1463040"/>
            <a:ext cx="3063240" cy="470916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Hukum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adalah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himpunan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petunjuk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hidup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 (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perintah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atau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larangan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) yang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mengatur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 tata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tertib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dalam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suatu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masyarakat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 yang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seharusnya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ditaati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 oleh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anggota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masyarakat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 dan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jika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dilanggar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dapat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menimbulkan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 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tindakan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dari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pihak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pemerintah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dari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masyarakat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itu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.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Ernst Utrecht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570FAEB-BA98-C54D-9123-03EA90FC6569}"/>
              </a:ext>
            </a:extLst>
          </p:cNvPr>
          <p:cNvSpPr/>
          <p:nvPr/>
        </p:nvSpPr>
        <p:spPr>
          <a:xfrm>
            <a:off x="5151120" y="1463040"/>
            <a:ext cx="3063240" cy="470916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Hukum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adalah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norma-norma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 yang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berisi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kondisi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 dan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konsekuensi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dalam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suatu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tindakan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 algn="ctr"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Hans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Kalsen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879911A-63BD-B548-8BA4-72D254976126}"/>
              </a:ext>
            </a:extLst>
          </p:cNvPr>
          <p:cNvSpPr/>
          <p:nvPr/>
        </p:nvSpPr>
        <p:spPr>
          <a:xfrm>
            <a:off x="8702040" y="1463040"/>
            <a:ext cx="3063240" cy="470916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Hukum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adalah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kaidah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 dan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asas-asas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 yang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mengatur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hubungan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bermasyarakat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 dan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dibuat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 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berdasarkan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 pada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keadilan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.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Mochtar</a:t>
            </a:r>
            <a:r>
              <a:rPr lang="en-ID" dirty="0">
                <a:solidFill>
                  <a:schemeClr val="tx2"/>
                </a:solidFill>
                <a:latin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Roboto" panose="02000000000000000000" pitchFamily="2" charset="0"/>
              </a:rPr>
              <a:t>Kusumaatmadja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90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ACA1-5692-CB99-43F3-F5D3798E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389E9A-28B6-BFD5-7336-C198DF78F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748" y="0"/>
            <a:ext cx="115824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33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9F49-1976-04BF-8FFF-6726512BE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56D867-A281-3CA1-0327-3800A8880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427" y="0"/>
            <a:ext cx="11513574" cy="677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41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A56DBB-FE4E-604A-BD16-7052AF836288}"/>
              </a:ext>
            </a:extLst>
          </p:cNvPr>
          <p:cNvSpPr/>
          <p:nvPr/>
        </p:nvSpPr>
        <p:spPr>
          <a:xfrm>
            <a:off x="1310640" y="1645920"/>
            <a:ext cx="10500360" cy="487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FF1D71-3B65-7243-BEB0-76B2CA6A1854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1310640" y="4084320"/>
            <a:ext cx="1050036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B744DC-E59D-0641-BCD7-0AB887DD51A2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560820" y="1645920"/>
            <a:ext cx="0" cy="4876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F2FE9-3259-0148-8814-364B7DCE5988}"/>
              </a:ext>
            </a:extLst>
          </p:cNvPr>
          <p:cNvSpPr/>
          <p:nvPr/>
        </p:nvSpPr>
        <p:spPr>
          <a:xfrm>
            <a:off x="6671310" y="1889760"/>
            <a:ext cx="1699257" cy="21031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dirty="0"/>
              <a:t>02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2D405A-69EF-034D-8F1B-A0CA996B0B6C}"/>
              </a:ext>
            </a:extLst>
          </p:cNvPr>
          <p:cNvSpPr/>
          <p:nvPr/>
        </p:nvSpPr>
        <p:spPr>
          <a:xfrm>
            <a:off x="6671310" y="4389120"/>
            <a:ext cx="1790689" cy="21031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dirty="0"/>
              <a:t>04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B155BB-AF6E-8F44-8558-FDF3E70264A3}"/>
              </a:ext>
            </a:extLst>
          </p:cNvPr>
          <p:cNvSpPr/>
          <p:nvPr/>
        </p:nvSpPr>
        <p:spPr>
          <a:xfrm>
            <a:off x="1413517" y="4389120"/>
            <a:ext cx="1764019" cy="21031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dirty="0"/>
              <a:t>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6D9DBB-D984-9A45-BE61-75BA8A4C8603}"/>
              </a:ext>
            </a:extLst>
          </p:cNvPr>
          <p:cNvSpPr/>
          <p:nvPr/>
        </p:nvSpPr>
        <p:spPr>
          <a:xfrm>
            <a:off x="1413517" y="1889760"/>
            <a:ext cx="2110725" cy="21031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dirty="0"/>
              <a:t>01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07AA8B1-C5BC-9146-A32F-93819D1C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220" y="518161"/>
            <a:ext cx="9601200" cy="822960"/>
          </a:xfrm>
        </p:spPr>
        <p:txBody>
          <a:bodyPr/>
          <a:lstStyle/>
          <a:p>
            <a:pPr algn="ctr"/>
            <a:r>
              <a:rPr lang="en-US" b="1" dirty="0"/>
              <a:t>TUJUAN HUKUM (TEORI)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8DCE48-524E-144B-822D-CCEF7E6DC348}"/>
              </a:ext>
            </a:extLst>
          </p:cNvPr>
          <p:cNvSpPr/>
          <p:nvPr/>
        </p:nvSpPr>
        <p:spPr>
          <a:xfrm>
            <a:off x="3295651" y="2133600"/>
            <a:ext cx="3154680" cy="16154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TEORI</a:t>
            </a:r>
          </a:p>
          <a:p>
            <a:pPr algn="ctr"/>
            <a:r>
              <a:rPr lang="en-US" sz="4000" dirty="0"/>
              <a:t>KEADILAN</a:t>
            </a:r>
            <a:r>
              <a:rPr lang="en-US" dirty="0"/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1AEBF8-A4EB-7842-B298-E77662FA02AE}"/>
              </a:ext>
            </a:extLst>
          </p:cNvPr>
          <p:cNvSpPr/>
          <p:nvPr/>
        </p:nvSpPr>
        <p:spPr>
          <a:xfrm>
            <a:off x="8317225" y="2133600"/>
            <a:ext cx="3154680" cy="16154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TEORI </a:t>
            </a:r>
          </a:p>
          <a:p>
            <a:pPr algn="ctr"/>
            <a:r>
              <a:rPr lang="en-US" sz="3600" dirty="0"/>
              <a:t>KEMANFAATAN</a:t>
            </a:r>
            <a:r>
              <a:rPr lang="en-US" sz="1600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F1F2D6-0C0D-4C4F-872A-36DBECC472E1}"/>
              </a:ext>
            </a:extLst>
          </p:cNvPr>
          <p:cNvSpPr/>
          <p:nvPr/>
        </p:nvSpPr>
        <p:spPr>
          <a:xfrm>
            <a:off x="3150870" y="4632960"/>
            <a:ext cx="3154680" cy="16154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TEORI </a:t>
            </a:r>
          </a:p>
          <a:p>
            <a:pPr algn="ctr"/>
            <a:r>
              <a:rPr lang="en-US" sz="3600" dirty="0"/>
              <a:t>KEADILAN &amp; KEMANFAATAN</a:t>
            </a:r>
            <a:endParaRPr lang="en-US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B2F06A-F5C4-4C42-9E6E-0700409785ED}"/>
              </a:ext>
            </a:extLst>
          </p:cNvPr>
          <p:cNvSpPr/>
          <p:nvPr/>
        </p:nvSpPr>
        <p:spPr>
          <a:xfrm>
            <a:off x="8407692" y="4434841"/>
            <a:ext cx="3154680" cy="18897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TEORI </a:t>
            </a:r>
          </a:p>
          <a:p>
            <a:pPr algn="ctr"/>
            <a:r>
              <a:rPr lang="en-US" sz="3200" dirty="0"/>
              <a:t>KETERTIBAN &amp; KETENTRAMAN MASYARAKAT</a:t>
            </a:r>
            <a:endParaRPr lang="en-US" sz="1400" dirty="0"/>
          </a:p>
        </p:txBody>
      </p:sp>
      <p:pic>
        <p:nvPicPr>
          <p:cNvPr id="26" name="Content Placeholder 4">
            <a:extLst>
              <a:ext uri="{FF2B5EF4-FFF2-40B4-BE49-F238E27FC236}">
                <a16:creationId xmlns:a16="http://schemas.microsoft.com/office/drawing/2014/main" id="{7BCDB687-A165-5A4D-B0E5-AF7ABF32D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73" y="5878"/>
            <a:ext cx="2751827" cy="413062"/>
          </a:xfrm>
        </p:spPr>
      </p:pic>
    </p:spTree>
    <p:extLst>
      <p:ext uri="{BB962C8B-B14F-4D97-AF65-F5344CB8AC3E}">
        <p14:creationId xmlns:p14="http://schemas.microsoft.com/office/powerpoint/2010/main" val="368511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A56DBB-FE4E-604A-BD16-7052AF836288}"/>
              </a:ext>
            </a:extLst>
          </p:cNvPr>
          <p:cNvSpPr/>
          <p:nvPr/>
        </p:nvSpPr>
        <p:spPr>
          <a:xfrm>
            <a:off x="1310640" y="1645920"/>
            <a:ext cx="10500360" cy="487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FF1D71-3B65-7243-BEB0-76B2CA6A1854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1310640" y="4084320"/>
            <a:ext cx="1050036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B744DC-E59D-0641-BCD7-0AB887DD51A2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560820" y="1645920"/>
            <a:ext cx="0" cy="4876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F2FE9-3259-0148-8814-364B7DCE5988}"/>
              </a:ext>
            </a:extLst>
          </p:cNvPr>
          <p:cNvSpPr/>
          <p:nvPr/>
        </p:nvSpPr>
        <p:spPr>
          <a:xfrm>
            <a:off x="6671310" y="1889760"/>
            <a:ext cx="1699257" cy="21031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dirty="0"/>
              <a:t>02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2D405A-69EF-034D-8F1B-A0CA996B0B6C}"/>
              </a:ext>
            </a:extLst>
          </p:cNvPr>
          <p:cNvSpPr/>
          <p:nvPr/>
        </p:nvSpPr>
        <p:spPr>
          <a:xfrm>
            <a:off x="6671310" y="4389120"/>
            <a:ext cx="1790689" cy="21031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dirty="0"/>
              <a:t>04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B155BB-AF6E-8F44-8558-FDF3E70264A3}"/>
              </a:ext>
            </a:extLst>
          </p:cNvPr>
          <p:cNvSpPr/>
          <p:nvPr/>
        </p:nvSpPr>
        <p:spPr>
          <a:xfrm>
            <a:off x="1413517" y="4389120"/>
            <a:ext cx="1764019" cy="21031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dirty="0"/>
              <a:t>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6D9DBB-D984-9A45-BE61-75BA8A4C8603}"/>
              </a:ext>
            </a:extLst>
          </p:cNvPr>
          <p:cNvSpPr/>
          <p:nvPr/>
        </p:nvSpPr>
        <p:spPr>
          <a:xfrm>
            <a:off x="1413517" y="1889760"/>
            <a:ext cx="2110725" cy="21031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dirty="0"/>
              <a:t>01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07AA8B1-C5BC-9146-A32F-93819D1C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220" y="518161"/>
            <a:ext cx="9601200" cy="822960"/>
          </a:xfrm>
        </p:spPr>
        <p:txBody>
          <a:bodyPr/>
          <a:lstStyle/>
          <a:p>
            <a:pPr algn="ctr"/>
            <a:r>
              <a:rPr lang="en-US" b="1" dirty="0"/>
              <a:t>FUNGSI HUKUM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BEB58C-4178-7E47-842E-C6A5245C0F00}"/>
              </a:ext>
            </a:extLst>
          </p:cNvPr>
          <p:cNvSpPr txBox="1"/>
          <p:nvPr/>
        </p:nvSpPr>
        <p:spPr>
          <a:xfrm>
            <a:off x="3322321" y="2270760"/>
            <a:ext cx="2899404" cy="147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pengesahan</a:t>
            </a:r>
            <a:r>
              <a:rPr lang="en-US" dirty="0"/>
              <a:t> (</a:t>
            </a:r>
            <a:r>
              <a:rPr lang="en-US" dirty="0" err="1"/>
              <a:t>legitimasi</a:t>
            </a:r>
            <a:r>
              <a:rPr lang="en-US" dirty="0"/>
              <a:t>)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</a:p>
          <a:p>
            <a:pPr algn="just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D38559-1DAA-B648-B716-A87DE4EC391B}"/>
              </a:ext>
            </a:extLst>
          </p:cNvPr>
          <p:cNvSpPr txBox="1"/>
          <p:nvPr/>
        </p:nvSpPr>
        <p:spPr>
          <a:xfrm>
            <a:off x="8450561" y="2270760"/>
            <a:ext cx="2788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Law As A Tool of social engineering (Hukum </a:t>
            </a:r>
            <a:r>
              <a:rPr lang="en-US" dirty="0" err="1"/>
              <a:t>Sebagai</a:t>
            </a:r>
            <a:r>
              <a:rPr lang="en-US" dirty="0"/>
              <a:t> Alat </a:t>
            </a:r>
            <a:r>
              <a:rPr lang="en-US" dirty="0" err="1"/>
              <a:t>Rekayasa</a:t>
            </a:r>
            <a:r>
              <a:rPr lang="en-US" dirty="0"/>
              <a:t> Masyarakat)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61C169-93AC-3248-96EC-AE3A0DC825BC}"/>
              </a:ext>
            </a:extLst>
          </p:cNvPr>
          <p:cNvSpPr txBox="1"/>
          <p:nvPr/>
        </p:nvSpPr>
        <p:spPr>
          <a:xfrm>
            <a:off x="3280413" y="4844147"/>
            <a:ext cx="2777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Sarana </a:t>
            </a:r>
            <a:r>
              <a:rPr lang="en-US" dirty="0" err="1"/>
              <a:t>Pembentukan</a:t>
            </a:r>
            <a:r>
              <a:rPr lang="en-US" dirty="0"/>
              <a:t> Masyarakat, </a:t>
            </a:r>
            <a:r>
              <a:rPr lang="en-US" dirty="0" err="1"/>
              <a:t>Khususnya</a:t>
            </a:r>
            <a:r>
              <a:rPr lang="en-US" dirty="0"/>
              <a:t> Sarana Pembangunan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FEFE6-D990-1843-9848-E86A64102E48}"/>
              </a:ext>
            </a:extLst>
          </p:cNvPr>
          <p:cNvSpPr txBox="1"/>
          <p:nvPr/>
        </p:nvSpPr>
        <p:spPr>
          <a:xfrm>
            <a:off x="8370567" y="4986159"/>
            <a:ext cx="3310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Law As A Weapon In Social Conflict (Hukum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senjata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konflik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) 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E215853-380B-DC64-3B47-9E244F889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45919"/>
            <a:ext cx="10500357" cy="4876799"/>
          </a:xfrm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565039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2252</TotalTime>
  <Words>1096</Words>
  <Application>Microsoft Office PowerPoint</Application>
  <PresentationFormat>Widescreen</PresentationFormat>
  <Paragraphs>116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Courier New</vt:lpstr>
      <vt:lpstr>Franklin Gothic Book</vt:lpstr>
      <vt:lpstr>Roboto</vt:lpstr>
      <vt:lpstr>Times New Roman</vt:lpstr>
      <vt:lpstr>Crop</vt:lpstr>
      <vt:lpstr>TEORI HUKUM &amp; PROBLEMATIKA PENEGAKAN HUKUM DI INDONESIA</vt:lpstr>
      <vt:lpstr>PowerPoint Presentation</vt:lpstr>
      <vt:lpstr>PowerPoint Presentation</vt:lpstr>
      <vt:lpstr>PowerPoint Presentation</vt:lpstr>
      <vt:lpstr>DEFINISI HUKUM</vt:lpstr>
      <vt:lpstr>PowerPoint Presentation</vt:lpstr>
      <vt:lpstr>PowerPoint Presentation</vt:lpstr>
      <vt:lpstr>TUJUAN HUKUM (TEORI) </vt:lpstr>
      <vt:lpstr>FUNGSI HUKUM</vt:lpstr>
      <vt:lpstr>           GUNA FUNGSI HUKUM</vt:lpstr>
      <vt:lpstr>PENEGAKAN HUKUM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APA YANG TERJADI PENEGAKAN HUKUM “LEMBAGA PERADILAN “</vt:lpstr>
      <vt:lpstr>Problematika Penegakan Hukum di Indonesia dan Solusinya </vt:lpstr>
      <vt:lpstr>Alternatif Solusi Atas Problematika Penegakan Hukum di Indonesia</vt:lpstr>
      <vt:lpstr>SUMPAH PRESIDEN (yang diucapkan pada saat pelantikan)</vt:lpstr>
      <vt:lpstr>PowerPoint Presentation</vt:lpstr>
      <vt:lpstr> TUGAS  MAHASISWA Buat  Makalah Presentasi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Dimas Nur Arif</dc:creator>
  <cp:lastModifiedBy>sugianto aphi</cp:lastModifiedBy>
  <cp:revision>456</cp:revision>
  <cp:lastPrinted>2021-07-23T13:20:10Z</cp:lastPrinted>
  <dcterms:created xsi:type="dcterms:W3CDTF">2021-06-08T03:12:32Z</dcterms:created>
  <dcterms:modified xsi:type="dcterms:W3CDTF">2023-09-19T23:54:23Z</dcterms:modified>
</cp:coreProperties>
</file>