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885" y="2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C44A7-CE4E-40E1-BF22-5A1A1074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7C455B-E806-4C88-B084-7C643A5F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FA30E-E320-4298-82AC-142372A8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AA8BA-02A4-4875-857C-920677EF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C82AF-A3C5-4C30-B570-1A997413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4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5BF2D-D617-4E7E-B60A-EF677879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B44A7-C901-471C-9653-5AC9E57D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3035A-1AEC-4FD8-93DB-B5AD225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477B4-8D85-4A47-AE93-E6468CA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5032F-7611-4D0C-81FD-4BEE814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D8E2E3-F100-4F5A-A295-25F2FE578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7D6092-2E53-4F68-B6C8-FC7B8BE6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1AD5C-FAE7-4D84-89C9-D318EA3D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A5C29-A7F3-4F7C-BA3A-680CEC1F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3DF8A-520D-44CF-924A-1F8FCE6F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0B6B-80E4-4500-9FF5-8610B03D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E3C6F-D3A5-4460-9C74-2BA50ED8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85162-8AEC-49D6-8366-3657C1B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2BB5E-6132-47C4-A14B-7FEA19A0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4288E7-DD7B-46E3-810E-9F23D287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2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8BA9A-9080-49DC-927E-3141B3EF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43BF98-0557-43BB-9A62-83CCE724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44BFF-D1C9-4079-9CB9-766E9932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4B70D-D547-4868-8BFE-69FDE893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D2F6F9-10FD-45D9-9E7E-D98411D8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5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9D807-5E8B-49F0-B06A-83126A91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05411-32EA-45FC-8E3F-8AC61F0A9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DA7B9-ECC3-4CF2-A315-DFD82FFF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703BA-519E-47D3-AF87-0E8F0F4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02B31-853F-4B47-9449-F374B64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93C7F-088A-4B79-98EE-E76EE2A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5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8079E-9260-48FD-BB86-92E6A613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914D0A-3D4A-4B7C-A04B-06C2B0AA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2F11D-183D-4705-B87A-1587AF51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CA752A-8BE0-44AF-82E4-78D4464B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534FB6-9AAC-45E9-A32E-08B74102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761FE0-C94B-4755-8F5F-2A785F2D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8A4596-0739-4DB3-A5D0-0F4FD330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54BF89-1F39-47E8-BDE0-9D1B651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9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9DC9E-515E-4D9F-81D6-D8274CBF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4F9EF3-6975-42F9-8E39-9B8F471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A4A0DD-ACA3-4184-BC11-D4EC743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A8426-18D8-45C5-93EC-FC40800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B1BF4F-B177-4DEE-8AD9-0145F04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896FB7-CB52-4605-A6C6-D1336E57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A9DEA-727E-42A0-88EC-06D4EEF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3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6A87-D9D4-4C17-B6D8-5FB81E65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516468-80D0-4A89-BB53-DC8613FB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3D7EC3-3B57-4F35-9714-6B2C6325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80128-52D1-45FE-B3FC-76E743B1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EAC91-2706-42A0-8241-4833195A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2367-A666-4D54-87D0-57316D5E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5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B4033-D466-4157-BBD7-2AA428B6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E68FD6-FDA3-42AC-8FBA-8A1E4CBE7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D5B9A-12A3-412B-BF1C-D188C3C8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EFBC23-EC2C-4E7A-9B95-0A69BDFB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061C7-845D-4C64-AB98-BF8ACE5B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A63839-DDFB-4B82-B979-A991059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5E78EB-4FE0-4BE7-A5A4-5C0003C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7176D-7ECA-45D7-AE5B-AA3EB50B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5FEF9-8FF4-4A3F-82B6-29CDD41F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38B6-B3CF-4E11-BACE-2AE85F7E36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9208D-F7A7-4522-8839-4A2E3580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6EB5D-9282-4E8A-9A33-62DF2602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E5AA-E568-43C4-BB31-409C07F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657A6-4A14-4FED-99B7-9BE4FFC9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513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0070C0"/>
                </a:solidFill>
              </a:rPr>
              <a:t>Container ecosystem</a:t>
            </a:r>
          </a:p>
        </p:txBody>
      </p:sp>
    </p:spTree>
    <p:extLst>
      <p:ext uri="{BB962C8B-B14F-4D97-AF65-F5344CB8AC3E}">
        <p14:creationId xmlns:p14="http://schemas.microsoft.com/office/powerpoint/2010/main" val="111071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657A6-4A14-4FED-99B7-9BE4FFC9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5139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b="1" dirty="0">
                <a:solidFill>
                  <a:srgbClr val="0070C0"/>
                </a:solidFill>
              </a:rPr>
              <a:t>Huuuu…</a:t>
            </a:r>
            <a:br>
              <a:rPr lang="fr-FR" sz="6600" b="1" dirty="0">
                <a:solidFill>
                  <a:srgbClr val="0070C0"/>
                </a:solidFill>
              </a:rPr>
            </a:br>
            <a:r>
              <a:rPr lang="fr-FR" sz="6600" b="1" dirty="0">
                <a:solidFill>
                  <a:srgbClr val="0070C0"/>
                </a:solidFill>
              </a:rPr>
              <a:t>Container = Docker</a:t>
            </a:r>
            <a:br>
              <a:rPr lang="fr-FR" sz="6600" b="1" dirty="0">
                <a:solidFill>
                  <a:srgbClr val="0070C0"/>
                </a:solidFill>
              </a:rPr>
            </a:br>
            <a:r>
              <a:rPr lang="fr-FR" sz="6600" b="1" dirty="0">
                <a:solidFill>
                  <a:srgbClr val="0070C0"/>
                </a:solidFill>
              </a:rPr>
              <a:t>no ???</a:t>
            </a:r>
          </a:p>
        </p:txBody>
      </p:sp>
    </p:spTree>
    <p:extLst>
      <p:ext uri="{BB962C8B-B14F-4D97-AF65-F5344CB8AC3E}">
        <p14:creationId xmlns:p14="http://schemas.microsoft.com/office/powerpoint/2010/main" val="4844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pen Container Initiative Distribution Specification Reaches Version 1.0">
            <a:extLst>
              <a:ext uri="{FF2B5EF4-FFF2-40B4-BE49-F238E27FC236}">
                <a16:creationId xmlns:a16="http://schemas.microsoft.com/office/drawing/2014/main" id="{FEDA066E-224A-46EB-9B9B-5E4EB43C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9" y="3792471"/>
            <a:ext cx="1773578" cy="9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9889FE4-B0E1-4557-8005-12CE243FE11B}"/>
              </a:ext>
            </a:extLst>
          </p:cNvPr>
          <p:cNvSpPr/>
          <p:nvPr/>
        </p:nvSpPr>
        <p:spPr>
          <a:xfrm>
            <a:off x="7769849" y="4300205"/>
            <a:ext cx="2555251" cy="93816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134600-9016-445A-BD79-FB2CD90642ED}"/>
              </a:ext>
            </a:extLst>
          </p:cNvPr>
          <p:cNvSpPr/>
          <p:nvPr/>
        </p:nvSpPr>
        <p:spPr>
          <a:xfrm>
            <a:off x="4598025" y="237309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026" name="Picture 2" descr="Docker Icon #51433 - Free Icons Library">
            <a:extLst>
              <a:ext uri="{FF2B5EF4-FFF2-40B4-BE49-F238E27FC236}">
                <a16:creationId xmlns:a16="http://schemas.microsoft.com/office/drawing/2014/main" id="{01DC990E-C309-4B88-A9D0-EB13AAE3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98" y="29362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E9B999-B241-4B8A-81F6-BB3DBDE3F59C}"/>
              </a:ext>
            </a:extLst>
          </p:cNvPr>
          <p:cNvSpPr txBox="1"/>
          <p:nvPr/>
        </p:nvSpPr>
        <p:spPr>
          <a:xfrm>
            <a:off x="5292261" y="265887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Docker client</a:t>
            </a:r>
          </a:p>
          <a:p>
            <a:r>
              <a:rPr lang="fr-FR" sz="1200" dirty="0"/>
              <a:t>(CLI, UI)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0D51D57-C6B6-4BF2-B19E-FC66AD0339A8}"/>
              </a:ext>
            </a:extLst>
          </p:cNvPr>
          <p:cNvSpPr/>
          <p:nvPr/>
        </p:nvSpPr>
        <p:spPr>
          <a:xfrm rot="5400000">
            <a:off x="5311293" y="1167544"/>
            <a:ext cx="747713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768C8E4-BA49-4376-A594-16579B654444}"/>
              </a:ext>
            </a:extLst>
          </p:cNvPr>
          <p:cNvSpPr/>
          <p:nvPr/>
        </p:nvSpPr>
        <p:spPr>
          <a:xfrm>
            <a:off x="4602787" y="1742259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2" name="Picture 2" descr="Docker Icon #51433 - Free Icons Library">
            <a:extLst>
              <a:ext uri="{FF2B5EF4-FFF2-40B4-BE49-F238E27FC236}">
                <a16:creationId xmlns:a16="http://schemas.microsoft.com/office/drawing/2014/main" id="{C156D0D7-8CB5-47D0-A946-A79018B9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60" y="179857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68A10F-5FBC-4B07-9C4D-F5C22BFA58F9}"/>
              </a:ext>
            </a:extLst>
          </p:cNvPr>
          <p:cNvSpPr txBox="1"/>
          <p:nvPr/>
        </p:nvSpPr>
        <p:spPr>
          <a:xfrm>
            <a:off x="5297023" y="1770837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Docker daemon</a:t>
            </a:r>
          </a:p>
          <a:p>
            <a:r>
              <a:rPr lang="fr-FR" sz="1200" dirty="0"/>
              <a:t>(dockerd)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C14D5A-BE9C-455C-B117-5B5E7E835AAF}"/>
              </a:ext>
            </a:extLst>
          </p:cNvPr>
          <p:cNvSpPr txBox="1"/>
          <p:nvPr/>
        </p:nvSpPr>
        <p:spPr>
          <a:xfrm>
            <a:off x="5773256" y="1035473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 </a:t>
            </a:r>
            <a:r>
              <a:rPr lang="fr-FR" sz="1200" dirty="0" err="1"/>
              <a:t>using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Docker Engine API</a:t>
            </a:r>
          </a:p>
        </p:txBody>
      </p:sp>
      <p:pic>
        <p:nvPicPr>
          <p:cNvPr id="1028" name="Picture 4" descr="What is containerd ? - Docker Blog">
            <a:extLst>
              <a:ext uri="{FF2B5EF4-FFF2-40B4-BE49-F238E27FC236}">
                <a16:creationId xmlns:a16="http://schemas.microsoft.com/office/drawing/2014/main" id="{CA10D470-0170-4834-9768-ADBD242A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84" y="2782002"/>
            <a:ext cx="2306325" cy="6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mystifying containers - part II: container runtimes | Cloud Native  Computing Foundation">
            <a:extLst>
              <a:ext uri="{FF2B5EF4-FFF2-40B4-BE49-F238E27FC236}">
                <a16:creationId xmlns:a16="http://schemas.microsoft.com/office/drawing/2014/main" id="{2D459797-605E-4A6C-999D-8675C4E1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6" y="4503768"/>
            <a:ext cx="2926963" cy="6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D9D7111-F98A-482A-83FC-AE48A345CA6B}"/>
              </a:ext>
            </a:extLst>
          </p:cNvPr>
          <p:cNvSpPr/>
          <p:nvPr/>
        </p:nvSpPr>
        <p:spPr>
          <a:xfrm>
            <a:off x="4598025" y="6092177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A66809-077C-488A-9384-76E4B21C397F}"/>
              </a:ext>
            </a:extLst>
          </p:cNvPr>
          <p:cNvSpPr txBox="1"/>
          <p:nvPr/>
        </p:nvSpPr>
        <p:spPr>
          <a:xfrm>
            <a:off x="5292261" y="6130290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Running container</a:t>
            </a:r>
          </a:p>
          <a:p>
            <a:r>
              <a:rPr lang="fr-FR" sz="1200" dirty="0"/>
              <a:t>(isolated process)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AD4114D-B04E-48BA-8254-04FCED5A6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362" y="6131890"/>
            <a:ext cx="408626" cy="445248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A74B930-C780-42B4-A072-6F5E3488E293}"/>
              </a:ext>
            </a:extLst>
          </p:cNvPr>
          <p:cNvSpPr/>
          <p:nvPr/>
        </p:nvSpPr>
        <p:spPr>
          <a:xfrm rot="5400000">
            <a:off x="5447103" y="2507536"/>
            <a:ext cx="476091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BE074A-836C-48E8-83A7-66E757F70212}"/>
              </a:ext>
            </a:extLst>
          </p:cNvPr>
          <p:cNvSpPr txBox="1"/>
          <p:nvPr/>
        </p:nvSpPr>
        <p:spPr>
          <a:xfrm>
            <a:off x="5773256" y="2420785"/>
            <a:ext cx="5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42AE45DF-26E9-4E9F-BEB0-D0AA70EC8CD5}"/>
              </a:ext>
            </a:extLst>
          </p:cNvPr>
          <p:cNvSpPr/>
          <p:nvPr/>
        </p:nvSpPr>
        <p:spPr>
          <a:xfrm rot="5400000">
            <a:off x="5177316" y="3895359"/>
            <a:ext cx="1015663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27FEB4-6601-4437-9BEB-0637F2ACEB0A}"/>
              </a:ext>
            </a:extLst>
          </p:cNvPr>
          <p:cNvSpPr txBox="1"/>
          <p:nvPr/>
        </p:nvSpPr>
        <p:spPr>
          <a:xfrm>
            <a:off x="5773256" y="3842230"/>
            <a:ext cx="5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Uses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9A9766F-F76C-41FE-96D3-CBF9FE09B9C5}"/>
              </a:ext>
            </a:extLst>
          </p:cNvPr>
          <p:cNvSpPr/>
          <p:nvPr/>
        </p:nvSpPr>
        <p:spPr>
          <a:xfrm rot="5400000">
            <a:off x="5280721" y="5468746"/>
            <a:ext cx="808853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5641241-F16F-4953-9625-732C146E645F}"/>
              </a:ext>
            </a:extLst>
          </p:cNvPr>
          <p:cNvSpPr txBox="1"/>
          <p:nvPr/>
        </p:nvSpPr>
        <p:spPr>
          <a:xfrm>
            <a:off x="5773256" y="5409816"/>
            <a:ext cx="71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Spawns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B01A830-63FF-41C5-A20C-91EC7B91B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275" y="4395428"/>
            <a:ext cx="949084" cy="747713"/>
          </a:xfrm>
          <a:prstGeom prst="rect">
            <a:avLst/>
          </a:prstGeom>
        </p:spPr>
      </p:pic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271E5560-E7EA-4F87-8961-C6A1E2316C3F}"/>
              </a:ext>
            </a:extLst>
          </p:cNvPr>
          <p:cNvCxnSpPr>
            <a:cxnSpLocks/>
          </p:cNvCxnSpPr>
          <p:nvPr/>
        </p:nvCxnSpPr>
        <p:spPr>
          <a:xfrm>
            <a:off x="7014382" y="3193730"/>
            <a:ext cx="1805768" cy="963467"/>
          </a:xfrm>
          <a:prstGeom prst="bentConnector3">
            <a:avLst>
              <a:gd name="adj1" fmla="val 10011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A1DDD42-9F03-4FB7-A905-C6206F9456DC}"/>
              </a:ext>
            </a:extLst>
          </p:cNvPr>
          <p:cNvSpPr txBox="1"/>
          <p:nvPr/>
        </p:nvSpPr>
        <p:spPr>
          <a:xfrm>
            <a:off x="8965359" y="4630786"/>
            <a:ext cx="148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</a:t>
            </a:r>
            <a:r>
              <a:rPr lang="fr-FR" sz="1200" dirty="0" err="1"/>
              <a:t>Registry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3A3EDBC-D48D-475E-8C33-CEB10BB76C70}"/>
              </a:ext>
            </a:extLst>
          </p:cNvPr>
          <p:cNvSpPr txBox="1"/>
          <p:nvPr/>
        </p:nvSpPr>
        <p:spPr>
          <a:xfrm>
            <a:off x="8909189" y="3429443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Pulls an </a:t>
            </a:r>
            <a:r>
              <a:rPr lang="fr-FR" sz="1200" dirty="0">
                <a:solidFill>
                  <a:srgbClr val="0070C0"/>
                </a:solidFill>
              </a:rPr>
              <a:t>image </a:t>
            </a:r>
            <a:r>
              <a:rPr lang="fr-FR" sz="1200" dirty="0"/>
              <a:t>and </a:t>
            </a:r>
            <a:r>
              <a:rPr lang="fr-FR" sz="1200" dirty="0" err="1"/>
              <a:t>gives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to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runc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C567F2E2-1582-4119-BD22-05040078C075}"/>
              </a:ext>
            </a:extLst>
          </p:cNvPr>
          <p:cNvSpPr/>
          <p:nvPr/>
        </p:nvSpPr>
        <p:spPr>
          <a:xfrm>
            <a:off x="4345280" y="4497920"/>
            <a:ext cx="264822" cy="825969"/>
          </a:xfrm>
          <a:prstGeom prst="leftBrace">
            <a:avLst>
              <a:gd name="adj1" fmla="val 26317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43F1059-8C42-40A8-8C5B-06723D8C9FB4}"/>
              </a:ext>
            </a:extLst>
          </p:cNvPr>
          <p:cNvSpPr txBox="1"/>
          <p:nvPr/>
        </p:nvSpPr>
        <p:spPr>
          <a:xfrm>
            <a:off x="219075" y="4455190"/>
            <a:ext cx="408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70C0"/>
                </a:solidFill>
              </a:rPr>
              <a:t>runc</a:t>
            </a:r>
            <a:r>
              <a:rPr lang="fr-FR" sz="1200" dirty="0"/>
              <a:t> is the implementation of </a:t>
            </a:r>
            <a:r>
              <a:rPr lang="fr-FR" sz="1200" dirty="0">
                <a:solidFill>
                  <a:srgbClr val="0070C0"/>
                </a:solidFill>
              </a:rPr>
              <a:t>Open Container Initiative (OCI) </a:t>
            </a:r>
            <a:r>
              <a:rPr lang="fr-FR" sz="1200" dirty="0"/>
              <a:t>which provides specifications for images (Image </a:t>
            </a:r>
            <a:r>
              <a:rPr lang="fr-FR" sz="1200" dirty="0" err="1"/>
              <a:t>Spec</a:t>
            </a:r>
            <a:r>
              <a:rPr lang="fr-FR" sz="1200" dirty="0"/>
              <a:t>) and containers (Runtime </a:t>
            </a:r>
            <a:r>
              <a:rPr lang="fr-FR" sz="1200" dirty="0" err="1"/>
              <a:t>spec</a:t>
            </a:r>
            <a:r>
              <a:rPr lang="fr-FR" sz="1200" dirty="0"/>
              <a:t>).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52" name="Accolade ouvrante 51">
            <a:extLst>
              <a:ext uri="{FF2B5EF4-FFF2-40B4-BE49-F238E27FC236}">
                <a16:creationId xmlns:a16="http://schemas.microsoft.com/office/drawing/2014/main" id="{A1CA40F8-5FCA-4365-B372-778432C9B7C0}"/>
              </a:ext>
            </a:extLst>
          </p:cNvPr>
          <p:cNvSpPr/>
          <p:nvPr/>
        </p:nvSpPr>
        <p:spPr>
          <a:xfrm>
            <a:off x="4177714" y="2792746"/>
            <a:ext cx="264822" cy="825969"/>
          </a:xfrm>
          <a:prstGeom prst="leftBrace">
            <a:avLst>
              <a:gd name="adj1" fmla="val 26317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AA1975-3E7D-4755-9F41-6E7B90314D4B}"/>
              </a:ext>
            </a:extLst>
          </p:cNvPr>
          <p:cNvSpPr txBox="1"/>
          <p:nvPr/>
        </p:nvSpPr>
        <p:spPr>
          <a:xfrm>
            <a:off x="219075" y="2829302"/>
            <a:ext cx="388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70C0"/>
                </a:solidFill>
              </a:rPr>
              <a:t>Containerd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/>
              <a:t>is a runtime (</a:t>
            </a:r>
            <a:r>
              <a:rPr lang="fr-FR" sz="1200" dirty="0" err="1"/>
              <a:t>another</a:t>
            </a:r>
            <a:r>
              <a:rPr lang="fr-FR" sz="1200" dirty="0"/>
              <a:t> daemon) </a:t>
            </a:r>
            <a:r>
              <a:rPr lang="fr-FR" sz="1200" dirty="0" err="1"/>
              <a:t>implementing</a:t>
            </a:r>
            <a:r>
              <a:rPr lang="fr-FR" sz="1200" dirty="0"/>
              <a:t> the </a:t>
            </a:r>
            <a:r>
              <a:rPr lang="fr-FR" sz="1200" dirty="0">
                <a:solidFill>
                  <a:srgbClr val="0070C0"/>
                </a:solidFill>
              </a:rPr>
              <a:t>Container Runtime Interface (CRI) </a:t>
            </a:r>
            <a:r>
              <a:rPr lang="fr-FR" sz="1200" dirty="0" err="1"/>
              <a:t>coming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CNCF (Cloud Native </a:t>
            </a:r>
            <a:r>
              <a:rPr lang="fr-FR" sz="1200" dirty="0" err="1"/>
              <a:t>Computing</a:t>
            </a:r>
            <a:r>
              <a:rPr lang="fr-FR" sz="1200" dirty="0"/>
              <a:t> </a:t>
            </a:r>
            <a:r>
              <a:rPr lang="fr-FR" sz="1200" dirty="0" err="1"/>
              <a:t>Foundation</a:t>
            </a:r>
            <a:r>
              <a:rPr lang="fr-FR" sz="1200" dirty="0"/>
              <a:t>).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870A7AAE-7CDA-4E2E-86B8-668D5296BE98}"/>
              </a:ext>
            </a:extLst>
          </p:cNvPr>
          <p:cNvSpPr/>
          <p:nvPr/>
        </p:nvSpPr>
        <p:spPr>
          <a:xfrm rot="5400000">
            <a:off x="5447103" y="2503150"/>
            <a:ext cx="476091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CBD8B6E-5D5F-4CC4-83E1-1C54EAC08A2A}"/>
              </a:ext>
            </a:extLst>
          </p:cNvPr>
          <p:cNvSpPr txBox="1"/>
          <p:nvPr/>
        </p:nvSpPr>
        <p:spPr>
          <a:xfrm>
            <a:off x="5773256" y="2416399"/>
            <a:ext cx="5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0101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/>
      <p:bldP spid="6" grpId="0" animBg="1"/>
      <p:bldP spid="11" grpId="0" animBg="1"/>
      <p:bldP spid="13" grpId="0"/>
      <p:bldP spid="14" grpId="0"/>
      <p:bldP spid="17" grpId="0" animBg="1"/>
      <p:bldP spid="19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37" grpId="0"/>
      <p:bldP spid="40" grpId="0"/>
      <p:bldP spid="43" grpId="0" animBg="1"/>
      <p:bldP spid="50" grpId="0"/>
      <p:bldP spid="52" grpId="0" animBg="1"/>
      <p:bldP spid="53" grpId="0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pen Container Initiative Distribution Specification Reaches Version 1.0">
            <a:extLst>
              <a:ext uri="{FF2B5EF4-FFF2-40B4-BE49-F238E27FC236}">
                <a16:creationId xmlns:a16="http://schemas.microsoft.com/office/drawing/2014/main" id="{FEDA066E-224A-46EB-9B9B-5E4EB43C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9" y="3792471"/>
            <a:ext cx="1773578" cy="9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9889FE4-B0E1-4557-8005-12CE243FE11B}"/>
              </a:ext>
            </a:extLst>
          </p:cNvPr>
          <p:cNvSpPr/>
          <p:nvPr/>
        </p:nvSpPr>
        <p:spPr>
          <a:xfrm>
            <a:off x="7769849" y="4300205"/>
            <a:ext cx="2555251" cy="93816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134600-9016-445A-BD79-FB2CD90642ED}"/>
              </a:ext>
            </a:extLst>
          </p:cNvPr>
          <p:cNvSpPr/>
          <p:nvPr/>
        </p:nvSpPr>
        <p:spPr>
          <a:xfrm>
            <a:off x="4598025" y="237309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026" name="Picture 2" descr="Docker Icon #51433 - Free Icons Library">
            <a:extLst>
              <a:ext uri="{FF2B5EF4-FFF2-40B4-BE49-F238E27FC236}">
                <a16:creationId xmlns:a16="http://schemas.microsoft.com/office/drawing/2014/main" id="{01DC990E-C309-4B88-A9D0-EB13AAE3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98" y="29362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E9B999-B241-4B8A-81F6-BB3DBDE3F59C}"/>
              </a:ext>
            </a:extLst>
          </p:cNvPr>
          <p:cNvSpPr txBox="1"/>
          <p:nvPr/>
        </p:nvSpPr>
        <p:spPr>
          <a:xfrm>
            <a:off x="5292261" y="265887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Docker client</a:t>
            </a:r>
          </a:p>
          <a:p>
            <a:r>
              <a:rPr lang="fr-FR" sz="1200" dirty="0"/>
              <a:t>(CLI, UI)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0D51D57-C6B6-4BF2-B19E-FC66AD0339A8}"/>
              </a:ext>
            </a:extLst>
          </p:cNvPr>
          <p:cNvSpPr/>
          <p:nvPr/>
        </p:nvSpPr>
        <p:spPr>
          <a:xfrm rot="5400000">
            <a:off x="5311293" y="1167544"/>
            <a:ext cx="747713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768C8E4-BA49-4376-A594-16579B654444}"/>
              </a:ext>
            </a:extLst>
          </p:cNvPr>
          <p:cNvSpPr/>
          <p:nvPr/>
        </p:nvSpPr>
        <p:spPr>
          <a:xfrm>
            <a:off x="4602787" y="1742259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2" name="Picture 2" descr="Docker Icon #51433 - Free Icons Library">
            <a:extLst>
              <a:ext uri="{FF2B5EF4-FFF2-40B4-BE49-F238E27FC236}">
                <a16:creationId xmlns:a16="http://schemas.microsoft.com/office/drawing/2014/main" id="{C156D0D7-8CB5-47D0-A946-A79018B9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60" y="179857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68A10F-5FBC-4B07-9C4D-F5C22BFA58F9}"/>
              </a:ext>
            </a:extLst>
          </p:cNvPr>
          <p:cNvSpPr txBox="1"/>
          <p:nvPr/>
        </p:nvSpPr>
        <p:spPr>
          <a:xfrm>
            <a:off x="5297023" y="1770837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Docker daemon</a:t>
            </a:r>
          </a:p>
          <a:p>
            <a:r>
              <a:rPr lang="fr-FR" sz="1200" dirty="0"/>
              <a:t>(dockerd)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C14D5A-BE9C-455C-B117-5B5E7E835AAF}"/>
              </a:ext>
            </a:extLst>
          </p:cNvPr>
          <p:cNvSpPr txBox="1"/>
          <p:nvPr/>
        </p:nvSpPr>
        <p:spPr>
          <a:xfrm>
            <a:off x="5773256" y="1035473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 </a:t>
            </a:r>
            <a:r>
              <a:rPr lang="fr-FR" sz="1200" dirty="0" err="1"/>
              <a:t>using</a:t>
            </a:r>
            <a:endParaRPr lang="fr-FR" sz="1200" dirty="0"/>
          </a:p>
          <a:p>
            <a:r>
              <a:rPr lang="fr-FR" sz="1200" dirty="0">
                <a:solidFill>
                  <a:srgbClr val="0070C0"/>
                </a:solidFill>
              </a:rPr>
              <a:t>Docker Engine API</a:t>
            </a:r>
          </a:p>
        </p:txBody>
      </p:sp>
      <p:pic>
        <p:nvPicPr>
          <p:cNvPr id="1028" name="Picture 4" descr="What is containerd ? - Docker Blog">
            <a:extLst>
              <a:ext uri="{FF2B5EF4-FFF2-40B4-BE49-F238E27FC236}">
                <a16:creationId xmlns:a16="http://schemas.microsoft.com/office/drawing/2014/main" id="{CA10D470-0170-4834-9768-ADBD242A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84" y="2782002"/>
            <a:ext cx="2306325" cy="6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mystifying containers - part II: container runtimes | Cloud Native  Computing Foundation">
            <a:extLst>
              <a:ext uri="{FF2B5EF4-FFF2-40B4-BE49-F238E27FC236}">
                <a16:creationId xmlns:a16="http://schemas.microsoft.com/office/drawing/2014/main" id="{2D459797-605E-4A6C-999D-8675C4E1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6" y="4503768"/>
            <a:ext cx="2926963" cy="6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D9D7111-F98A-482A-83FC-AE48A345CA6B}"/>
              </a:ext>
            </a:extLst>
          </p:cNvPr>
          <p:cNvSpPr/>
          <p:nvPr/>
        </p:nvSpPr>
        <p:spPr>
          <a:xfrm>
            <a:off x="4598025" y="6092177"/>
            <a:ext cx="2174250" cy="5317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A66809-077C-488A-9384-76E4B21C397F}"/>
              </a:ext>
            </a:extLst>
          </p:cNvPr>
          <p:cNvSpPr txBox="1"/>
          <p:nvPr/>
        </p:nvSpPr>
        <p:spPr>
          <a:xfrm>
            <a:off x="5292261" y="6130290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Running container</a:t>
            </a:r>
          </a:p>
          <a:p>
            <a:r>
              <a:rPr lang="fr-FR" sz="1200" dirty="0"/>
              <a:t>(isolated process)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AD4114D-B04E-48BA-8254-04FCED5A6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362" y="6131890"/>
            <a:ext cx="408626" cy="445248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A74B930-C780-42B4-A072-6F5E3488E293}"/>
              </a:ext>
            </a:extLst>
          </p:cNvPr>
          <p:cNvSpPr/>
          <p:nvPr/>
        </p:nvSpPr>
        <p:spPr>
          <a:xfrm rot="5400000">
            <a:off x="5447103" y="2507536"/>
            <a:ext cx="476091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BE074A-836C-48E8-83A7-66E757F70212}"/>
              </a:ext>
            </a:extLst>
          </p:cNvPr>
          <p:cNvSpPr txBox="1"/>
          <p:nvPr/>
        </p:nvSpPr>
        <p:spPr>
          <a:xfrm>
            <a:off x="5773256" y="2420785"/>
            <a:ext cx="5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42AE45DF-26E9-4E9F-BEB0-D0AA70EC8CD5}"/>
              </a:ext>
            </a:extLst>
          </p:cNvPr>
          <p:cNvSpPr/>
          <p:nvPr/>
        </p:nvSpPr>
        <p:spPr>
          <a:xfrm rot="5400000">
            <a:off x="5177316" y="3895359"/>
            <a:ext cx="1015663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27FEB4-6601-4437-9BEB-0637F2ACEB0A}"/>
              </a:ext>
            </a:extLst>
          </p:cNvPr>
          <p:cNvSpPr txBox="1"/>
          <p:nvPr/>
        </p:nvSpPr>
        <p:spPr>
          <a:xfrm>
            <a:off x="5773256" y="3842230"/>
            <a:ext cx="5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Uses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9A9766F-F76C-41FE-96D3-CBF9FE09B9C5}"/>
              </a:ext>
            </a:extLst>
          </p:cNvPr>
          <p:cNvSpPr/>
          <p:nvPr/>
        </p:nvSpPr>
        <p:spPr>
          <a:xfrm rot="5400000">
            <a:off x="5280721" y="5468746"/>
            <a:ext cx="808853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5641241-F16F-4953-9625-732C146E645F}"/>
              </a:ext>
            </a:extLst>
          </p:cNvPr>
          <p:cNvSpPr txBox="1"/>
          <p:nvPr/>
        </p:nvSpPr>
        <p:spPr>
          <a:xfrm>
            <a:off x="5773256" y="5409816"/>
            <a:ext cx="71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Spawns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B01A830-63FF-41C5-A20C-91EC7B91B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275" y="4395428"/>
            <a:ext cx="949084" cy="747713"/>
          </a:xfrm>
          <a:prstGeom prst="rect">
            <a:avLst/>
          </a:prstGeom>
        </p:spPr>
      </p:pic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271E5560-E7EA-4F87-8961-C6A1E2316C3F}"/>
              </a:ext>
            </a:extLst>
          </p:cNvPr>
          <p:cNvCxnSpPr>
            <a:cxnSpLocks/>
          </p:cNvCxnSpPr>
          <p:nvPr/>
        </p:nvCxnSpPr>
        <p:spPr>
          <a:xfrm>
            <a:off x="7014382" y="3193730"/>
            <a:ext cx="1805768" cy="963467"/>
          </a:xfrm>
          <a:prstGeom prst="bentConnector3">
            <a:avLst>
              <a:gd name="adj1" fmla="val 10011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A1DDD42-9F03-4FB7-A905-C6206F9456DC}"/>
              </a:ext>
            </a:extLst>
          </p:cNvPr>
          <p:cNvSpPr txBox="1"/>
          <p:nvPr/>
        </p:nvSpPr>
        <p:spPr>
          <a:xfrm>
            <a:off x="8965359" y="4630786"/>
            <a:ext cx="148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</a:t>
            </a:r>
            <a:r>
              <a:rPr lang="fr-FR" sz="1200" dirty="0" err="1"/>
              <a:t>Registry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3A3EDBC-D48D-475E-8C33-CEB10BB76C70}"/>
              </a:ext>
            </a:extLst>
          </p:cNvPr>
          <p:cNvSpPr txBox="1"/>
          <p:nvPr/>
        </p:nvSpPr>
        <p:spPr>
          <a:xfrm>
            <a:off x="8909189" y="3429443"/>
            <a:ext cx="148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Pulls an </a:t>
            </a:r>
            <a:r>
              <a:rPr lang="fr-FR" sz="1200" dirty="0">
                <a:solidFill>
                  <a:srgbClr val="0070C0"/>
                </a:solidFill>
              </a:rPr>
              <a:t>image </a:t>
            </a:r>
            <a:r>
              <a:rPr lang="fr-FR" sz="1200" dirty="0"/>
              <a:t>and </a:t>
            </a:r>
            <a:r>
              <a:rPr lang="fr-FR" sz="1200" dirty="0" err="1"/>
              <a:t>gives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 to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runc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C567F2E2-1582-4119-BD22-05040078C075}"/>
              </a:ext>
            </a:extLst>
          </p:cNvPr>
          <p:cNvSpPr/>
          <p:nvPr/>
        </p:nvSpPr>
        <p:spPr>
          <a:xfrm>
            <a:off x="4345280" y="4497920"/>
            <a:ext cx="264822" cy="825969"/>
          </a:xfrm>
          <a:prstGeom prst="leftBrace">
            <a:avLst>
              <a:gd name="adj1" fmla="val 26317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43F1059-8C42-40A8-8C5B-06723D8C9FB4}"/>
              </a:ext>
            </a:extLst>
          </p:cNvPr>
          <p:cNvSpPr txBox="1"/>
          <p:nvPr/>
        </p:nvSpPr>
        <p:spPr>
          <a:xfrm>
            <a:off x="219075" y="4455190"/>
            <a:ext cx="408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70C0"/>
                </a:solidFill>
              </a:rPr>
              <a:t>runc</a:t>
            </a:r>
            <a:r>
              <a:rPr lang="fr-FR" sz="1200" dirty="0"/>
              <a:t> is the implementation of </a:t>
            </a:r>
            <a:r>
              <a:rPr lang="fr-FR" sz="1200" dirty="0">
                <a:solidFill>
                  <a:srgbClr val="0070C0"/>
                </a:solidFill>
              </a:rPr>
              <a:t>Open Container Initiative (OCI) </a:t>
            </a:r>
            <a:r>
              <a:rPr lang="fr-FR" sz="1200" dirty="0"/>
              <a:t>which provides specifications for images (Image </a:t>
            </a:r>
            <a:r>
              <a:rPr lang="fr-FR" sz="1200" dirty="0" err="1"/>
              <a:t>Spec</a:t>
            </a:r>
            <a:r>
              <a:rPr lang="fr-FR" sz="1200" dirty="0"/>
              <a:t>) and containers (Runtime </a:t>
            </a:r>
            <a:r>
              <a:rPr lang="fr-FR" sz="1200" dirty="0" err="1"/>
              <a:t>spec</a:t>
            </a:r>
            <a:r>
              <a:rPr lang="fr-FR" sz="1200" dirty="0"/>
              <a:t>).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52" name="Accolade ouvrante 51">
            <a:extLst>
              <a:ext uri="{FF2B5EF4-FFF2-40B4-BE49-F238E27FC236}">
                <a16:creationId xmlns:a16="http://schemas.microsoft.com/office/drawing/2014/main" id="{A1CA40F8-5FCA-4365-B372-778432C9B7C0}"/>
              </a:ext>
            </a:extLst>
          </p:cNvPr>
          <p:cNvSpPr/>
          <p:nvPr/>
        </p:nvSpPr>
        <p:spPr>
          <a:xfrm>
            <a:off x="4177714" y="2792746"/>
            <a:ext cx="264822" cy="825969"/>
          </a:xfrm>
          <a:prstGeom prst="leftBrace">
            <a:avLst>
              <a:gd name="adj1" fmla="val 26317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AA1975-3E7D-4755-9F41-6E7B90314D4B}"/>
              </a:ext>
            </a:extLst>
          </p:cNvPr>
          <p:cNvSpPr txBox="1"/>
          <p:nvPr/>
        </p:nvSpPr>
        <p:spPr>
          <a:xfrm>
            <a:off x="219075" y="2829302"/>
            <a:ext cx="388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70C0"/>
                </a:solidFill>
              </a:rPr>
              <a:t>Containerd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/>
              <a:t>is a runtime (</a:t>
            </a:r>
            <a:r>
              <a:rPr lang="fr-FR" sz="1200" dirty="0" err="1"/>
              <a:t>another</a:t>
            </a:r>
            <a:r>
              <a:rPr lang="fr-FR" sz="1200" dirty="0"/>
              <a:t> daemon) </a:t>
            </a:r>
            <a:r>
              <a:rPr lang="fr-FR" sz="1200" dirty="0" err="1"/>
              <a:t>implementing</a:t>
            </a:r>
            <a:r>
              <a:rPr lang="fr-FR" sz="1200" dirty="0"/>
              <a:t> the </a:t>
            </a:r>
            <a:r>
              <a:rPr lang="fr-FR" sz="1200" dirty="0">
                <a:solidFill>
                  <a:srgbClr val="0070C0"/>
                </a:solidFill>
              </a:rPr>
              <a:t>Container Runtime Interface (CRI) </a:t>
            </a:r>
            <a:r>
              <a:rPr lang="fr-FR" sz="1200" dirty="0" err="1"/>
              <a:t>coming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CNCF (Cloud Native </a:t>
            </a:r>
            <a:r>
              <a:rPr lang="fr-FR" sz="1200" dirty="0" err="1"/>
              <a:t>Computing</a:t>
            </a:r>
            <a:r>
              <a:rPr lang="fr-FR" sz="1200" dirty="0"/>
              <a:t> </a:t>
            </a:r>
            <a:r>
              <a:rPr lang="fr-FR" sz="1200" dirty="0" err="1"/>
              <a:t>Foundation</a:t>
            </a:r>
            <a:r>
              <a:rPr lang="fr-FR" sz="1200" dirty="0"/>
              <a:t>).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2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186</Words>
  <Application>Microsoft Office PowerPoint</Application>
  <PresentationFormat>Grand écran</PresentationFormat>
  <Paragraphs>49</Paragraphs>
  <Slides>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Container ecosystem</vt:lpstr>
      <vt:lpstr>Huuuu… Container = Docker no ???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SCHWENDER Thomas</dc:creator>
  <cp:lastModifiedBy>SCHWENDER Thomas</cp:lastModifiedBy>
  <cp:revision>13</cp:revision>
  <dcterms:created xsi:type="dcterms:W3CDTF">2021-10-05T14:46:28Z</dcterms:created>
  <dcterms:modified xsi:type="dcterms:W3CDTF">2021-10-05T17:02:15Z</dcterms:modified>
</cp:coreProperties>
</file>