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D5A62B-E20C-471E-894E-B3A748FC1269}">
  <a:tblStyle styleId="{F7D5A62B-E20C-471E-894E-B3A748FC1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1490ddb2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1490ddb2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1490ddb2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1490ddb2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1490ddb2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1490ddb2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t="826" b="816"/>
          <a:stretch/>
        </p:blipFill>
        <p:spPr>
          <a:xfrm>
            <a:off x="25" y="0"/>
            <a:ext cx="1220192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876300" y="609600"/>
            <a:ext cx="10439400" cy="541020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</a:t>
            </a:r>
            <a:r>
              <a:rPr lang="en-US" sz="3400">
                <a:solidFill>
                  <a:schemeClr val="lt1"/>
                </a:solidFill>
              </a:rPr>
              <a:t>A</a:t>
            </a:r>
            <a:r>
              <a:rPr lang="en-US">
                <a:solidFill>
                  <a:schemeClr val="lt1"/>
                </a:solidFill>
              </a:rPr>
              <a:t>Y</a:t>
            </a:r>
            <a:r>
              <a:rPr lang="en-US" sz="3400">
                <a:solidFill>
                  <a:schemeClr val="lt1"/>
                </a:solidFill>
              </a:rPr>
              <a:t>H</a:t>
            </a:r>
            <a:r>
              <a:rPr lang="en-US">
                <a:solidFill>
                  <a:schemeClr val="lt1"/>
                </a:solidFill>
              </a:rPr>
              <a:t>E</a:t>
            </a:r>
            <a:r>
              <a:rPr lang="en-US" sz="3400">
                <a:solidFill>
                  <a:schemeClr val="lt1"/>
                </a:solidFill>
              </a:rPr>
              <a:t>M</a:t>
            </a:r>
            <a:r>
              <a:rPr lang="en-US">
                <a:solidFill>
                  <a:schemeClr val="lt1"/>
                </a:solidFill>
              </a:rPr>
              <a:t> A</a:t>
            </a:r>
            <a:r>
              <a:rPr lang="en-US" sz="3400">
                <a:solidFill>
                  <a:schemeClr val="lt1"/>
                </a:solidFill>
              </a:rPr>
              <a:t>C</a:t>
            </a:r>
            <a:r>
              <a:rPr lang="en-US">
                <a:solidFill>
                  <a:schemeClr val="lt1"/>
                </a:solidFill>
              </a:rPr>
              <a:t>T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1500">
                <a:solidFill>
                  <a:schemeClr val="lt1"/>
                </a:solidFill>
              </a:rPr>
              <a:t>(MOCKROCK)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838200" y="197569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2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 dirty="0">
                <a:solidFill>
                  <a:schemeClr val="lt1"/>
                </a:solidFill>
              </a:rPr>
              <a:t>The event is open to participants of any stream UG/PG.             </a:t>
            </a:r>
            <a:endParaRPr sz="1440" dirty="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 dirty="0">
                <a:solidFill>
                  <a:schemeClr val="lt1"/>
                </a:solidFill>
              </a:rPr>
              <a:t>8+2 participants per Team (max of 5 Teams from college)</a:t>
            </a:r>
            <a:endParaRPr sz="1440" dirty="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 dirty="0">
                <a:solidFill>
                  <a:schemeClr val="lt1"/>
                </a:solidFill>
              </a:rPr>
              <a:t>Each team will perform a mock musical act or lip-sync performance on stage.</a:t>
            </a:r>
            <a:endParaRPr sz="1440" dirty="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 dirty="0">
                <a:solidFill>
                  <a:schemeClr val="lt1"/>
                </a:solidFill>
              </a:rPr>
              <a:t>Each team will be given a specific time limit 6+2 mins.</a:t>
            </a:r>
            <a:endParaRPr sz="1440" dirty="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 dirty="0">
                <a:solidFill>
                  <a:schemeClr val="lt1"/>
                </a:solidFill>
              </a:rPr>
              <a:t>Performances should adhere to the event's guidelines regarding appropriateness, language, and respectful content.</a:t>
            </a:r>
            <a:endParaRPr sz="1440" dirty="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 dirty="0">
                <a:solidFill>
                  <a:schemeClr val="lt1"/>
                </a:solidFill>
              </a:rPr>
              <a:t>Teams may be allowed to use props, costumes, and other visual elements to enhance their performance.</a:t>
            </a:r>
            <a:endParaRPr sz="1440" dirty="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 dirty="0">
                <a:solidFill>
                  <a:schemeClr val="lt1"/>
                </a:solidFill>
              </a:rPr>
              <a:t>Teams should select their own music tracks or medleys for their performance.</a:t>
            </a:r>
            <a:endParaRPr sz="1440" dirty="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 dirty="0">
                <a:solidFill>
                  <a:schemeClr val="lt1"/>
                </a:solidFill>
              </a:rPr>
              <a:t>The event organizers will provide the stage and necessary technical equipment. Teams should communicate their specific technical requirements, such as microphones, instruments, or audio playback to the event coordinator.</a:t>
            </a:r>
            <a:endParaRPr sz="1440" dirty="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 dirty="0">
                <a:solidFill>
                  <a:schemeClr val="lt1"/>
                </a:solidFill>
              </a:rPr>
              <a:t>Performances will be evaluated based on criteria determined by the event organizers, such as creativity, synchronization, stage presence, audience engagement, and overall entertainment value.</a:t>
            </a:r>
            <a:endParaRPr sz="1440" dirty="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 dirty="0">
                <a:solidFill>
                  <a:schemeClr val="lt1"/>
                </a:solidFill>
              </a:rPr>
              <a:t>If teams require additional time for prop or costume changes, they should communicate this in advance and plan their performance accordingly.</a:t>
            </a:r>
            <a:endParaRPr sz="1440" dirty="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 dirty="0">
                <a:solidFill>
                  <a:schemeClr val="lt1"/>
                </a:solidFill>
              </a:rPr>
              <a:t>Teams must compete fairly, respect other performers, and refrain from engaging in any unethical or unsportsmanlike behavior.</a:t>
            </a:r>
            <a:endParaRPr sz="1440" dirty="0">
              <a:solidFill>
                <a:schemeClr val="lt1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33400" y="6371400"/>
            <a:ext cx="111252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914400" y="1581000"/>
            <a:ext cx="243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RULES AND REGULATIONS: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838200" y="609600"/>
            <a:ext cx="10439400" cy="518160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</a:t>
            </a:r>
            <a:r>
              <a:rPr lang="en-US" sz="3400">
                <a:solidFill>
                  <a:schemeClr val="lt1"/>
                </a:solidFill>
              </a:rPr>
              <a:t>ATRI</a:t>
            </a:r>
            <a:r>
              <a:rPr lang="en-US">
                <a:solidFill>
                  <a:schemeClr val="lt1"/>
                </a:solidFill>
              </a:rPr>
              <a:t>X </a:t>
            </a:r>
            <a:r>
              <a:rPr lang="en-US" sz="3400">
                <a:solidFill>
                  <a:schemeClr val="lt1"/>
                </a:solidFill>
              </a:rPr>
              <a:t>M</a:t>
            </a:r>
            <a:r>
              <a:rPr lang="en-US">
                <a:solidFill>
                  <a:schemeClr val="lt1"/>
                </a:solidFill>
              </a:rPr>
              <a:t>E</a:t>
            </a:r>
            <a:r>
              <a:rPr lang="en-US" sz="3400">
                <a:solidFill>
                  <a:schemeClr val="lt1"/>
                </a:solidFill>
              </a:rPr>
              <a:t>M</a:t>
            </a:r>
            <a:r>
              <a:rPr lang="en-US">
                <a:solidFill>
                  <a:schemeClr val="lt1"/>
                </a:solidFill>
              </a:rPr>
              <a:t>E M</a:t>
            </a:r>
            <a:r>
              <a:rPr lang="en-US" sz="3400">
                <a:solidFill>
                  <a:schemeClr val="lt1"/>
                </a:solidFill>
              </a:rPr>
              <a:t>AD</a:t>
            </a:r>
            <a:r>
              <a:rPr lang="en-US">
                <a:solidFill>
                  <a:schemeClr val="lt1"/>
                </a:solidFill>
              </a:rPr>
              <a:t>NES</a:t>
            </a:r>
            <a:r>
              <a:rPr lang="en-US" sz="3400">
                <a:solidFill>
                  <a:schemeClr val="lt1"/>
                </a:solidFill>
              </a:rPr>
              <a:t>S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1500">
                <a:solidFill>
                  <a:schemeClr val="lt1"/>
                </a:solidFill>
              </a:rPr>
              <a:t>(MEME CREATION)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The event is open to participants of all courses.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Individual event (max of 5 participants from college)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The event has a specific theme for the memes to be created around.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must create original memes and avoid plagiarism or unauthorized use of copyrighted material.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may be required to create and submit their memes through Gdrive.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Memes should adhere to the event's guidelines regarding appropriateness, language, and respectful content.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must ensure that their memes do not infringe upon any copyrights or trademarks</a:t>
            </a:r>
            <a:r>
              <a:rPr lang="en-US" sz="1400" b="1">
                <a:solidFill>
                  <a:schemeClr val="lt1"/>
                </a:solidFill>
              </a:rPr>
              <a:t>. Proper attribution should be given if using third-party content under fair use.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Memes will be evaluated based on creativity, humor, originality, relevance to the theme, and overall impact.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retain ownership of their created memes, but the event may have specific rules regarding the use or sharing of submitted content.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must compete fairly and refrain from engaging in any unethical or unsportsmanlike behavior.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533400" y="6371400"/>
            <a:ext cx="111252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914400" y="1447800"/>
            <a:ext cx="243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RULES AND REGULATIONS: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838200" y="609600"/>
            <a:ext cx="10439400" cy="518160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</a:t>
            </a:r>
            <a:r>
              <a:rPr lang="en-US" sz="3400">
                <a:solidFill>
                  <a:schemeClr val="lt1"/>
                </a:solidFill>
              </a:rPr>
              <a:t>E</a:t>
            </a:r>
            <a:r>
              <a:rPr lang="en-US">
                <a:solidFill>
                  <a:schemeClr val="lt1"/>
                </a:solidFill>
              </a:rPr>
              <a:t>T</a:t>
            </a:r>
            <a:r>
              <a:rPr lang="en-US" sz="3400">
                <a:solidFill>
                  <a:schemeClr val="lt1"/>
                </a:solidFill>
              </a:rPr>
              <a:t>A</a:t>
            </a:r>
            <a:r>
              <a:rPr lang="en-US">
                <a:solidFill>
                  <a:schemeClr val="lt1"/>
                </a:solidFill>
              </a:rPr>
              <a:t> M</a:t>
            </a:r>
            <a:r>
              <a:rPr lang="en-US" sz="3400">
                <a:solidFill>
                  <a:schemeClr val="lt1"/>
                </a:solidFill>
              </a:rPr>
              <a:t>IND</a:t>
            </a:r>
            <a:r>
              <a:rPr lang="en-US">
                <a:solidFill>
                  <a:schemeClr val="lt1"/>
                </a:solidFill>
              </a:rPr>
              <a:t>S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1500">
                <a:solidFill>
                  <a:schemeClr val="lt1"/>
                </a:solidFill>
              </a:rPr>
              <a:t>(IDEA PRESENTATION)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2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must register in advance to secure their spot in the event.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The event may specify the format for idea presentations, such as individual speeches, group presentations, or visual aids.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Each participant or group will have a specific time limit for their presentation, typically ranging from a few minutes to a set duration.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should adhere to the event's guidelines regarding the content of their presentations, ensuring they are appropriate, respectful, and relevant.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may be allowed to use visual aids, such as slideshows, videos, or prototypes, to enhance their presentations.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must present their own original ideas and avoid plagiarizing or infringing upon existing intellectual property.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The organizers will determine the order of presentations and communicate it to participants in advance or on the day of the event.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Presentations will be evaluated based on criteria determined by the event organizers, such as innovation, feasibility, impact, clarity, and presentation skills.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 Participants may be required to answer questions from the judges or audience following their presentations to further elaborate on their ideas.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 Participants should communicate their audiovisual needs in advance, such as projector, microphone, or other technical equipment.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must compete fairly, respect other presenters, and refrain from engaging in any unethical behavior.</a:t>
            </a:r>
            <a:endParaRPr sz="1440">
              <a:solidFill>
                <a:schemeClr val="lt1"/>
              </a:solidFill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304800" y="6377100"/>
            <a:ext cx="116094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914400" y="1447800"/>
            <a:ext cx="243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RULES AND REGULATIONS: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838200" y="609600"/>
            <a:ext cx="10439400" cy="518160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NE</a:t>
            </a:r>
            <a:r>
              <a:rPr lang="en-US" sz="3400">
                <a:solidFill>
                  <a:schemeClr val="lt1"/>
                </a:solidFill>
              </a:rPr>
              <a:t>U</a:t>
            </a:r>
            <a:r>
              <a:rPr lang="en-US">
                <a:solidFill>
                  <a:schemeClr val="lt1"/>
                </a:solidFill>
              </a:rPr>
              <a:t>ROsync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1500">
                <a:solidFill>
                  <a:schemeClr val="lt1"/>
                </a:solidFill>
              </a:rPr>
              <a:t>(BEATBOX)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Open to participants of all streams.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Individual event (max of 5 participants from college)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Each participant will be assigned a specific performance time slot.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Performances must be based solely on beatboxing, without additional instruments or backing tracks.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must adhere to a predetermined time limit for their performance.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Performances will be evaluated based on technique, musicality, creativity, stage presence, and crowd engagement.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must maintain a respectful and supportive environment.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should communicate their technical needs in advance.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Judges' decisions are final and binding.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Organizers reserve the right to modify event rules or schedule. </a:t>
            </a:r>
            <a:endParaRPr sz="2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533400" y="6371400"/>
            <a:ext cx="111252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914400" y="1447800"/>
            <a:ext cx="243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RULES AND REGULATIONS: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/>
          <p:nvPr/>
        </p:nvSpPr>
        <p:spPr>
          <a:xfrm>
            <a:off x="838200" y="609600"/>
            <a:ext cx="10439400" cy="518160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CY</a:t>
            </a:r>
            <a:r>
              <a:rPr lang="en-US" sz="3400">
                <a:solidFill>
                  <a:schemeClr val="lt1"/>
                </a:solidFill>
              </a:rPr>
              <a:t>BERNE</a:t>
            </a:r>
            <a:r>
              <a:rPr lang="en-US">
                <a:solidFill>
                  <a:schemeClr val="lt1"/>
                </a:solidFill>
              </a:rPr>
              <a:t>TIC Q</a:t>
            </a:r>
            <a:r>
              <a:rPr lang="en-US" sz="3400">
                <a:solidFill>
                  <a:schemeClr val="lt1"/>
                </a:solidFill>
              </a:rPr>
              <a:t>UI</a:t>
            </a:r>
            <a:r>
              <a:rPr lang="en-US">
                <a:solidFill>
                  <a:schemeClr val="lt1"/>
                </a:solidFill>
              </a:rPr>
              <a:t>Z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1500">
                <a:solidFill>
                  <a:schemeClr val="lt1"/>
                </a:solidFill>
              </a:rPr>
              <a:t>(</a:t>
            </a:r>
            <a:r>
              <a:rPr lang="en-US" sz="1500" i="1">
                <a:solidFill>
                  <a:schemeClr val="lt1"/>
                </a:solidFill>
              </a:rPr>
              <a:t>IT-</a:t>
            </a:r>
            <a:r>
              <a:rPr lang="en-US" sz="1500">
                <a:solidFill>
                  <a:schemeClr val="lt1"/>
                </a:solidFill>
              </a:rPr>
              <a:t>QUIZ)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2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The event is open to participants of all computer science major (max of 3 teams from college)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compete as teams (3 participants).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The event consist of multiple rounds, including written or oral questions, audio-visual components, or interactive segments.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Each round or question have a specific time limit for participants to provide their answers.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The event will focus on a range of technology-related topics, including but not limited to programming, hardware, software, internet, cybersecurity, and emerging technologies.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will earn points based on the accuracy and timeliness of their answers. The scoring system vary for different rounds.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must compete fairly, follow the rules, and refrain from any form of cheating or unsportsmanlike behavior.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If competing in teams, participants should collaborate and designate a spokesperson to provide the final answer on behalf of the team.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In case of any disputes or disagreements, the decision of the event organizers or designated judges will be final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are expected to adhere to a code of conduct promoting professionalism, respect, and inclusivity.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should maintain decorum, refrain from disruptive behavior, and listen attentively to questions and instructions.</a:t>
            </a:r>
            <a:endParaRPr sz="1440">
              <a:solidFill>
                <a:schemeClr val="lt1"/>
              </a:solidFill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33400" y="6371400"/>
            <a:ext cx="111252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914400" y="1447800"/>
            <a:ext cx="243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RULES AND REGULATIONS: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914400" y="381000"/>
            <a:ext cx="10439400" cy="5562600"/>
          </a:xfrm>
          <a:prstGeom prst="flowChartAlternateProcess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ctrTitle"/>
          </p:nvPr>
        </p:nvSpPr>
        <p:spPr>
          <a:xfrm>
            <a:off x="1524000" y="265227"/>
            <a:ext cx="91440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 PAULS COLLEGE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1"/>
          </p:nvPr>
        </p:nvSpPr>
        <p:spPr>
          <a:xfrm>
            <a:off x="1295400" y="2270700"/>
            <a:ext cx="9629700" cy="26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ST PAULS COLLEGE, Bengaluru is one of the educational undertakings of the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Society of St Paul, an international Catholic institution founded by Blessed James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 dirty="0" err="1">
                <a:solidFill>
                  <a:schemeClr val="lt1"/>
                </a:solidFill>
              </a:rPr>
              <a:t>Alberione</a:t>
            </a:r>
            <a:r>
              <a:rPr lang="en-US" sz="1800" dirty="0">
                <a:solidFill>
                  <a:schemeClr val="lt1"/>
                </a:solidFill>
              </a:rPr>
              <a:t> in Alba, Italy on 20 August 1914, and is currently present in 32 countries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across the globe.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It is affiliated to Bangalore University and is recognized by the government of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Karnataka. The college is located at Nagasandra near </a:t>
            </a:r>
            <a:r>
              <a:rPr lang="en-US" sz="1800" dirty="0" err="1">
                <a:solidFill>
                  <a:schemeClr val="lt1"/>
                </a:solidFill>
              </a:rPr>
              <a:t>Peenya</a:t>
            </a:r>
            <a:r>
              <a:rPr lang="en-US" sz="1800" dirty="0">
                <a:solidFill>
                  <a:schemeClr val="lt1"/>
                </a:solidFill>
              </a:rPr>
              <a:t> Industrial Area,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Bengaluru and is easily accessible by road and </a:t>
            </a:r>
            <a:r>
              <a:rPr lang="en-US" sz="1800" dirty="0" err="1">
                <a:solidFill>
                  <a:schemeClr val="lt1"/>
                </a:solidFill>
              </a:rPr>
              <a:t>Namma</a:t>
            </a:r>
            <a:r>
              <a:rPr lang="en-US" sz="1800" dirty="0">
                <a:solidFill>
                  <a:schemeClr val="lt1"/>
                </a:solidFill>
              </a:rPr>
              <a:t> Metro services.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The campus is spread across 13 acres of land and nestled amongst lush green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trees and colorful flower plants. It provides a conducive atmosphere for holistic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growth of students. Personal accompaniment is given to each student especially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for those students who find learning a challenge.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533400" y="6371400"/>
            <a:ext cx="111252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914400" y="609600"/>
            <a:ext cx="10439400" cy="5181600"/>
          </a:xfrm>
          <a:prstGeom prst="flowChartAlternateProcess">
            <a:avLst/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KAIROS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990600" y="1524000"/>
            <a:ext cx="10287000" cy="4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solidFill>
                  <a:schemeClr val="lt1"/>
                </a:solidFill>
              </a:rPr>
              <a:t>Pegasus an association of UG Computer Science department is conducting an intercollegiate IT Fest Kairos 2023.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solidFill>
                  <a:schemeClr val="lt1"/>
                </a:solidFill>
              </a:rPr>
              <a:t>Pegasus is conducted by the Department of Computer Science, ST PAULS COLLEGE, Bangalore. It is a celebration that brings together students from various streams and colleges to explore, experience and enjoy the wonders in this advancing tech world. 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solidFill>
                  <a:schemeClr val="lt1"/>
                </a:solidFill>
              </a:rPr>
              <a:t>We the Pegasus committee from the Department of Computer Science cordially invite you to Kairos 2022 held on 16 of June 2022 at ST PAULS COLLEGE, Bangalore. It would be an </a:t>
            </a:r>
            <a:r>
              <a:rPr lang="en-US" sz="2400" dirty="0" err="1">
                <a:solidFill>
                  <a:schemeClr val="lt1"/>
                </a:solidFill>
              </a:rPr>
              <a:t>honour</a:t>
            </a:r>
            <a:r>
              <a:rPr lang="en-US" sz="2400" dirty="0">
                <a:solidFill>
                  <a:schemeClr val="lt1"/>
                </a:solidFill>
              </a:rPr>
              <a:t> to have you along with us.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533400" y="6371400"/>
            <a:ext cx="111252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838200" y="609600"/>
            <a:ext cx="10439400" cy="5181600"/>
          </a:xfrm>
          <a:prstGeom prst="flowChartAlternateProcess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GENERAL INSTRUCTION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All participants must be of UGC /PGC(cultural events are open for all the streams).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Technical events are for participants of computer science major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Carry your college ID.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All events are in offline mode.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Online registration preferably but offline registration is also acceptable. Registration fee must be deposited on spot at registration booth.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Vulgarity in any form will not be tolerated.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Certificates will be provided to all participants.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The organizers reserve the right to modify event details, schedule, or other aspects as necessary.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Photography and recording may be allowed, subject to event guidelines and permissions</a:t>
            </a:r>
            <a:endParaRPr sz="1400">
              <a:solidFill>
                <a:schemeClr val="lt1"/>
              </a:solidFill>
            </a:endParaRPr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533400" y="6371400"/>
            <a:ext cx="111252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>
            <a:off x="685800" y="609600"/>
            <a:ext cx="10439400" cy="5181600"/>
          </a:xfrm>
          <a:prstGeom prst="flowChartAlternateProcess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REGISTRATION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Register yourself ,scan the QR code at the last page.</a:t>
            </a:r>
            <a:endParaRPr sz="2000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On-spot registration is available.</a:t>
            </a:r>
            <a:endParaRPr sz="2000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Payment should be made on-spot.</a:t>
            </a:r>
            <a:endParaRPr sz="2000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Registrations are open for all streams UG and PG EXCEPT TECHNICAL EVENTS.</a:t>
            </a:r>
            <a:endParaRPr sz="2000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There can be multiple participation from the same college.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533400" y="6371400"/>
            <a:ext cx="111252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838200" y="609600"/>
            <a:ext cx="10439400" cy="518160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400">
                <a:solidFill>
                  <a:schemeClr val="lt1"/>
                </a:solidFill>
              </a:rPr>
              <a:t>N</a:t>
            </a:r>
            <a:r>
              <a:rPr lang="en-US">
                <a:solidFill>
                  <a:schemeClr val="lt1"/>
                </a:solidFill>
              </a:rPr>
              <a:t>E</a:t>
            </a:r>
            <a:r>
              <a:rPr lang="en-US" sz="3400">
                <a:solidFill>
                  <a:schemeClr val="lt1"/>
                </a:solidFill>
              </a:rPr>
              <a:t>O</a:t>
            </a:r>
            <a:r>
              <a:rPr lang="en-US">
                <a:solidFill>
                  <a:schemeClr val="lt1"/>
                </a:solidFill>
              </a:rPr>
              <a:t>N C</a:t>
            </a:r>
            <a:r>
              <a:rPr lang="en-US" sz="3400">
                <a:solidFill>
                  <a:schemeClr val="lt1"/>
                </a:solidFill>
              </a:rPr>
              <a:t>ODE</a:t>
            </a:r>
            <a:r>
              <a:rPr lang="en-US">
                <a:solidFill>
                  <a:schemeClr val="lt1"/>
                </a:solidFill>
              </a:rPr>
              <a:t>R</a:t>
            </a:r>
            <a:r>
              <a:rPr lang="en-US" sz="3400">
                <a:solidFill>
                  <a:schemeClr val="lt1"/>
                </a:solidFill>
              </a:rPr>
              <a:t>AM</a:t>
            </a:r>
            <a:r>
              <a:rPr lang="en-US">
                <a:solidFill>
                  <a:schemeClr val="lt1"/>
                </a:solidFill>
              </a:rPr>
              <a:t>A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1500">
                <a:solidFill>
                  <a:schemeClr val="lt1"/>
                </a:solidFill>
              </a:rPr>
              <a:t>(CODING)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 The event is open to participants of CS streams. (max of 4 Teams from college)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are expected to adhere to a code of conduct promoting professionalism, respect, and inclusivity.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will compete as teams of 3 participants.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must follow the specific guidelines provided for each challenge, including programming languages, platforms, and any other requirements.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solutions will be evaluated based on specific criteria determined by the organizers, such as functionality, efficiency, creativity, and usability.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The event involve code reviews or inspections to ensure compliance with guidelines and fairness.</a:t>
            </a:r>
            <a:endParaRPr sz="2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533400" y="6371400"/>
            <a:ext cx="111252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914400" y="1447800"/>
            <a:ext cx="243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RULES AND REGULATIONS: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38200" y="-29133"/>
            <a:ext cx="10515600" cy="1325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Entry Fee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07" name="Google Shape;107;p15"/>
          <p:cNvGraphicFramePr/>
          <p:nvPr/>
        </p:nvGraphicFramePr>
        <p:xfrm>
          <a:off x="1622725" y="1066800"/>
          <a:ext cx="8892875" cy="5495670"/>
        </p:xfrm>
        <a:graphic>
          <a:graphicData uri="http://schemas.openxmlformats.org/drawingml/2006/table">
            <a:tbl>
              <a:tblPr>
                <a:noFill/>
                <a:tableStyleId>{F7D5A62B-E20C-471E-894E-B3A748FC1269}</a:tableStyleId>
              </a:tblPr>
              <a:tblGrid>
                <a:gridCol w="73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Events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Rs.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4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MAYHEM ACT</a:t>
                      </a:r>
                      <a:endParaRPr sz="16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4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NEON CODERAMA</a:t>
                      </a:r>
                      <a:endParaRPr sz="16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4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SYSTECH</a:t>
                      </a:r>
                      <a:endParaRPr sz="16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4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PIXEL NOIR</a:t>
                      </a:r>
                      <a:endParaRPr sz="16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4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SCAVENGERS HUNT</a:t>
                      </a:r>
                      <a:endParaRPr sz="16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4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VIRTUAL VANGUARD</a:t>
                      </a:r>
                      <a:endParaRPr sz="16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4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MATRIX MEME MADNESS</a:t>
                      </a:r>
                      <a:endParaRPr sz="16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4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 MINDS</a:t>
                      </a:r>
                      <a:endParaRPr sz="16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4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NEUROsync</a:t>
                      </a:r>
                      <a:endParaRPr sz="16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4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CYBERNETIC QUIZ</a:t>
                      </a:r>
                      <a:endParaRPr sz="16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SCHEDULE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13" name="Google Shape;113;p16"/>
          <p:cNvGraphicFramePr/>
          <p:nvPr/>
        </p:nvGraphicFramePr>
        <p:xfrm>
          <a:off x="952500" y="1333500"/>
          <a:ext cx="10287000" cy="5061925"/>
        </p:xfrm>
        <a:graphic>
          <a:graphicData uri="http://schemas.openxmlformats.org/drawingml/2006/table">
            <a:tbl>
              <a:tblPr>
                <a:noFill/>
                <a:tableStyleId>{F7D5A62B-E20C-471E-894E-B3A748FC1269}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TIME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EVENT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VENUE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MAYHEM ACT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NEON CODERAMA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SYSTECH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PIXEL NOIR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SCAVENGERS HUNT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VIRTUAL VANGUARD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MATRIX MEME MADNESS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 MINDS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NEUROsync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CYBERNETIC QUIZ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WE LOOK FORWARD TO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YOUR PARTICIPATION.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ANY FURTHER QUERIES CONTACT THE EVENT HEADS OR REACH 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OUT TO US VIA OUR SOCIAL MEDIA.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HOPING TO SEE YOU ALL SOON.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YOU ARE THE CONTESTANTS WE DESERVE, AND NEED RIGHT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NOW!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838200" y="609600"/>
            <a:ext cx="10439400" cy="518160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400">
                <a:solidFill>
                  <a:schemeClr val="lt1"/>
                </a:solidFill>
              </a:rPr>
              <a:t>SYS</a:t>
            </a:r>
            <a:r>
              <a:rPr lang="en-US">
                <a:solidFill>
                  <a:schemeClr val="lt1"/>
                </a:solidFill>
              </a:rPr>
              <a:t>TECH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1500">
                <a:solidFill>
                  <a:schemeClr val="lt1"/>
                </a:solidFill>
              </a:rPr>
              <a:t>(IT MANAGER)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The event is open to CS major.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Individual event (max 5 from college )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The event will focus on technical topic.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must be present and on time for the event.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are expected to adhere to a code of conduct promoting professionalism, respect, and inclusivity.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A Q&amp;A session may be included to allow participants to ask questions and engage in discussions.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The event may provide networking opportunities for participants to connect and share insights.</a:t>
            </a:r>
            <a:endParaRPr sz="2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400" b="1">
                <a:solidFill>
                  <a:schemeClr val="lt1"/>
                </a:solidFill>
              </a:rPr>
              <a:t>NOTE: Participants of systech will not be permitted to participate in other events to avoid event clashes.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533400" y="6371400"/>
            <a:ext cx="111252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914400" y="1447800"/>
            <a:ext cx="243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RULES AND REGULATIONS: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838200" y="609600"/>
            <a:ext cx="10439400" cy="533400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PI</a:t>
            </a:r>
            <a:r>
              <a:rPr lang="en-US" sz="3400">
                <a:solidFill>
                  <a:schemeClr val="lt1"/>
                </a:solidFill>
              </a:rPr>
              <a:t>X</a:t>
            </a:r>
            <a:r>
              <a:rPr lang="en-US">
                <a:solidFill>
                  <a:schemeClr val="lt1"/>
                </a:solidFill>
              </a:rPr>
              <a:t>EL N</a:t>
            </a:r>
            <a:r>
              <a:rPr lang="en-US" sz="3400">
                <a:solidFill>
                  <a:schemeClr val="lt1"/>
                </a:solidFill>
              </a:rPr>
              <a:t>OI</a:t>
            </a:r>
            <a:r>
              <a:rPr lang="en-US">
                <a:solidFill>
                  <a:schemeClr val="lt1"/>
                </a:solidFill>
              </a:rPr>
              <a:t>R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1500">
                <a:solidFill>
                  <a:schemeClr val="lt1"/>
                </a:solidFill>
              </a:rPr>
              <a:t>(CINEMATOGRAPHY)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2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The event is open to participants of all courses, Max of 4 in a team (unlimited entry from college).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The event may have a specific theme or topic around which participants should create their cinematographic works.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must create original films and avoid plagiarism or unauthorized use of copyrighted material.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There is a specified time limit for the duration of the film or video submission.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may need to follow specific guidelines for the format and method of submitting their films, such as file types or online platforms.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Films should adhere to the event's guidelines regarding appropriateness, language, and respectful content.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should meet any technical requirements specified by the event, such as resolution, aspect ratio, or audio quality.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retain ownership of their films, but the event may have specific rules regarding the use or sharing of submitted content.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Films will be evaluated based on cinematography techniques, storytelling, visual composition, editing, sound design, and overall impact.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may be allowed to submit multiple films, subject to event rules and limitations.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must ensure that their films do not infringe upon any copyrights or trademarks. Proper attribution should be given if using third-party content under fair use.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must compete fairly and refrain from engaging in any unethical or unsportsmanlike behavior.</a:t>
            </a:r>
            <a:endParaRPr sz="1440">
              <a:solidFill>
                <a:schemeClr val="lt1"/>
              </a:solidFill>
            </a:endParaRPr>
          </a:p>
          <a:p>
            <a:pPr marL="228600" lvl="0" indent="-13081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endParaRPr sz="1440">
              <a:solidFill>
                <a:schemeClr val="lt1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533400" y="6371400"/>
            <a:ext cx="111252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914400" y="1447800"/>
            <a:ext cx="243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RULES AND REGULATIONS: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366511">
            <a:off x="9766407" y="561353"/>
            <a:ext cx="1752599" cy="16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838200" y="609600"/>
            <a:ext cx="10439400" cy="518160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</a:t>
            </a:r>
            <a:r>
              <a:rPr lang="en-US" sz="3400">
                <a:solidFill>
                  <a:schemeClr val="lt1"/>
                </a:solidFill>
              </a:rPr>
              <a:t>CA</a:t>
            </a:r>
            <a:r>
              <a:rPr lang="en-US">
                <a:solidFill>
                  <a:schemeClr val="lt1"/>
                </a:solidFill>
              </a:rPr>
              <a:t>VEN</a:t>
            </a:r>
            <a:r>
              <a:rPr lang="en-US" sz="3400">
                <a:solidFill>
                  <a:schemeClr val="lt1"/>
                </a:solidFill>
              </a:rPr>
              <a:t>GER</a:t>
            </a:r>
            <a:r>
              <a:rPr lang="en-US">
                <a:solidFill>
                  <a:schemeClr val="lt1"/>
                </a:solidFill>
              </a:rPr>
              <a:t>S H</a:t>
            </a:r>
            <a:r>
              <a:rPr lang="en-US" sz="3400">
                <a:solidFill>
                  <a:schemeClr val="lt1"/>
                </a:solidFill>
              </a:rPr>
              <a:t>UN</a:t>
            </a:r>
            <a:r>
              <a:rPr lang="en-US">
                <a:solidFill>
                  <a:schemeClr val="lt1"/>
                </a:solidFill>
              </a:rPr>
              <a:t>T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1500">
                <a:solidFill>
                  <a:schemeClr val="lt1"/>
                </a:solidFill>
              </a:rPr>
              <a:t>(TREASUREHUNT)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The event is open to participants of all streams.(max 2 teams from college)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should compete by forming teams 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The organizers will provide a briefing or set of instructions explaining the scavenger hunt's concept, rules, and objectives.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The scavenger hunt will have a specific duration within which participants must complete the challenges and return to the designated endpoint.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The organizers will provide a set of clues, riddles, or challenges that participants must solve to find specific items or locations.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are expected to adhere to a code of conduct, respecting private property and maintaining a safe and respectful environment throughout the event.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must compete fairly and refrain from cheating or engaging in unsportsmanlike behavior.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Participants must check in at designated checkpoints or report completed challenges to track their progress and ensure fairness.</a:t>
            </a:r>
            <a:endParaRPr sz="270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solidFill>
                  <a:schemeClr val="lt1"/>
                </a:solidFill>
              </a:rPr>
              <a:t>The organizers may specify items or actions that are prohibited during the scavenger hunt to ensure safety and fair play.</a:t>
            </a:r>
            <a:endParaRPr sz="2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400">
              <a:solidFill>
                <a:schemeClr val="lt1"/>
              </a:solidFill>
            </a:endParaRPr>
          </a:p>
          <a:p>
            <a:pPr marL="228600" lvl="0" indent="-133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533400" y="6371400"/>
            <a:ext cx="111252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914400" y="1447800"/>
            <a:ext cx="243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RULES AND REGULATIONS: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838200" y="609600"/>
            <a:ext cx="10439400" cy="518160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V</a:t>
            </a:r>
            <a:r>
              <a:rPr lang="en-US" sz="3400">
                <a:solidFill>
                  <a:schemeClr val="lt1"/>
                </a:solidFill>
              </a:rPr>
              <a:t>IR</a:t>
            </a:r>
            <a:r>
              <a:rPr lang="en-US">
                <a:solidFill>
                  <a:schemeClr val="lt1"/>
                </a:solidFill>
              </a:rPr>
              <a:t>T</a:t>
            </a:r>
            <a:r>
              <a:rPr lang="en-US" sz="3400">
                <a:solidFill>
                  <a:schemeClr val="lt1"/>
                </a:solidFill>
              </a:rPr>
              <a:t>U</a:t>
            </a:r>
            <a:r>
              <a:rPr lang="en-US">
                <a:solidFill>
                  <a:schemeClr val="lt1"/>
                </a:solidFill>
              </a:rPr>
              <a:t>AL V</a:t>
            </a:r>
            <a:r>
              <a:rPr lang="en-US" sz="3400">
                <a:solidFill>
                  <a:schemeClr val="lt1"/>
                </a:solidFill>
              </a:rPr>
              <a:t>A</a:t>
            </a:r>
            <a:r>
              <a:rPr lang="en-US">
                <a:solidFill>
                  <a:schemeClr val="lt1"/>
                </a:solidFill>
              </a:rPr>
              <a:t>NG</a:t>
            </a:r>
            <a:r>
              <a:rPr lang="en-US" sz="3400">
                <a:solidFill>
                  <a:schemeClr val="lt1"/>
                </a:solidFill>
              </a:rPr>
              <a:t>UAR</a:t>
            </a:r>
            <a:r>
              <a:rPr lang="en-US">
                <a:solidFill>
                  <a:schemeClr val="lt1"/>
                </a:solidFill>
              </a:rPr>
              <a:t>D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1500">
                <a:solidFill>
                  <a:schemeClr val="lt1"/>
                </a:solidFill>
              </a:rPr>
              <a:t>(GAMING)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2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The event is open to participants of all streams (max of 3 teams from college).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are expected to adhere to a code of conduct promoting sportsmanship, respect, and fair play.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are responsible for bringing their own gaming equipment, such as consoles, controllers, or gaming peripherals.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must ensure that their games are updated to the latest version specified by the event organizers.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must play the games according to the specific settings and rules provided by the event organizers.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The event have specific start and end times for each game or gaming session.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must compete fairly and refrain from cheating, hacking, or engaging in any unethical behavior.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compete teams (4/5 in teams), depending on the gameplay format.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The event have scoring systems or ranking mechanisms to determine winners or progression to the next stages.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the event includes a tournament, the organizers will specify the structure, including brackets, rounds, and elimination rules.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The event organizers may provide technical support for common issues, but participants are responsible for their own equipment and connectivity.</a:t>
            </a:r>
            <a:endParaRPr sz="1440">
              <a:solidFill>
                <a:schemeClr val="lt1"/>
              </a:solidFill>
            </a:endParaRPr>
          </a:p>
          <a:p>
            <a:pPr marL="22860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</a:pPr>
            <a:r>
              <a:rPr lang="en-US" sz="1440">
                <a:solidFill>
                  <a:schemeClr val="lt1"/>
                </a:solidFill>
              </a:rPr>
              <a:t>Participants are expected to display good sportsmanship, respect other players, and adhere to the decisions of event officials.</a:t>
            </a:r>
            <a:endParaRPr sz="1440">
              <a:solidFill>
                <a:schemeClr val="lt1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533400" y="6371400"/>
            <a:ext cx="11125200" cy="32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l="669" r="-669"/>
          <a:stretch/>
        </p:blipFill>
        <p:spPr>
          <a:xfrm>
            <a:off x="381000" y="5890944"/>
            <a:ext cx="11430002" cy="14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914400" y="1447800"/>
            <a:ext cx="243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RULES AND REGULATIONS: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595C5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2361</Words>
  <Application>Microsoft Office PowerPoint</Application>
  <PresentationFormat>Widescreen</PresentationFormat>
  <Paragraphs>188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MAYHEM ACT (MOCKROCK)</vt:lpstr>
      <vt:lpstr>NEON CODERAMA (CODING)</vt:lpstr>
      <vt:lpstr>Entry Fee</vt:lpstr>
      <vt:lpstr>SCHEDULE</vt:lpstr>
      <vt:lpstr>WE LOOK FORWARD TO YOUR PARTICIPATION.</vt:lpstr>
      <vt:lpstr>SYSTECH (IT MANAGER)</vt:lpstr>
      <vt:lpstr>PIXEL NOIR (CINEMATOGRAPHY)</vt:lpstr>
      <vt:lpstr>SCAVENGERS HUNT (TREASUREHUNT)</vt:lpstr>
      <vt:lpstr>VIRTUAL VANGUARD (GAMING)</vt:lpstr>
      <vt:lpstr>MATRIX MEME MADNESS (MEME CREATION)</vt:lpstr>
      <vt:lpstr>META MINDS (IDEA PRESENTATION)</vt:lpstr>
      <vt:lpstr>NEUROsync (BEATBOX)</vt:lpstr>
      <vt:lpstr>CYBERNETIC QUIZ (IT-QUIZ)</vt:lpstr>
      <vt:lpstr>ST PAULS COLLEGE</vt:lpstr>
      <vt:lpstr>KAIROS</vt:lpstr>
      <vt:lpstr>GENERAL INSTRUCTION</vt:lpstr>
      <vt:lpstr>REGISTRATION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MAYHEM ACT (MOCKROCK)</dc:title>
  <dc:creator>Apple</dc:creator>
  <cp:lastModifiedBy>Apple</cp:lastModifiedBy>
  <cp:revision>2</cp:revision>
  <dcterms:modified xsi:type="dcterms:W3CDTF">2023-06-12T10:40:16Z</dcterms:modified>
</cp:coreProperties>
</file>